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hart10.xml" ContentType="application/vnd.openxmlformats-officedocument.drawingml.chart+xml"/>
  <Override PartName="/ppt/charts/chart20.xml" ContentType="application/vnd.openxmlformats-officedocument.drawingml.chart+xml"/>
  <Override PartName="/ppt/charts/chart30.xml" ContentType="application/vnd.openxmlformats-officedocument.drawingml.chart+xml"/>
  <Override PartName="/ppt/theme/themeOverride10.xml" ContentType="application/vnd.openxmlformats-officedocument.themeOverride+xml"/>
  <Override PartName="/ppt/charts/colors10.xml" ContentType="application/vnd.ms-office.chartcolorstyle+xml"/>
  <Override PartName="/ppt/charts/style10.xml" ContentType="application/vnd.ms-office.chartstyle+xml"/>
  <Override PartName="/ppt/theme/themeOverride20.xml" ContentType="application/vnd.openxmlformats-officedocument.themeOverride+xml"/>
  <Override PartName="/ppt/charts/colors20.xml" ContentType="application/vnd.ms-office.chartcolorstyle+xml"/>
  <Override PartName="/ppt/charts/style20.xml" ContentType="application/vnd.ms-office.chartstyle+xml"/>
  <Override PartName="/ppt/theme/themeOverride30.xml" ContentType="application/vnd.openxmlformats-officedocument.themeOverride+xml"/>
  <Override PartName="/ppt/charts/colors30.xml" ContentType="application/vnd.ms-office.chartcolorstyle+xml"/>
  <Override PartName="/ppt/charts/style30.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2"/>
  </p:sldMasterIdLst>
  <p:notesMasterIdLst>
    <p:notesMasterId r:id="rId51"/>
  </p:notesMasterIdLst>
  <p:sldIdLst>
    <p:sldId id="267" r:id="rId3"/>
    <p:sldId id="1236" r:id="rId4"/>
    <p:sldId id="366" r:id="rId5"/>
    <p:sldId id="962" r:id="rId6"/>
    <p:sldId id="1054" r:id="rId7"/>
    <p:sldId id="1238" r:id="rId8"/>
    <p:sldId id="597" r:id="rId9"/>
    <p:sldId id="1150" r:id="rId10"/>
    <p:sldId id="1155" r:id="rId11"/>
    <p:sldId id="1164" r:id="rId12"/>
    <p:sldId id="309" r:id="rId13"/>
    <p:sldId id="285" r:id="rId14"/>
    <p:sldId id="1166" r:id="rId15"/>
    <p:sldId id="1168" r:id="rId16"/>
    <p:sldId id="1169" r:id="rId17"/>
    <p:sldId id="603" r:id="rId18"/>
    <p:sldId id="1187" r:id="rId19"/>
    <p:sldId id="1190" r:id="rId20"/>
    <p:sldId id="1191" r:id="rId21"/>
    <p:sldId id="266" r:id="rId22"/>
    <p:sldId id="262" r:id="rId23"/>
    <p:sldId id="265" r:id="rId24"/>
    <p:sldId id="608" r:id="rId25"/>
    <p:sldId id="1194" r:id="rId26"/>
    <p:sldId id="1199" r:id="rId27"/>
    <p:sldId id="1200" r:id="rId28"/>
    <p:sldId id="484" r:id="rId29"/>
    <p:sldId id="1205" r:id="rId30"/>
    <p:sldId id="364" r:id="rId31"/>
    <p:sldId id="1210" r:id="rId32"/>
    <p:sldId id="1218" r:id="rId33"/>
    <p:sldId id="1220" r:id="rId34"/>
    <p:sldId id="1223" r:id="rId35"/>
    <p:sldId id="1224" r:id="rId36"/>
    <p:sldId id="1225" r:id="rId37"/>
    <p:sldId id="1202" r:id="rId38"/>
    <p:sldId id="1229" r:id="rId39"/>
    <p:sldId id="1208" r:id="rId40"/>
    <p:sldId id="1231" r:id="rId41"/>
    <p:sldId id="1233" r:id="rId42"/>
    <p:sldId id="1055" r:id="rId43"/>
    <p:sldId id="492" r:id="rId44"/>
    <p:sldId id="493" r:id="rId45"/>
    <p:sldId id="494" r:id="rId46"/>
    <p:sldId id="595" r:id="rId47"/>
    <p:sldId id="550" r:id="rId48"/>
    <p:sldId id="1072" r:id="rId49"/>
    <p:sldId id="506" r:id="rId50"/>
  </p:sldIdLst>
  <p:sldSz cx="9144000" cy="5143500" type="screen16x9"/>
  <p:notesSz cx="6858000" cy="9144000"/>
  <p:defaultTextStyle>
    <a:lvl1pPr marL="0" algn="l" rtl="0" latinLnBrk="0">
      <a:defRPr lang="zh-TW" sz="1800" kern="1200">
        <a:solidFill>
          <a:schemeClr val="tx1"/>
        </a:solidFill>
        <a:latin typeface="+mn-lt"/>
        <a:ea typeface="+mn-ea"/>
        <a:cs typeface="+mn-cs"/>
      </a:defRPr>
    </a:lvl1pPr>
    <a:lvl2pPr marL="457200" algn="l" rtl="0" latinLnBrk="0">
      <a:defRPr lang="zh-TW" sz="1800" kern="1200">
        <a:solidFill>
          <a:schemeClr val="tx1"/>
        </a:solidFill>
        <a:latin typeface="+mn-lt"/>
        <a:ea typeface="+mn-ea"/>
        <a:cs typeface="+mn-cs"/>
      </a:defRPr>
    </a:lvl2pPr>
    <a:lvl3pPr marL="914400" algn="l" rtl="0" latinLnBrk="0">
      <a:defRPr lang="zh-TW" sz="1800" kern="1200">
        <a:solidFill>
          <a:schemeClr val="tx1"/>
        </a:solidFill>
        <a:latin typeface="+mn-lt"/>
        <a:ea typeface="+mn-ea"/>
        <a:cs typeface="+mn-cs"/>
      </a:defRPr>
    </a:lvl3pPr>
    <a:lvl4pPr marL="1371600" algn="l" rtl="0" latinLnBrk="0">
      <a:defRPr lang="zh-TW" sz="1800" kern="1200">
        <a:solidFill>
          <a:schemeClr val="tx1"/>
        </a:solidFill>
        <a:latin typeface="+mn-lt"/>
        <a:ea typeface="+mn-ea"/>
        <a:cs typeface="+mn-cs"/>
      </a:defRPr>
    </a:lvl4pPr>
    <a:lvl5pPr marL="1828800" algn="l" rtl="0" latinLnBrk="0">
      <a:defRPr lang="zh-TW" sz="1800" kern="1200">
        <a:solidFill>
          <a:schemeClr val="tx1"/>
        </a:solidFill>
        <a:latin typeface="+mn-lt"/>
        <a:ea typeface="+mn-ea"/>
        <a:cs typeface="+mn-cs"/>
      </a:defRPr>
    </a:lvl5pPr>
    <a:lvl6pPr marL="2286000" algn="l" rtl="0" latinLnBrk="0">
      <a:defRPr lang="zh-TW" sz="1800" kern="1200">
        <a:solidFill>
          <a:schemeClr val="tx1"/>
        </a:solidFill>
        <a:latin typeface="+mn-lt"/>
        <a:ea typeface="+mn-ea"/>
        <a:cs typeface="+mn-cs"/>
      </a:defRPr>
    </a:lvl6pPr>
    <a:lvl7pPr marL="2743200" algn="l" rtl="0" latinLnBrk="0">
      <a:defRPr lang="zh-TW" sz="1800" kern="1200">
        <a:solidFill>
          <a:schemeClr val="tx1"/>
        </a:solidFill>
        <a:latin typeface="+mn-lt"/>
        <a:ea typeface="+mn-ea"/>
        <a:cs typeface="+mn-cs"/>
      </a:defRPr>
    </a:lvl7pPr>
    <a:lvl8pPr marL="3200400" algn="l" rtl="0" latinLnBrk="0">
      <a:defRPr lang="zh-TW" sz="1800" kern="1200">
        <a:solidFill>
          <a:schemeClr val="tx1"/>
        </a:solidFill>
        <a:latin typeface="+mn-lt"/>
        <a:ea typeface="+mn-ea"/>
        <a:cs typeface="+mn-cs"/>
      </a:defRPr>
    </a:lvl8pPr>
    <a:lvl9pPr marL="3657600" algn="l" rtl="0" latinLnBrk="0">
      <a:defRPr lang="zh-TW"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D9"/>
    <a:srgbClr val="FFCCCC"/>
    <a:srgbClr val="FF7C80"/>
    <a:srgbClr val="FFCC99"/>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D2776D-A264-4B79-8001-11405E8CAD3D}" v="13" dt="2018-12-15T07:09:01.118"/>
  </p1510:revLst>
</p1510:revInfo>
</file>

<file path=ppt/tableStyles.xml><?xml version="1.0" encoding="utf-8"?>
<a:tblStyleLst xmlns:a="http://schemas.openxmlformats.org/drawingml/2006/main" def="{5C22544A-7EE6-4342-B048-85BDC9FD1C3A}">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44" autoAdjust="0"/>
    <p:restoredTop sz="87621" autoAdjust="0"/>
  </p:normalViewPr>
  <p:slideViewPr>
    <p:cSldViewPr>
      <p:cViewPr varScale="1">
        <p:scale>
          <a:sx n="102" d="100"/>
          <a:sy n="102" d="100"/>
        </p:scale>
        <p:origin x="72" y="27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27963;&#38913;&#31807;1"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27963;&#38913;&#31807;1"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7963;&#38913;&#31807;1"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27963;&#38913;&#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d.docs.live.net/db2cb587aea56d5d/Conference/ICASSP2018/function.xlsx"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https://d.docs.live.net/db2cb587aea56d5d/Conference/ICASSP2018/func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0796428269011"/>
          <c:y val="0"/>
          <c:w val="0.809203571730989"/>
          <c:h val="0.81158731282642604"/>
        </c:manualLayout>
      </c:layout>
      <c:lineChart>
        <c:grouping val="standard"/>
        <c:varyColors val="0"/>
        <c:ser>
          <c:idx val="1"/>
          <c:order val="0"/>
          <c:spPr>
            <a:ln w="28575" cap="rnd">
              <a:solidFill>
                <a:schemeClr val="accent1"/>
              </a:solidFill>
              <a:round/>
            </a:ln>
            <a:effectLst/>
          </c:spPr>
          <c:marker>
            <c:symbol val="none"/>
          </c:marker>
          <c:val>
            <c:numRef>
              <c:f>工作表1!$B$2:$B$13</c:f>
              <c:numCache>
                <c:formatCode>General</c:formatCode>
                <c:ptCount val="12"/>
                <c:pt idx="0">
                  <c:v>1</c:v>
                </c:pt>
                <c:pt idx="1">
                  <c:v>0.5</c:v>
                </c:pt>
                <c:pt idx="2">
                  <c:v>0.33333333333333298</c:v>
                </c:pt>
                <c:pt idx="3">
                  <c:v>0.25</c:v>
                </c:pt>
                <c:pt idx="4">
                  <c:v>0.2</c:v>
                </c:pt>
                <c:pt idx="5">
                  <c:v>0.16666666666666699</c:v>
                </c:pt>
                <c:pt idx="6">
                  <c:v>0.14285714285714299</c:v>
                </c:pt>
                <c:pt idx="7">
                  <c:v>0.125</c:v>
                </c:pt>
                <c:pt idx="8">
                  <c:v>0.11111111111111099</c:v>
                </c:pt>
                <c:pt idx="9">
                  <c:v>0.1</c:v>
                </c:pt>
                <c:pt idx="10">
                  <c:v>9.0909090909090898E-2</c:v>
                </c:pt>
                <c:pt idx="11">
                  <c:v>8.3333333333333301E-2</c:v>
                </c:pt>
              </c:numCache>
            </c:numRef>
          </c:val>
          <c:smooth val="0"/>
          <c:extLst>
            <c:ext xmlns:c16="http://schemas.microsoft.com/office/drawing/2014/chart" uri="{C3380CC4-5D6E-409C-BE32-E72D297353CC}">
              <c16:uniqueId val="{00000000-93D9-4CEF-83EC-129F86197CA4}"/>
            </c:ext>
          </c:extLst>
        </c:ser>
        <c:dLbls>
          <c:showLegendKey val="0"/>
          <c:showVal val="0"/>
          <c:showCatName val="0"/>
          <c:showSerName val="0"/>
          <c:showPercent val="0"/>
          <c:showBubbleSize val="0"/>
        </c:dLbls>
        <c:smooth val="0"/>
        <c:axId val="-1647433664"/>
        <c:axId val="-1646886496"/>
      </c:lineChart>
      <c:catAx>
        <c:axId val="-1647433664"/>
        <c:scaling>
          <c:orientation val="minMax"/>
        </c:scaling>
        <c:delete val="1"/>
        <c:axPos val="b"/>
        <c:majorTickMark val="none"/>
        <c:minorTickMark val="none"/>
        <c:tickLblPos val="nextTo"/>
        <c:crossAx val="-1646886496"/>
        <c:crosses val="autoZero"/>
        <c:auto val="1"/>
        <c:lblAlgn val="ctr"/>
        <c:lblOffset val="100"/>
        <c:noMultiLvlLbl val="0"/>
      </c:catAx>
      <c:valAx>
        <c:axId val="-164688649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64743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0796428269011"/>
          <c:y val="0"/>
          <c:w val="0.809203571730989"/>
          <c:h val="0.81158731282642604"/>
        </c:manualLayout>
      </c:layout>
      <c:lineChart>
        <c:grouping val="standard"/>
        <c:varyColors val="0"/>
        <c:ser>
          <c:idx val="1"/>
          <c:order val="0"/>
          <c:spPr>
            <a:ln w="28575" cap="rnd">
              <a:solidFill>
                <a:schemeClr val="accent1"/>
              </a:solidFill>
              <a:round/>
            </a:ln>
            <a:effectLst/>
          </c:spPr>
          <c:marker>
            <c:symbol val="none"/>
          </c:marker>
          <c:val>
            <c:numRef>
              <c:f>工作表1!$B$2:$B$13</c:f>
              <c:numCache>
                <c:formatCode>General</c:formatCode>
                <c:ptCount val="12"/>
                <c:pt idx="0">
                  <c:v>1</c:v>
                </c:pt>
                <c:pt idx="1">
                  <c:v>0.5</c:v>
                </c:pt>
                <c:pt idx="2">
                  <c:v>0.33333333333333298</c:v>
                </c:pt>
                <c:pt idx="3">
                  <c:v>0.25</c:v>
                </c:pt>
                <c:pt idx="4">
                  <c:v>0.2</c:v>
                </c:pt>
                <c:pt idx="5">
                  <c:v>0.16666666666666699</c:v>
                </c:pt>
                <c:pt idx="6">
                  <c:v>0.14285714285714299</c:v>
                </c:pt>
                <c:pt idx="7">
                  <c:v>0.125</c:v>
                </c:pt>
                <c:pt idx="8">
                  <c:v>0.11111111111111099</c:v>
                </c:pt>
                <c:pt idx="9">
                  <c:v>0.1</c:v>
                </c:pt>
                <c:pt idx="10">
                  <c:v>9.0909090909090898E-2</c:v>
                </c:pt>
                <c:pt idx="11">
                  <c:v>8.3333333333333301E-2</c:v>
                </c:pt>
              </c:numCache>
            </c:numRef>
          </c:val>
          <c:smooth val="0"/>
          <c:extLst>
            <c:ext xmlns:c16="http://schemas.microsoft.com/office/drawing/2014/chart" uri="{C3380CC4-5D6E-409C-BE32-E72D297353CC}">
              <c16:uniqueId val="{00000000-93D9-4CEF-83EC-129F86197CA4}"/>
            </c:ext>
          </c:extLst>
        </c:ser>
        <c:dLbls>
          <c:showLegendKey val="0"/>
          <c:showVal val="0"/>
          <c:showCatName val="0"/>
          <c:showSerName val="0"/>
          <c:showPercent val="0"/>
          <c:showBubbleSize val="0"/>
        </c:dLbls>
        <c:smooth val="0"/>
        <c:axId val="-1647433664"/>
        <c:axId val="-1646886496"/>
      </c:lineChart>
      <c:catAx>
        <c:axId val="-1647433664"/>
        <c:scaling>
          <c:orientation val="minMax"/>
        </c:scaling>
        <c:delete val="1"/>
        <c:axPos val="b"/>
        <c:majorTickMark val="none"/>
        <c:minorTickMark val="none"/>
        <c:tickLblPos val="nextTo"/>
        <c:crossAx val="-1646886496"/>
        <c:crosses val="autoZero"/>
        <c:auto val="1"/>
        <c:lblAlgn val="ctr"/>
        <c:lblOffset val="100"/>
        <c:noMultiLvlLbl val="0"/>
      </c:catAx>
      <c:valAx>
        <c:axId val="-164688649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64743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spPr>
            <a:ln w="28575" cap="rnd">
              <a:solidFill>
                <a:schemeClr val="accent2"/>
              </a:solidFill>
              <a:round/>
            </a:ln>
            <a:effectLst/>
          </c:spPr>
          <c:marker>
            <c:symbol val="none"/>
          </c:marker>
          <c:val>
            <c:numRef>
              <c:f>工作表1!$C$2:$C$13</c:f>
              <c:numCache>
                <c:formatCode>General</c:formatCode>
                <c:ptCount val="12"/>
                <c:pt idx="0">
                  <c:v>1</c:v>
                </c:pt>
                <c:pt idx="1">
                  <c:v>0.92332999999999998</c:v>
                </c:pt>
                <c:pt idx="2">
                  <c:v>0.84665999999999997</c:v>
                </c:pt>
                <c:pt idx="3">
                  <c:v>0.76998999999999995</c:v>
                </c:pt>
                <c:pt idx="4">
                  <c:v>0.69332000000000005</c:v>
                </c:pt>
                <c:pt idx="5">
                  <c:v>0.61665000000000003</c:v>
                </c:pt>
                <c:pt idx="6">
                  <c:v>0.53998000000000002</c:v>
                </c:pt>
                <c:pt idx="7">
                  <c:v>0.46331</c:v>
                </c:pt>
                <c:pt idx="8">
                  <c:v>0.38663999999999998</c:v>
                </c:pt>
                <c:pt idx="9">
                  <c:v>0.30997000000000002</c:v>
                </c:pt>
                <c:pt idx="10">
                  <c:v>0.23330000000000001</c:v>
                </c:pt>
                <c:pt idx="11">
                  <c:v>0.15662999999999999</c:v>
                </c:pt>
              </c:numCache>
            </c:numRef>
          </c:val>
          <c:smooth val="0"/>
          <c:extLst>
            <c:ext xmlns:c16="http://schemas.microsoft.com/office/drawing/2014/chart" uri="{C3380CC4-5D6E-409C-BE32-E72D297353CC}">
              <c16:uniqueId val="{00000000-C024-4167-9FC8-C396FA37A7AB}"/>
            </c:ext>
          </c:extLst>
        </c:ser>
        <c:dLbls>
          <c:showLegendKey val="0"/>
          <c:showVal val="0"/>
          <c:showCatName val="0"/>
          <c:showSerName val="0"/>
          <c:showPercent val="0"/>
          <c:showBubbleSize val="0"/>
        </c:dLbls>
        <c:smooth val="0"/>
        <c:axId val="-1644955584"/>
        <c:axId val="-1645193904"/>
      </c:lineChart>
      <c:catAx>
        <c:axId val="-1644955584"/>
        <c:scaling>
          <c:orientation val="minMax"/>
        </c:scaling>
        <c:delete val="1"/>
        <c:axPos val="b"/>
        <c:majorTickMark val="none"/>
        <c:minorTickMark val="none"/>
        <c:tickLblPos val="nextTo"/>
        <c:crossAx val="-1645193904"/>
        <c:crosses val="autoZero"/>
        <c:auto val="1"/>
        <c:lblAlgn val="ctr"/>
        <c:lblOffset val="100"/>
        <c:noMultiLvlLbl val="0"/>
      </c:catAx>
      <c:valAx>
        <c:axId val="-164519390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644955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spPr>
            <a:ln w="28575" cap="rnd">
              <a:solidFill>
                <a:schemeClr val="accent2"/>
              </a:solidFill>
              <a:round/>
            </a:ln>
            <a:effectLst/>
          </c:spPr>
          <c:marker>
            <c:symbol val="none"/>
          </c:marker>
          <c:val>
            <c:numRef>
              <c:f>工作表1!$C$2:$C$13</c:f>
              <c:numCache>
                <c:formatCode>General</c:formatCode>
                <c:ptCount val="12"/>
                <c:pt idx="0">
                  <c:v>1</c:v>
                </c:pt>
                <c:pt idx="1">
                  <c:v>0.92332999999999998</c:v>
                </c:pt>
                <c:pt idx="2">
                  <c:v>0.84665999999999997</c:v>
                </c:pt>
                <c:pt idx="3">
                  <c:v>0.76998999999999995</c:v>
                </c:pt>
                <c:pt idx="4">
                  <c:v>0.69332000000000005</c:v>
                </c:pt>
                <c:pt idx="5">
                  <c:v>0.61665000000000003</c:v>
                </c:pt>
                <c:pt idx="6">
                  <c:v>0.53998000000000002</c:v>
                </c:pt>
                <c:pt idx="7">
                  <c:v>0.46331</c:v>
                </c:pt>
                <c:pt idx="8">
                  <c:v>0.38663999999999998</c:v>
                </c:pt>
                <c:pt idx="9">
                  <c:v>0.30997000000000002</c:v>
                </c:pt>
                <c:pt idx="10">
                  <c:v>0.23330000000000001</c:v>
                </c:pt>
                <c:pt idx="11">
                  <c:v>0.15662999999999999</c:v>
                </c:pt>
              </c:numCache>
            </c:numRef>
          </c:val>
          <c:smooth val="0"/>
          <c:extLst>
            <c:ext xmlns:c16="http://schemas.microsoft.com/office/drawing/2014/chart" uri="{C3380CC4-5D6E-409C-BE32-E72D297353CC}">
              <c16:uniqueId val="{00000000-C024-4167-9FC8-C396FA37A7AB}"/>
            </c:ext>
          </c:extLst>
        </c:ser>
        <c:dLbls>
          <c:showLegendKey val="0"/>
          <c:showVal val="0"/>
          <c:showCatName val="0"/>
          <c:showSerName val="0"/>
          <c:showPercent val="0"/>
          <c:showBubbleSize val="0"/>
        </c:dLbls>
        <c:smooth val="0"/>
        <c:axId val="-1644955584"/>
        <c:axId val="-1645193904"/>
      </c:lineChart>
      <c:catAx>
        <c:axId val="-1644955584"/>
        <c:scaling>
          <c:orientation val="minMax"/>
        </c:scaling>
        <c:delete val="1"/>
        <c:axPos val="b"/>
        <c:majorTickMark val="none"/>
        <c:minorTickMark val="none"/>
        <c:tickLblPos val="nextTo"/>
        <c:crossAx val="-1645193904"/>
        <c:crosses val="autoZero"/>
        <c:auto val="1"/>
        <c:lblAlgn val="ctr"/>
        <c:lblOffset val="100"/>
        <c:noMultiLvlLbl val="0"/>
      </c:catAx>
      <c:valAx>
        <c:axId val="-164519390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644955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spPr>
            <a:ln w="28575" cap="rnd">
              <a:solidFill>
                <a:srgbClr val="00B050"/>
              </a:solidFill>
              <a:round/>
            </a:ln>
            <a:effectLst/>
          </c:spPr>
          <c:marker>
            <c:symbol val="none"/>
          </c:marker>
          <c:val>
            <c:numRef>
              <c:f>工作表1!$D$2:$D$8</c:f>
              <c:numCache>
                <c:formatCode>General</c:formatCode>
                <c:ptCount val="7"/>
                <c:pt idx="0">
                  <c:v>0.99968010236724203</c:v>
                </c:pt>
                <c:pt idx="1">
                  <c:v>0.98986379474184305</c:v>
                </c:pt>
                <c:pt idx="2">
                  <c:v>0.92785035629453705</c:v>
                </c:pt>
                <c:pt idx="3">
                  <c:v>0.75319354061219601</c:v>
                </c:pt>
                <c:pt idx="4">
                  <c:v>0.5</c:v>
                </c:pt>
                <c:pt idx="5">
                  <c:v>0.28667094761948397</c:v>
                </c:pt>
                <c:pt idx="6">
                  <c:v>0.156783062412202</c:v>
                </c:pt>
              </c:numCache>
            </c:numRef>
          </c:val>
          <c:smooth val="0"/>
          <c:extLst>
            <c:ext xmlns:c16="http://schemas.microsoft.com/office/drawing/2014/chart" uri="{C3380CC4-5D6E-409C-BE32-E72D297353CC}">
              <c16:uniqueId val="{00000000-CCC1-475C-81FE-E0A08A557149}"/>
            </c:ext>
          </c:extLst>
        </c:ser>
        <c:dLbls>
          <c:showLegendKey val="0"/>
          <c:showVal val="0"/>
          <c:showCatName val="0"/>
          <c:showSerName val="0"/>
          <c:showPercent val="0"/>
          <c:showBubbleSize val="0"/>
        </c:dLbls>
        <c:smooth val="0"/>
        <c:axId val="-1645698752"/>
        <c:axId val="-1645696976"/>
      </c:lineChart>
      <c:catAx>
        <c:axId val="-1645698752"/>
        <c:scaling>
          <c:orientation val="minMax"/>
        </c:scaling>
        <c:delete val="1"/>
        <c:axPos val="b"/>
        <c:majorTickMark val="none"/>
        <c:minorTickMark val="none"/>
        <c:tickLblPos val="nextTo"/>
        <c:crossAx val="-1645696976"/>
        <c:crosses val="autoZero"/>
        <c:auto val="1"/>
        <c:lblAlgn val="ctr"/>
        <c:lblOffset val="100"/>
        <c:noMultiLvlLbl val="0"/>
      </c:catAx>
      <c:valAx>
        <c:axId val="-164569697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64569875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spPr>
            <a:ln w="28575" cap="rnd">
              <a:solidFill>
                <a:srgbClr val="00B050"/>
              </a:solidFill>
              <a:round/>
            </a:ln>
            <a:effectLst/>
          </c:spPr>
          <c:marker>
            <c:symbol val="none"/>
          </c:marker>
          <c:val>
            <c:numRef>
              <c:f>工作表1!$D$2:$D$8</c:f>
              <c:numCache>
                <c:formatCode>General</c:formatCode>
                <c:ptCount val="7"/>
                <c:pt idx="0">
                  <c:v>0.99968010236724203</c:v>
                </c:pt>
                <c:pt idx="1">
                  <c:v>0.98986379474184305</c:v>
                </c:pt>
                <c:pt idx="2">
                  <c:v>0.92785035629453705</c:v>
                </c:pt>
                <c:pt idx="3">
                  <c:v>0.75319354061219601</c:v>
                </c:pt>
                <c:pt idx="4">
                  <c:v>0.5</c:v>
                </c:pt>
                <c:pt idx="5">
                  <c:v>0.28667094761948397</c:v>
                </c:pt>
                <c:pt idx="6">
                  <c:v>0.156783062412202</c:v>
                </c:pt>
              </c:numCache>
            </c:numRef>
          </c:val>
          <c:smooth val="0"/>
          <c:extLst>
            <c:ext xmlns:c16="http://schemas.microsoft.com/office/drawing/2014/chart" uri="{C3380CC4-5D6E-409C-BE32-E72D297353CC}">
              <c16:uniqueId val="{00000000-CCC1-475C-81FE-E0A08A557149}"/>
            </c:ext>
          </c:extLst>
        </c:ser>
        <c:dLbls>
          <c:showLegendKey val="0"/>
          <c:showVal val="0"/>
          <c:showCatName val="0"/>
          <c:showSerName val="0"/>
          <c:showPercent val="0"/>
          <c:showBubbleSize val="0"/>
        </c:dLbls>
        <c:smooth val="0"/>
        <c:axId val="-1645698752"/>
        <c:axId val="-1645696976"/>
      </c:lineChart>
      <c:catAx>
        <c:axId val="-1645698752"/>
        <c:scaling>
          <c:orientation val="minMax"/>
        </c:scaling>
        <c:delete val="1"/>
        <c:axPos val="b"/>
        <c:majorTickMark val="none"/>
        <c:minorTickMark val="none"/>
        <c:tickLblPos val="nextTo"/>
        <c:crossAx val="-1645696976"/>
        <c:crosses val="autoZero"/>
        <c:auto val="1"/>
        <c:lblAlgn val="ctr"/>
        <c:lblOffset val="100"/>
        <c:noMultiLvlLbl val="0"/>
      </c:catAx>
      <c:valAx>
        <c:axId val="-164569697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64569875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0A1611-050F-4052-8861-60EB1A17C82F}" type="doc">
      <dgm:prSet loTypeId="urn:microsoft.com/office/officeart/2005/8/layout/hProcess9" loCatId="process" qsTypeId="urn:microsoft.com/office/officeart/2005/8/quickstyle/simple1" qsCatId="simple" csTypeId="urn:microsoft.com/office/officeart/2005/8/colors/colorful2" csCatId="colorful" phldr="1"/>
      <dgm:spPr/>
    </dgm:pt>
    <dgm:pt modelId="{4444263B-308A-4AD3-9AE3-76D40547BAE3}">
      <dgm:prSet/>
      <dgm:spPr>
        <a:xfrm>
          <a:off x="4911" y="914400"/>
          <a:ext cx="1471612" cy="1219200"/>
        </a:xfrm>
        <a:prstGeom prst="roundRect">
          <a:avLst/>
        </a:prstGeom>
        <a:solidFill>
          <a:srgbClr val="C00000"/>
        </a:solidFill>
        <a:ln w="1905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Calibri" panose="020F0502020204030204"/>
              <a:ea typeface="+mn-ea"/>
              <a:cs typeface="+mn-cs"/>
            </a:rPr>
            <a:t>1. Domain Classification</a:t>
          </a:r>
        </a:p>
      </dgm:t>
    </dgm:pt>
    <dgm:pt modelId="{727D2CDB-EAE2-42DC-9E8C-0151FB686B9C}" type="parTrans" cxnId="{DA0B82D0-1EDC-486A-BCDB-5B59A3E37A08}">
      <dgm:prSet/>
      <dgm:spPr/>
      <dgm:t>
        <a:bodyPr/>
        <a:lstStyle/>
        <a:p>
          <a:endParaRPr lang="zh-TW" altLang="en-US"/>
        </a:p>
      </dgm:t>
    </dgm:pt>
    <dgm:pt modelId="{D894970B-7531-498A-904E-41E063C5D96F}" type="sibTrans" cxnId="{DA0B82D0-1EDC-486A-BCDB-5B59A3E37A08}">
      <dgm:prSet/>
      <dgm:spPr/>
      <dgm:t>
        <a:bodyPr/>
        <a:lstStyle/>
        <a:p>
          <a:endParaRPr lang="zh-TW" altLang="en-US"/>
        </a:p>
      </dgm:t>
    </dgm:pt>
    <dgm:pt modelId="{864D93CC-B365-4C43-ABC9-F4AD6EAA0199}">
      <dgm:prSet/>
      <dgm:spPr>
        <a:xfrm>
          <a:off x="1550193" y="914400"/>
          <a:ext cx="1471612" cy="1219200"/>
        </a:xfrm>
        <a:prstGeom prst="roundRect">
          <a:avLst/>
        </a:prstGeom>
        <a:solidFill>
          <a:srgbClr val="9F2936">
            <a:hueOff val="-4533602"/>
            <a:satOff val="2618"/>
            <a:lumOff val="-4804"/>
            <a:alphaOff val="0"/>
          </a:srgbClr>
        </a:solidFill>
        <a:ln w="1905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Calibri" panose="020F0502020204030204"/>
              <a:ea typeface="+mn-ea"/>
              <a:cs typeface="+mn-cs"/>
            </a:rPr>
            <a:t>2. Intent Classification</a:t>
          </a:r>
        </a:p>
      </dgm:t>
    </dgm:pt>
    <dgm:pt modelId="{B0F667E1-0391-4CBE-9A44-B94A22AAE7DC}" type="parTrans" cxnId="{0213E111-281C-4F0E-B2E7-F0DB69A284FF}">
      <dgm:prSet/>
      <dgm:spPr/>
      <dgm:t>
        <a:bodyPr/>
        <a:lstStyle/>
        <a:p>
          <a:endParaRPr lang="zh-TW" altLang="en-US"/>
        </a:p>
      </dgm:t>
    </dgm:pt>
    <dgm:pt modelId="{3EBCD252-8FE7-40B5-A0D1-358068AE09C9}" type="sibTrans" cxnId="{0213E111-281C-4F0E-B2E7-F0DB69A284FF}">
      <dgm:prSet/>
      <dgm:spPr/>
      <dgm:t>
        <a:bodyPr/>
        <a:lstStyle/>
        <a:p>
          <a:endParaRPr lang="zh-TW" altLang="en-US"/>
        </a:p>
      </dgm:t>
    </dgm:pt>
    <dgm:pt modelId="{D290F9A8-9835-4983-AD1F-A445A4692156}">
      <dgm:prSet/>
      <dgm:spPr>
        <a:xfrm>
          <a:off x="3095476" y="914400"/>
          <a:ext cx="1471612" cy="1219200"/>
        </a:xfrm>
        <a:prstGeom prst="roundRect">
          <a:avLst/>
        </a:prstGeom>
        <a:solidFill>
          <a:srgbClr val="0070C0"/>
        </a:solidFill>
        <a:ln w="1905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Calibri" panose="020F0502020204030204"/>
              <a:ea typeface="+mn-ea"/>
              <a:cs typeface="+mn-cs"/>
            </a:rPr>
            <a:t>3. Slot Filling</a:t>
          </a:r>
        </a:p>
      </dgm:t>
    </dgm:pt>
    <dgm:pt modelId="{A83BC2CE-E02A-43AC-BB17-C65D09CBFAB0}" type="parTrans" cxnId="{863CB459-BE1F-4FB8-BEFD-26B58C6A48A7}">
      <dgm:prSet/>
      <dgm:spPr/>
      <dgm:t>
        <a:bodyPr/>
        <a:lstStyle/>
        <a:p>
          <a:endParaRPr lang="zh-TW" altLang="en-US"/>
        </a:p>
      </dgm:t>
    </dgm:pt>
    <dgm:pt modelId="{DDA9F80D-E864-4AF5-8A37-217300A051D1}" type="sibTrans" cxnId="{863CB459-BE1F-4FB8-BEFD-26B58C6A48A7}">
      <dgm:prSet/>
      <dgm:spPr/>
      <dgm:t>
        <a:bodyPr/>
        <a:lstStyle/>
        <a:p>
          <a:endParaRPr lang="zh-TW" altLang="en-US"/>
        </a:p>
      </dgm:t>
    </dgm:pt>
    <dgm:pt modelId="{2D0E6E3A-E632-440B-B2F3-EA29BFBE9E0E}" type="pres">
      <dgm:prSet presAssocID="{3E0A1611-050F-4052-8861-60EB1A17C82F}" presName="CompostProcess" presStyleCnt="0">
        <dgm:presLayoutVars>
          <dgm:dir/>
          <dgm:resizeHandles val="exact"/>
        </dgm:presLayoutVars>
      </dgm:prSet>
      <dgm:spPr/>
    </dgm:pt>
    <dgm:pt modelId="{C839534E-28B3-47B9-B520-35E168854605}" type="pres">
      <dgm:prSet presAssocID="{3E0A1611-050F-4052-8861-60EB1A17C82F}" presName="arrow" presStyleLbl="bgShp" presStyleIdx="0" presStyleCnt="1" custLinFactNeighborX="0" custLinFactNeighborY="-3961"/>
      <dgm:spPr>
        <a:xfrm>
          <a:off x="342899" y="0"/>
          <a:ext cx="3886200" cy="3048000"/>
        </a:xfrm>
        <a:prstGeom prst="rightArrow">
          <a:avLst/>
        </a:prstGeom>
        <a:solidFill>
          <a:srgbClr val="F07F09">
            <a:lumMod val="60000"/>
            <a:lumOff val="40000"/>
          </a:srgbClr>
        </a:solidFill>
        <a:ln>
          <a:noFill/>
        </a:ln>
        <a:effectLst/>
      </dgm:spPr>
    </dgm:pt>
    <dgm:pt modelId="{AF91DCC3-8503-47AE-94F8-D277C697AEA9}" type="pres">
      <dgm:prSet presAssocID="{3E0A1611-050F-4052-8861-60EB1A17C82F}" presName="linearProcess" presStyleCnt="0"/>
      <dgm:spPr/>
    </dgm:pt>
    <dgm:pt modelId="{2A0C2728-428D-4E5F-A4C9-9058BC0E1E9C}" type="pres">
      <dgm:prSet presAssocID="{4444263B-308A-4AD3-9AE3-76D40547BAE3}" presName="textNode" presStyleLbl="node1" presStyleIdx="0" presStyleCnt="3">
        <dgm:presLayoutVars>
          <dgm:bulletEnabled val="1"/>
        </dgm:presLayoutVars>
      </dgm:prSet>
      <dgm:spPr/>
    </dgm:pt>
    <dgm:pt modelId="{FB0009D5-9690-4A9B-A896-939E1B7FF0DA}" type="pres">
      <dgm:prSet presAssocID="{D894970B-7531-498A-904E-41E063C5D96F}" presName="sibTrans" presStyleCnt="0"/>
      <dgm:spPr/>
    </dgm:pt>
    <dgm:pt modelId="{8FD97C21-CF07-488F-9330-A74703653267}" type="pres">
      <dgm:prSet presAssocID="{864D93CC-B365-4C43-ABC9-F4AD6EAA0199}" presName="textNode" presStyleLbl="node1" presStyleIdx="1" presStyleCnt="3">
        <dgm:presLayoutVars>
          <dgm:bulletEnabled val="1"/>
        </dgm:presLayoutVars>
      </dgm:prSet>
      <dgm:spPr/>
    </dgm:pt>
    <dgm:pt modelId="{C3656D29-50D3-4416-95D6-1A68A5F97CE7}" type="pres">
      <dgm:prSet presAssocID="{3EBCD252-8FE7-40B5-A0D1-358068AE09C9}" presName="sibTrans" presStyleCnt="0"/>
      <dgm:spPr/>
    </dgm:pt>
    <dgm:pt modelId="{89477857-C243-4962-9F08-4DAFC727A165}" type="pres">
      <dgm:prSet presAssocID="{D290F9A8-9835-4983-AD1F-A445A4692156}" presName="textNode" presStyleLbl="node1" presStyleIdx="2" presStyleCnt="3">
        <dgm:presLayoutVars>
          <dgm:bulletEnabled val="1"/>
        </dgm:presLayoutVars>
      </dgm:prSet>
      <dgm:spPr/>
    </dgm:pt>
  </dgm:ptLst>
  <dgm:cxnLst>
    <dgm:cxn modelId="{0213E111-281C-4F0E-B2E7-F0DB69A284FF}" srcId="{3E0A1611-050F-4052-8861-60EB1A17C82F}" destId="{864D93CC-B365-4C43-ABC9-F4AD6EAA0199}" srcOrd="1" destOrd="0" parTransId="{B0F667E1-0391-4CBE-9A44-B94A22AAE7DC}" sibTransId="{3EBCD252-8FE7-40B5-A0D1-358068AE09C9}"/>
    <dgm:cxn modelId="{F6FF1431-5F92-43FB-963E-364D7AEF7D9B}" type="presOf" srcId="{4444263B-308A-4AD3-9AE3-76D40547BAE3}" destId="{2A0C2728-428D-4E5F-A4C9-9058BC0E1E9C}" srcOrd="0" destOrd="0" presId="urn:microsoft.com/office/officeart/2005/8/layout/hProcess9"/>
    <dgm:cxn modelId="{23485437-B4B9-45C8-8AA3-6B5243948FF7}" type="presOf" srcId="{3E0A1611-050F-4052-8861-60EB1A17C82F}" destId="{2D0E6E3A-E632-440B-B2F3-EA29BFBE9E0E}" srcOrd="0" destOrd="0" presId="urn:microsoft.com/office/officeart/2005/8/layout/hProcess9"/>
    <dgm:cxn modelId="{863CB459-BE1F-4FB8-BEFD-26B58C6A48A7}" srcId="{3E0A1611-050F-4052-8861-60EB1A17C82F}" destId="{D290F9A8-9835-4983-AD1F-A445A4692156}" srcOrd="2" destOrd="0" parTransId="{A83BC2CE-E02A-43AC-BB17-C65D09CBFAB0}" sibTransId="{DDA9F80D-E864-4AF5-8A37-217300A051D1}"/>
    <dgm:cxn modelId="{937F2AA8-A65B-4C7D-B4E3-2C801A840E58}" type="presOf" srcId="{D290F9A8-9835-4983-AD1F-A445A4692156}" destId="{89477857-C243-4962-9F08-4DAFC727A165}" srcOrd="0" destOrd="0" presId="urn:microsoft.com/office/officeart/2005/8/layout/hProcess9"/>
    <dgm:cxn modelId="{DA0B82D0-1EDC-486A-BCDB-5B59A3E37A08}" srcId="{3E0A1611-050F-4052-8861-60EB1A17C82F}" destId="{4444263B-308A-4AD3-9AE3-76D40547BAE3}" srcOrd="0" destOrd="0" parTransId="{727D2CDB-EAE2-42DC-9E8C-0151FB686B9C}" sibTransId="{D894970B-7531-498A-904E-41E063C5D96F}"/>
    <dgm:cxn modelId="{906FA5EC-EA36-423C-8CDF-921856F182BC}" type="presOf" srcId="{864D93CC-B365-4C43-ABC9-F4AD6EAA0199}" destId="{8FD97C21-CF07-488F-9330-A74703653267}" srcOrd="0" destOrd="0" presId="urn:microsoft.com/office/officeart/2005/8/layout/hProcess9"/>
    <dgm:cxn modelId="{4A09A3D9-CC50-4161-BA29-A590CE379211}" type="presParOf" srcId="{2D0E6E3A-E632-440B-B2F3-EA29BFBE9E0E}" destId="{C839534E-28B3-47B9-B520-35E168854605}" srcOrd="0" destOrd="0" presId="urn:microsoft.com/office/officeart/2005/8/layout/hProcess9"/>
    <dgm:cxn modelId="{AD818044-772B-4737-9CA3-F9D4704FFA42}" type="presParOf" srcId="{2D0E6E3A-E632-440B-B2F3-EA29BFBE9E0E}" destId="{AF91DCC3-8503-47AE-94F8-D277C697AEA9}" srcOrd="1" destOrd="0" presId="urn:microsoft.com/office/officeart/2005/8/layout/hProcess9"/>
    <dgm:cxn modelId="{2250D86A-678C-478A-B3BA-93E14B9144D1}" type="presParOf" srcId="{AF91DCC3-8503-47AE-94F8-D277C697AEA9}" destId="{2A0C2728-428D-4E5F-A4C9-9058BC0E1E9C}" srcOrd="0" destOrd="0" presId="urn:microsoft.com/office/officeart/2005/8/layout/hProcess9"/>
    <dgm:cxn modelId="{7C08A328-2E9F-4B9C-8617-6B72E619A7F5}" type="presParOf" srcId="{AF91DCC3-8503-47AE-94F8-D277C697AEA9}" destId="{FB0009D5-9690-4A9B-A896-939E1B7FF0DA}" srcOrd="1" destOrd="0" presId="urn:microsoft.com/office/officeart/2005/8/layout/hProcess9"/>
    <dgm:cxn modelId="{07B6FD7A-895B-49CD-8AFB-B52255747976}" type="presParOf" srcId="{AF91DCC3-8503-47AE-94F8-D277C697AEA9}" destId="{8FD97C21-CF07-488F-9330-A74703653267}" srcOrd="2" destOrd="0" presId="urn:microsoft.com/office/officeart/2005/8/layout/hProcess9"/>
    <dgm:cxn modelId="{BE76034E-44A7-4C20-89A0-E89CB5252127}" type="presParOf" srcId="{AF91DCC3-8503-47AE-94F8-D277C697AEA9}" destId="{C3656D29-50D3-4416-95D6-1A68A5F97CE7}" srcOrd="3" destOrd="0" presId="urn:microsoft.com/office/officeart/2005/8/layout/hProcess9"/>
    <dgm:cxn modelId="{78A14F41-C405-4E93-ABA2-700B6E742246}" type="presParOf" srcId="{AF91DCC3-8503-47AE-94F8-D277C697AEA9}" destId="{89477857-C243-4962-9F08-4DAFC727A16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D2325E-C1BF-4EBB-AF8B-47CF0915306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73A8DDAF-5F7D-484E-BDF0-67355FC92461}">
      <dgm:prSet/>
      <dgm:spPr>
        <a:solidFill>
          <a:srgbClr val="C00000"/>
        </a:solidFill>
        <a:ln>
          <a:solidFill>
            <a:srgbClr val="C00000"/>
          </a:solidFill>
        </a:ln>
      </dgm:spPr>
      <dgm:t>
        <a:bodyPr/>
        <a:lstStyle/>
        <a:p>
          <a:pPr rtl="0"/>
          <a:r>
            <a:rPr kumimoji="1" lang="en-US" dirty="0"/>
            <a:t>Sequence-based (Hakkani-Tur et al., 2016)</a:t>
          </a:r>
          <a:endParaRPr lang="en-US" dirty="0"/>
        </a:p>
      </dgm:t>
    </dgm:pt>
    <dgm:pt modelId="{8A73713A-B99E-45A5-A989-FFEA03F68D69}" type="parTrans" cxnId="{0CBF4BE3-838B-4C54-B24B-60A161FCE3CC}">
      <dgm:prSet/>
      <dgm:spPr/>
      <dgm:t>
        <a:bodyPr/>
        <a:lstStyle/>
        <a:p>
          <a:endParaRPr lang="en-US"/>
        </a:p>
      </dgm:t>
    </dgm:pt>
    <dgm:pt modelId="{297BB8DA-91DC-43C3-85B5-EB1DB2DED0EC}" type="sibTrans" cxnId="{0CBF4BE3-838B-4C54-B24B-60A161FCE3CC}">
      <dgm:prSet/>
      <dgm:spPr/>
      <dgm:t>
        <a:bodyPr/>
        <a:lstStyle/>
        <a:p>
          <a:endParaRPr lang="en-US"/>
        </a:p>
      </dgm:t>
    </dgm:pt>
    <dgm:pt modelId="{77590CE7-DC35-4E17-A31F-0E3943AD44C5}">
      <dgm:prSet/>
      <dgm:spPr>
        <a:ln>
          <a:solidFill>
            <a:srgbClr val="C00000"/>
          </a:solidFill>
        </a:ln>
      </dgm:spPr>
      <dgm:t>
        <a:bodyPr/>
        <a:lstStyle/>
        <a:p>
          <a:pPr rtl="0"/>
          <a:r>
            <a:rPr kumimoji="1" lang="en-US" dirty="0"/>
            <a:t>Slot filling and intent prediction in the same output sequence</a:t>
          </a:r>
          <a:endParaRPr lang="en-US" dirty="0"/>
        </a:p>
      </dgm:t>
    </dgm:pt>
    <dgm:pt modelId="{DB1C5EF4-D8BE-4EFE-A618-562A132BA286}" type="parTrans" cxnId="{E430C42E-5407-421E-B823-896760C88FDE}">
      <dgm:prSet/>
      <dgm:spPr/>
      <dgm:t>
        <a:bodyPr/>
        <a:lstStyle/>
        <a:p>
          <a:endParaRPr lang="en-US"/>
        </a:p>
      </dgm:t>
    </dgm:pt>
    <dgm:pt modelId="{11A3A50F-4E7C-4D6C-8791-6F7418F03940}" type="sibTrans" cxnId="{E430C42E-5407-421E-B823-896760C88FDE}">
      <dgm:prSet/>
      <dgm:spPr/>
      <dgm:t>
        <a:bodyPr/>
        <a:lstStyle/>
        <a:p>
          <a:endParaRPr lang="en-US"/>
        </a:p>
      </dgm:t>
    </dgm:pt>
    <dgm:pt modelId="{FAFAD313-493A-4D0C-ABA8-E4C663341EE1}" type="pres">
      <dgm:prSet presAssocID="{0BD2325E-C1BF-4EBB-AF8B-47CF09153060}" presName="linearFlow" presStyleCnt="0">
        <dgm:presLayoutVars>
          <dgm:dir/>
          <dgm:animLvl val="lvl"/>
          <dgm:resizeHandles val="exact"/>
        </dgm:presLayoutVars>
      </dgm:prSet>
      <dgm:spPr/>
    </dgm:pt>
    <dgm:pt modelId="{C3844872-5554-4A99-9C8C-AC86121559EB}" type="pres">
      <dgm:prSet presAssocID="{73A8DDAF-5F7D-484E-BDF0-67355FC92461}" presName="composite" presStyleCnt="0"/>
      <dgm:spPr/>
    </dgm:pt>
    <dgm:pt modelId="{2511C969-92D9-4D89-AA4D-80A455878529}" type="pres">
      <dgm:prSet presAssocID="{73A8DDAF-5F7D-484E-BDF0-67355FC92461}" presName="parentText" presStyleLbl="alignNode1" presStyleIdx="0" presStyleCnt="1" custScaleX="95421">
        <dgm:presLayoutVars>
          <dgm:chMax val="1"/>
          <dgm:bulletEnabled val="1"/>
        </dgm:presLayoutVars>
      </dgm:prSet>
      <dgm:spPr/>
    </dgm:pt>
    <dgm:pt modelId="{2396CA74-C87C-43F1-BE0D-3FF4D247EC05}" type="pres">
      <dgm:prSet presAssocID="{73A8DDAF-5F7D-484E-BDF0-67355FC92461}" presName="descendantText" presStyleLbl="alignAcc1" presStyleIdx="0" presStyleCnt="1" custScaleY="100000" custLinFactNeighborX="-2823" custLinFactNeighborY="632">
        <dgm:presLayoutVars>
          <dgm:bulletEnabled val="1"/>
        </dgm:presLayoutVars>
      </dgm:prSet>
      <dgm:spPr/>
    </dgm:pt>
  </dgm:ptLst>
  <dgm:cxnLst>
    <dgm:cxn modelId="{D599FA0A-1C3F-4218-900A-A3639178B8E7}" type="presOf" srcId="{73A8DDAF-5F7D-484E-BDF0-67355FC92461}" destId="{2511C969-92D9-4D89-AA4D-80A455878529}" srcOrd="0" destOrd="0" presId="urn:microsoft.com/office/officeart/2005/8/layout/chevron2"/>
    <dgm:cxn modelId="{E430C42E-5407-421E-B823-896760C88FDE}" srcId="{73A8DDAF-5F7D-484E-BDF0-67355FC92461}" destId="{77590CE7-DC35-4E17-A31F-0E3943AD44C5}" srcOrd="0" destOrd="0" parTransId="{DB1C5EF4-D8BE-4EFE-A618-562A132BA286}" sibTransId="{11A3A50F-4E7C-4D6C-8791-6F7418F03940}"/>
    <dgm:cxn modelId="{1B474894-C967-4D1E-88B5-83BF477C7B2F}" type="presOf" srcId="{77590CE7-DC35-4E17-A31F-0E3943AD44C5}" destId="{2396CA74-C87C-43F1-BE0D-3FF4D247EC05}" srcOrd="0" destOrd="0" presId="urn:microsoft.com/office/officeart/2005/8/layout/chevron2"/>
    <dgm:cxn modelId="{0CBF4BE3-838B-4C54-B24B-60A161FCE3CC}" srcId="{0BD2325E-C1BF-4EBB-AF8B-47CF09153060}" destId="{73A8DDAF-5F7D-484E-BDF0-67355FC92461}" srcOrd="0" destOrd="0" parTransId="{8A73713A-B99E-45A5-A989-FFEA03F68D69}" sibTransId="{297BB8DA-91DC-43C3-85B5-EB1DB2DED0EC}"/>
    <dgm:cxn modelId="{37CF7DEE-C026-422B-95F8-CF6106650B0E}" type="presOf" srcId="{0BD2325E-C1BF-4EBB-AF8B-47CF09153060}" destId="{FAFAD313-493A-4D0C-ABA8-E4C663341EE1}" srcOrd="0" destOrd="0" presId="urn:microsoft.com/office/officeart/2005/8/layout/chevron2"/>
    <dgm:cxn modelId="{BAFFAAE6-5C9D-4796-AD64-289C33A6992E}" type="presParOf" srcId="{FAFAD313-493A-4D0C-ABA8-E4C663341EE1}" destId="{C3844872-5554-4A99-9C8C-AC86121559EB}" srcOrd="0" destOrd="0" presId="urn:microsoft.com/office/officeart/2005/8/layout/chevron2"/>
    <dgm:cxn modelId="{BACB0BD5-FE25-4C66-AE60-6CA4A1643F9E}" type="presParOf" srcId="{C3844872-5554-4A99-9C8C-AC86121559EB}" destId="{2511C969-92D9-4D89-AA4D-80A455878529}" srcOrd="0" destOrd="0" presId="urn:microsoft.com/office/officeart/2005/8/layout/chevron2"/>
    <dgm:cxn modelId="{1726E98F-7A87-4C01-9FB4-2372A86F6C89}" type="presParOf" srcId="{C3844872-5554-4A99-9C8C-AC86121559EB}" destId="{2396CA74-C87C-43F1-BE0D-3FF4D247EC0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5979D5-7384-4ACA-B689-E9CC9A10B15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392D3AB-7A2E-4B3C-A663-5D7AF3F65B15}">
      <dgm:prSet/>
      <dgm:spPr>
        <a:solidFill>
          <a:srgbClr val="C00000"/>
        </a:solidFill>
        <a:ln>
          <a:solidFill>
            <a:srgbClr val="C00000"/>
          </a:solidFill>
        </a:ln>
      </dgm:spPr>
      <dgm:t>
        <a:bodyPr/>
        <a:lstStyle/>
        <a:p>
          <a:pPr rtl="0"/>
          <a:r>
            <a:rPr kumimoji="1" lang="en-US" dirty="0"/>
            <a:t>Parallel       (Liu and Lane, 2016)</a:t>
          </a:r>
          <a:endParaRPr lang="en-US" dirty="0"/>
        </a:p>
      </dgm:t>
    </dgm:pt>
    <dgm:pt modelId="{AF8C3E3B-4493-41D4-9488-D239A496840B}" type="parTrans" cxnId="{74402A4D-CBEE-4716-A62A-70B914F0C045}">
      <dgm:prSet/>
      <dgm:spPr/>
      <dgm:t>
        <a:bodyPr/>
        <a:lstStyle/>
        <a:p>
          <a:endParaRPr lang="en-US"/>
        </a:p>
      </dgm:t>
    </dgm:pt>
    <dgm:pt modelId="{DEC3BC72-9609-46F8-A32E-0E55F693E21B}" type="sibTrans" cxnId="{74402A4D-CBEE-4716-A62A-70B914F0C045}">
      <dgm:prSet/>
      <dgm:spPr/>
      <dgm:t>
        <a:bodyPr/>
        <a:lstStyle/>
        <a:p>
          <a:endParaRPr lang="en-US"/>
        </a:p>
      </dgm:t>
    </dgm:pt>
    <dgm:pt modelId="{7561E202-F2CD-4331-A0FA-914D7E342BC0}">
      <dgm:prSet/>
      <dgm:spPr>
        <a:ln>
          <a:solidFill>
            <a:srgbClr val="C00000"/>
          </a:solidFill>
        </a:ln>
      </dgm:spPr>
      <dgm:t>
        <a:bodyPr/>
        <a:lstStyle/>
        <a:p>
          <a:pPr rtl="0"/>
          <a:r>
            <a:rPr kumimoji="1" lang="en-US" dirty="0"/>
            <a:t>Intent prediction and slot filling are performed in two branches</a:t>
          </a:r>
          <a:endParaRPr lang="en-US" dirty="0"/>
        </a:p>
      </dgm:t>
    </dgm:pt>
    <dgm:pt modelId="{3BF77124-DCB2-46CB-A3CF-4967D67832A5}" type="parTrans" cxnId="{55607E16-3262-4F00-B1D9-B79774C9327C}">
      <dgm:prSet/>
      <dgm:spPr/>
      <dgm:t>
        <a:bodyPr/>
        <a:lstStyle/>
        <a:p>
          <a:endParaRPr lang="en-US"/>
        </a:p>
      </dgm:t>
    </dgm:pt>
    <dgm:pt modelId="{5F99A561-09CE-4AA4-9FC7-E8C921013E1A}" type="sibTrans" cxnId="{55607E16-3262-4F00-B1D9-B79774C9327C}">
      <dgm:prSet/>
      <dgm:spPr/>
      <dgm:t>
        <a:bodyPr/>
        <a:lstStyle/>
        <a:p>
          <a:endParaRPr lang="en-US"/>
        </a:p>
      </dgm:t>
    </dgm:pt>
    <dgm:pt modelId="{A8093D7D-5DEB-4458-9CB6-0D4ECF75B497}" type="pres">
      <dgm:prSet presAssocID="{C15979D5-7384-4ACA-B689-E9CC9A10B15F}" presName="linearFlow" presStyleCnt="0">
        <dgm:presLayoutVars>
          <dgm:dir/>
          <dgm:animLvl val="lvl"/>
          <dgm:resizeHandles val="exact"/>
        </dgm:presLayoutVars>
      </dgm:prSet>
      <dgm:spPr/>
    </dgm:pt>
    <dgm:pt modelId="{32DFBB2B-0D61-48D9-82A7-74872B9B4297}" type="pres">
      <dgm:prSet presAssocID="{5392D3AB-7A2E-4B3C-A663-5D7AF3F65B15}" presName="composite" presStyleCnt="0"/>
      <dgm:spPr/>
    </dgm:pt>
    <dgm:pt modelId="{AEE5B8D2-C5E2-42F3-BCE8-C318C1B5D81F}" type="pres">
      <dgm:prSet presAssocID="{5392D3AB-7A2E-4B3C-A663-5D7AF3F65B15}" presName="parentText" presStyleLbl="alignNode1" presStyleIdx="0" presStyleCnt="1">
        <dgm:presLayoutVars>
          <dgm:chMax val="1"/>
          <dgm:bulletEnabled val="1"/>
        </dgm:presLayoutVars>
      </dgm:prSet>
      <dgm:spPr/>
    </dgm:pt>
    <dgm:pt modelId="{4B26AED3-A2A7-40B6-82BD-8CEEC8BB5030}" type="pres">
      <dgm:prSet presAssocID="{5392D3AB-7A2E-4B3C-A663-5D7AF3F65B15}" presName="descendantText" presStyleLbl="alignAcc1" presStyleIdx="0" presStyleCnt="1">
        <dgm:presLayoutVars>
          <dgm:bulletEnabled val="1"/>
        </dgm:presLayoutVars>
      </dgm:prSet>
      <dgm:spPr/>
    </dgm:pt>
  </dgm:ptLst>
  <dgm:cxnLst>
    <dgm:cxn modelId="{55607E16-3262-4F00-B1D9-B79774C9327C}" srcId="{5392D3AB-7A2E-4B3C-A663-5D7AF3F65B15}" destId="{7561E202-F2CD-4331-A0FA-914D7E342BC0}" srcOrd="0" destOrd="0" parTransId="{3BF77124-DCB2-46CB-A3CF-4967D67832A5}" sibTransId="{5F99A561-09CE-4AA4-9FC7-E8C921013E1A}"/>
    <dgm:cxn modelId="{74402A4D-CBEE-4716-A62A-70B914F0C045}" srcId="{C15979D5-7384-4ACA-B689-E9CC9A10B15F}" destId="{5392D3AB-7A2E-4B3C-A663-5D7AF3F65B15}" srcOrd="0" destOrd="0" parTransId="{AF8C3E3B-4493-41D4-9488-D239A496840B}" sibTransId="{DEC3BC72-9609-46F8-A32E-0E55F693E21B}"/>
    <dgm:cxn modelId="{008E4D7B-F568-44F9-AEFD-C4A00B035FEC}" type="presOf" srcId="{5392D3AB-7A2E-4B3C-A663-5D7AF3F65B15}" destId="{AEE5B8D2-C5E2-42F3-BCE8-C318C1B5D81F}" srcOrd="0" destOrd="0" presId="urn:microsoft.com/office/officeart/2005/8/layout/chevron2"/>
    <dgm:cxn modelId="{01B2B594-E9CC-494B-B1B4-C94C079C6B1D}" type="presOf" srcId="{C15979D5-7384-4ACA-B689-E9CC9A10B15F}" destId="{A8093D7D-5DEB-4458-9CB6-0D4ECF75B497}" srcOrd="0" destOrd="0" presId="urn:microsoft.com/office/officeart/2005/8/layout/chevron2"/>
    <dgm:cxn modelId="{5D4826C1-9DEC-4CAC-9EFC-370EE33AE5DF}" type="presOf" srcId="{7561E202-F2CD-4331-A0FA-914D7E342BC0}" destId="{4B26AED3-A2A7-40B6-82BD-8CEEC8BB5030}" srcOrd="0" destOrd="0" presId="urn:microsoft.com/office/officeart/2005/8/layout/chevron2"/>
    <dgm:cxn modelId="{8565DD99-FA19-4751-A8A9-C651047C772F}" type="presParOf" srcId="{A8093D7D-5DEB-4458-9CB6-0D4ECF75B497}" destId="{32DFBB2B-0D61-48D9-82A7-74872B9B4297}" srcOrd="0" destOrd="0" presId="urn:microsoft.com/office/officeart/2005/8/layout/chevron2"/>
    <dgm:cxn modelId="{642EDE18-2915-4C01-9061-8185A06F2024}" type="presParOf" srcId="{32DFBB2B-0D61-48D9-82A7-74872B9B4297}" destId="{AEE5B8D2-C5E2-42F3-BCE8-C318C1B5D81F}" srcOrd="0" destOrd="0" presId="urn:microsoft.com/office/officeart/2005/8/layout/chevron2"/>
    <dgm:cxn modelId="{BB7F8DD3-AFD4-456C-B849-4A2577E84C1A}" type="presParOf" srcId="{32DFBB2B-0D61-48D9-82A7-74872B9B4297}" destId="{4B26AED3-A2A7-40B6-82BD-8CEEC8BB5030}"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67908-8604-4175-ADCB-2099BCC68692}" type="doc">
      <dgm:prSet loTypeId="urn:microsoft.com/office/officeart/2005/8/layout/chevron1" loCatId="process" qsTypeId="urn:microsoft.com/office/officeart/2005/8/quickstyle/simple1" qsCatId="simple" csTypeId="urn:microsoft.com/office/officeart/2005/8/colors/accent1_2" csCatId="accent1" phldr="1"/>
      <dgm:spPr/>
    </dgm:pt>
    <dgm:pt modelId="{0BA2F7EC-5D5E-4920-8527-AC53618CEEB9}">
      <dgm:prSet phldrT="[Text]"/>
      <dgm:spPr>
        <a:solidFill>
          <a:srgbClr val="00B0F0"/>
        </a:solidFill>
      </dgm:spPr>
      <dgm:t>
        <a:bodyPr/>
        <a:lstStyle/>
        <a:p>
          <a:r>
            <a:rPr lang="en-US" dirty="0"/>
            <a:t>Seq2seq models</a:t>
          </a:r>
        </a:p>
      </dgm:t>
    </dgm:pt>
    <dgm:pt modelId="{E51165F2-86FC-4084-AFBA-A4EA3C9D69F4}" type="parTrans" cxnId="{85A5DEF1-08B6-48C0-A0BE-D0D5206EB1A5}">
      <dgm:prSet/>
      <dgm:spPr/>
      <dgm:t>
        <a:bodyPr/>
        <a:lstStyle/>
        <a:p>
          <a:endParaRPr lang="en-US"/>
        </a:p>
      </dgm:t>
    </dgm:pt>
    <dgm:pt modelId="{734B2141-1973-4D9E-9B54-7B8DE3D3907A}" type="sibTrans" cxnId="{85A5DEF1-08B6-48C0-A0BE-D0D5206EB1A5}">
      <dgm:prSet/>
      <dgm:spPr/>
      <dgm:t>
        <a:bodyPr/>
        <a:lstStyle/>
        <a:p>
          <a:endParaRPr lang="en-US"/>
        </a:p>
      </dgm:t>
    </dgm:pt>
    <dgm:pt modelId="{61C59CEB-02B5-41C6-A3BD-3B581C0EF4E9}">
      <dgm:prSet phldrT="[Text]"/>
      <dgm:spPr>
        <a:solidFill>
          <a:srgbClr val="0070C0"/>
        </a:solidFill>
      </dgm:spPr>
      <dgm:t>
        <a:bodyPr/>
        <a:lstStyle/>
        <a:p>
          <a:r>
            <a:rPr lang="en-US" dirty="0"/>
            <a:t>Seq2seq with conversation contexts</a:t>
          </a:r>
        </a:p>
      </dgm:t>
    </dgm:pt>
    <dgm:pt modelId="{39A19493-B592-4B47-9E1C-1946322BE910}" type="parTrans" cxnId="{F46D7794-F127-4C06-9674-FDA32E27C277}">
      <dgm:prSet/>
      <dgm:spPr/>
      <dgm:t>
        <a:bodyPr/>
        <a:lstStyle/>
        <a:p>
          <a:endParaRPr lang="en-US"/>
        </a:p>
      </dgm:t>
    </dgm:pt>
    <dgm:pt modelId="{CEE6437E-A68D-4AA9-8451-21A33D8B8686}" type="sibTrans" cxnId="{F46D7794-F127-4C06-9674-FDA32E27C277}">
      <dgm:prSet/>
      <dgm:spPr/>
      <dgm:t>
        <a:bodyPr/>
        <a:lstStyle/>
        <a:p>
          <a:endParaRPr lang="en-US"/>
        </a:p>
      </dgm:t>
    </dgm:pt>
    <dgm:pt modelId="{BA133218-A566-4499-9D9B-2180F7F295DC}">
      <dgm:prSet phldrT="[Text]"/>
      <dgm:spPr>
        <a:solidFill>
          <a:srgbClr val="002060"/>
        </a:solidFill>
      </dgm:spPr>
      <dgm:t>
        <a:bodyPr/>
        <a:lstStyle/>
        <a:p>
          <a:r>
            <a:rPr lang="en-US" dirty="0"/>
            <a:t>Knowledge-grounded seq2seq models</a:t>
          </a:r>
        </a:p>
      </dgm:t>
    </dgm:pt>
    <dgm:pt modelId="{D03A9616-2A68-4348-99D3-6315EE40A68C}" type="parTrans" cxnId="{675E08AD-65E5-4BB8-AF30-D339CB3F678A}">
      <dgm:prSet/>
      <dgm:spPr/>
      <dgm:t>
        <a:bodyPr/>
        <a:lstStyle/>
        <a:p>
          <a:endParaRPr lang="en-US"/>
        </a:p>
      </dgm:t>
    </dgm:pt>
    <dgm:pt modelId="{A546DC6C-E711-4F91-9475-4140885FDBAA}" type="sibTrans" cxnId="{675E08AD-65E5-4BB8-AF30-D339CB3F678A}">
      <dgm:prSet/>
      <dgm:spPr/>
      <dgm:t>
        <a:bodyPr/>
        <a:lstStyle/>
        <a:p>
          <a:endParaRPr lang="en-US"/>
        </a:p>
      </dgm:t>
    </dgm:pt>
    <dgm:pt modelId="{43BC7B70-BA02-4BE7-B5BE-6D94A94862A8}" type="pres">
      <dgm:prSet presAssocID="{01A67908-8604-4175-ADCB-2099BCC68692}" presName="Name0" presStyleCnt="0">
        <dgm:presLayoutVars>
          <dgm:dir/>
          <dgm:animLvl val="lvl"/>
          <dgm:resizeHandles val="exact"/>
        </dgm:presLayoutVars>
      </dgm:prSet>
      <dgm:spPr/>
    </dgm:pt>
    <dgm:pt modelId="{193DE32B-D317-46E9-A814-CFFF65C7EAA8}" type="pres">
      <dgm:prSet presAssocID="{0BA2F7EC-5D5E-4920-8527-AC53618CEEB9}" presName="parTxOnly" presStyleLbl="node1" presStyleIdx="0" presStyleCnt="3" custAng="468170">
        <dgm:presLayoutVars>
          <dgm:chMax val="0"/>
          <dgm:chPref val="0"/>
          <dgm:bulletEnabled val="1"/>
        </dgm:presLayoutVars>
      </dgm:prSet>
      <dgm:spPr/>
    </dgm:pt>
    <dgm:pt modelId="{61187BDD-F31F-450E-A5CE-BA83BB15FA36}" type="pres">
      <dgm:prSet presAssocID="{734B2141-1973-4D9E-9B54-7B8DE3D3907A}" presName="parTxOnlySpace" presStyleCnt="0"/>
      <dgm:spPr/>
    </dgm:pt>
    <dgm:pt modelId="{1AA6A366-7E8C-412F-800C-7DA8AC1A46FE}" type="pres">
      <dgm:prSet presAssocID="{61C59CEB-02B5-41C6-A3BD-3B581C0EF4E9}" presName="parTxOnly" presStyleLbl="node1" presStyleIdx="1" presStyleCnt="3" custAng="378054" custLinFactNeighborX="-36411" custLinFactNeighborY="28170">
        <dgm:presLayoutVars>
          <dgm:chMax val="0"/>
          <dgm:chPref val="0"/>
          <dgm:bulletEnabled val="1"/>
        </dgm:presLayoutVars>
      </dgm:prSet>
      <dgm:spPr/>
    </dgm:pt>
    <dgm:pt modelId="{2D61080D-C8BA-4144-95D2-799235DAA84E}" type="pres">
      <dgm:prSet presAssocID="{CEE6437E-A68D-4AA9-8451-21A33D8B8686}" presName="parTxOnlySpace" presStyleCnt="0"/>
      <dgm:spPr/>
    </dgm:pt>
    <dgm:pt modelId="{E9066EF6-2270-4685-B32F-E986405A01A0}" type="pres">
      <dgm:prSet presAssocID="{BA133218-A566-4499-9D9B-2180F7F295DC}" presName="parTxOnly" presStyleLbl="node1" presStyleIdx="2" presStyleCnt="3" custAng="273022" custLinFactNeighborX="-65156" custLinFactNeighborY="48811">
        <dgm:presLayoutVars>
          <dgm:chMax val="0"/>
          <dgm:chPref val="0"/>
          <dgm:bulletEnabled val="1"/>
        </dgm:presLayoutVars>
      </dgm:prSet>
      <dgm:spPr/>
    </dgm:pt>
  </dgm:ptLst>
  <dgm:cxnLst>
    <dgm:cxn modelId="{8A89C90B-02AD-4A82-8DFB-5DFC8491E657}" type="presOf" srcId="{61C59CEB-02B5-41C6-A3BD-3B581C0EF4E9}" destId="{1AA6A366-7E8C-412F-800C-7DA8AC1A46FE}" srcOrd="0" destOrd="0" presId="urn:microsoft.com/office/officeart/2005/8/layout/chevron1"/>
    <dgm:cxn modelId="{2C38D368-3888-422F-BF3D-FDDD76FEE5AA}" type="presOf" srcId="{BA133218-A566-4499-9D9B-2180F7F295DC}" destId="{E9066EF6-2270-4685-B32F-E986405A01A0}" srcOrd="0" destOrd="0" presId="urn:microsoft.com/office/officeart/2005/8/layout/chevron1"/>
    <dgm:cxn modelId="{F46D7794-F127-4C06-9674-FDA32E27C277}" srcId="{01A67908-8604-4175-ADCB-2099BCC68692}" destId="{61C59CEB-02B5-41C6-A3BD-3B581C0EF4E9}" srcOrd="1" destOrd="0" parTransId="{39A19493-B592-4B47-9E1C-1946322BE910}" sibTransId="{CEE6437E-A68D-4AA9-8451-21A33D8B8686}"/>
    <dgm:cxn modelId="{4342C9A3-2DCA-4D67-BE6E-F34C5769649B}" type="presOf" srcId="{0BA2F7EC-5D5E-4920-8527-AC53618CEEB9}" destId="{193DE32B-D317-46E9-A814-CFFF65C7EAA8}" srcOrd="0" destOrd="0" presId="urn:microsoft.com/office/officeart/2005/8/layout/chevron1"/>
    <dgm:cxn modelId="{F19F50A8-8C9F-4D3B-8DC6-ACB6E5507DA3}" type="presOf" srcId="{01A67908-8604-4175-ADCB-2099BCC68692}" destId="{43BC7B70-BA02-4BE7-B5BE-6D94A94862A8}" srcOrd="0" destOrd="0" presId="urn:microsoft.com/office/officeart/2005/8/layout/chevron1"/>
    <dgm:cxn modelId="{675E08AD-65E5-4BB8-AF30-D339CB3F678A}" srcId="{01A67908-8604-4175-ADCB-2099BCC68692}" destId="{BA133218-A566-4499-9D9B-2180F7F295DC}" srcOrd="2" destOrd="0" parTransId="{D03A9616-2A68-4348-99D3-6315EE40A68C}" sibTransId="{A546DC6C-E711-4F91-9475-4140885FDBAA}"/>
    <dgm:cxn modelId="{85A5DEF1-08B6-48C0-A0BE-D0D5206EB1A5}" srcId="{01A67908-8604-4175-ADCB-2099BCC68692}" destId="{0BA2F7EC-5D5E-4920-8527-AC53618CEEB9}" srcOrd="0" destOrd="0" parTransId="{E51165F2-86FC-4084-AFBA-A4EA3C9D69F4}" sibTransId="{734B2141-1973-4D9E-9B54-7B8DE3D3907A}"/>
    <dgm:cxn modelId="{3C27FE49-BDF8-47DE-AD1D-04819FDDD07F}" type="presParOf" srcId="{43BC7B70-BA02-4BE7-B5BE-6D94A94862A8}" destId="{193DE32B-D317-46E9-A814-CFFF65C7EAA8}" srcOrd="0" destOrd="0" presId="urn:microsoft.com/office/officeart/2005/8/layout/chevron1"/>
    <dgm:cxn modelId="{7C097C35-9467-4D1B-AF6D-A57F0C61D3C2}" type="presParOf" srcId="{43BC7B70-BA02-4BE7-B5BE-6D94A94862A8}" destId="{61187BDD-F31F-450E-A5CE-BA83BB15FA36}" srcOrd="1" destOrd="0" presId="urn:microsoft.com/office/officeart/2005/8/layout/chevron1"/>
    <dgm:cxn modelId="{E3A9C0F4-9B59-437C-B6CF-F531F4727946}" type="presParOf" srcId="{43BC7B70-BA02-4BE7-B5BE-6D94A94862A8}" destId="{1AA6A366-7E8C-412F-800C-7DA8AC1A46FE}" srcOrd="2" destOrd="0" presId="urn:microsoft.com/office/officeart/2005/8/layout/chevron1"/>
    <dgm:cxn modelId="{77435CD4-96CD-4F08-BDF5-0F3C1B8C65E6}" type="presParOf" srcId="{43BC7B70-BA02-4BE7-B5BE-6D94A94862A8}" destId="{2D61080D-C8BA-4144-95D2-799235DAA84E}" srcOrd="3" destOrd="0" presId="urn:microsoft.com/office/officeart/2005/8/layout/chevron1"/>
    <dgm:cxn modelId="{B13ACE75-7F01-42D3-A3F3-D5446FAA8056}" type="presParOf" srcId="{43BC7B70-BA02-4BE7-B5BE-6D94A94862A8}" destId="{E9066EF6-2270-4685-B32F-E986405A01A0}"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1A67908-8604-4175-ADCB-2099BCC68692}" type="doc">
      <dgm:prSet loTypeId="urn:microsoft.com/office/officeart/2005/8/layout/chevron1" loCatId="process" qsTypeId="urn:microsoft.com/office/officeart/2005/8/quickstyle/simple1" qsCatId="simple" csTypeId="urn:microsoft.com/office/officeart/2005/8/colors/accent1_2" csCatId="accent1" phldr="1"/>
      <dgm:spPr/>
    </dgm:pt>
    <dgm:pt modelId="{0BA2F7EC-5D5E-4920-8527-AC53618CEEB9}">
      <dgm:prSet phldrT="[Text]"/>
      <dgm:spPr>
        <a:solidFill>
          <a:schemeClr val="accent6">
            <a:lumMod val="40000"/>
            <a:lumOff val="60000"/>
          </a:schemeClr>
        </a:solidFill>
      </dgm:spPr>
      <dgm:t>
        <a:bodyPr/>
        <a:lstStyle/>
        <a:p>
          <a:r>
            <a:rPr lang="en-US" dirty="0"/>
            <a:t>Single-domain, system-initiative</a:t>
          </a:r>
        </a:p>
      </dgm:t>
    </dgm:pt>
    <dgm:pt modelId="{E51165F2-86FC-4084-AFBA-A4EA3C9D69F4}" type="parTrans" cxnId="{85A5DEF1-08B6-48C0-A0BE-D0D5206EB1A5}">
      <dgm:prSet/>
      <dgm:spPr/>
      <dgm:t>
        <a:bodyPr/>
        <a:lstStyle/>
        <a:p>
          <a:endParaRPr lang="en-US"/>
        </a:p>
      </dgm:t>
    </dgm:pt>
    <dgm:pt modelId="{734B2141-1973-4D9E-9B54-7B8DE3D3907A}" type="sibTrans" cxnId="{85A5DEF1-08B6-48C0-A0BE-D0D5206EB1A5}">
      <dgm:prSet/>
      <dgm:spPr/>
      <dgm:t>
        <a:bodyPr/>
        <a:lstStyle/>
        <a:p>
          <a:endParaRPr lang="en-US"/>
        </a:p>
      </dgm:t>
    </dgm:pt>
    <dgm:pt modelId="{61C59CEB-02B5-41C6-A3BD-3B581C0EF4E9}">
      <dgm:prSet phldrT="[Text]"/>
      <dgm:spPr>
        <a:solidFill>
          <a:schemeClr val="accent6">
            <a:lumMod val="60000"/>
            <a:lumOff val="40000"/>
          </a:schemeClr>
        </a:solidFill>
      </dgm:spPr>
      <dgm:t>
        <a:bodyPr/>
        <a:lstStyle/>
        <a:p>
          <a:r>
            <a:rPr lang="en-US" dirty="0"/>
            <a:t>Multi-domain, contextual, mixed-initiative</a:t>
          </a:r>
        </a:p>
      </dgm:t>
    </dgm:pt>
    <dgm:pt modelId="{39A19493-B592-4B47-9E1C-1946322BE910}" type="parTrans" cxnId="{F46D7794-F127-4C06-9674-FDA32E27C277}">
      <dgm:prSet/>
      <dgm:spPr/>
      <dgm:t>
        <a:bodyPr/>
        <a:lstStyle/>
        <a:p>
          <a:endParaRPr lang="en-US"/>
        </a:p>
      </dgm:t>
    </dgm:pt>
    <dgm:pt modelId="{CEE6437E-A68D-4AA9-8451-21A33D8B8686}" type="sibTrans" cxnId="{F46D7794-F127-4C06-9674-FDA32E27C277}">
      <dgm:prSet/>
      <dgm:spPr/>
      <dgm:t>
        <a:bodyPr/>
        <a:lstStyle/>
        <a:p>
          <a:endParaRPr lang="en-US"/>
        </a:p>
      </dgm:t>
    </dgm:pt>
    <dgm:pt modelId="{BA133218-A566-4499-9D9B-2180F7F295DC}">
      <dgm:prSet phldrT="[Text]"/>
      <dgm:spPr>
        <a:solidFill>
          <a:schemeClr val="accent6"/>
        </a:solidFill>
      </dgm:spPr>
      <dgm:t>
        <a:bodyPr/>
        <a:lstStyle/>
        <a:p>
          <a:r>
            <a:rPr lang="en-US" dirty="0"/>
            <a:t>End-to-end learning, massively multi-domain</a:t>
          </a:r>
        </a:p>
      </dgm:t>
    </dgm:pt>
    <dgm:pt modelId="{D03A9616-2A68-4348-99D3-6315EE40A68C}" type="parTrans" cxnId="{675E08AD-65E5-4BB8-AF30-D339CB3F678A}">
      <dgm:prSet/>
      <dgm:spPr/>
      <dgm:t>
        <a:bodyPr/>
        <a:lstStyle/>
        <a:p>
          <a:endParaRPr lang="en-US"/>
        </a:p>
      </dgm:t>
    </dgm:pt>
    <dgm:pt modelId="{A546DC6C-E711-4F91-9475-4140885FDBAA}" type="sibTrans" cxnId="{675E08AD-65E5-4BB8-AF30-D339CB3F678A}">
      <dgm:prSet/>
      <dgm:spPr/>
      <dgm:t>
        <a:bodyPr/>
        <a:lstStyle/>
        <a:p>
          <a:endParaRPr lang="en-US"/>
        </a:p>
      </dgm:t>
    </dgm:pt>
    <dgm:pt modelId="{43BC7B70-BA02-4BE7-B5BE-6D94A94862A8}" type="pres">
      <dgm:prSet presAssocID="{01A67908-8604-4175-ADCB-2099BCC68692}" presName="Name0" presStyleCnt="0">
        <dgm:presLayoutVars>
          <dgm:dir/>
          <dgm:animLvl val="lvl"/>
          <dgm:resizeHandles val="exact"/>
        </dgm:presLayoutVars>
      </dgm:prSet>
      <dgm:spPr/>
    </dgm:pt>
    <dgm:pt modelId="{193DE32B-D317-46E9-A814-CFFF65C7EAA8}" type="pres">
      <dgm:prSet presAssocID="{0BA2F7EC-5D5E-4920-8527-AC53618CEEB9}" presName="parTxOnly" presStyleLbl="node1" presStyleIdx="0" presStyleCnt="3" custAng="21140513" custLinFactNeighborX="-366" custLinFactNeighborY="57557">
        <dgm:presLayoutVars>
          <dgm:chMax val="0"/>
          <dgm:chPref val="0"/>
          <dgm:bulletEnabled val="1"/>
        </dgm:presLayoutVars>
      </dgm:prSet>
      <dgm:spPr/>
    </dgm:pt>
    <dgm:pt modelId="{61187BDD-F31F-450E-A5CE-BA83BB15FA36}" type="pres">
      <dgm:prSet presAssocID="{734B2141-1973-4D9E-9B54-7B8DE3D3907A}" presName="parTxOnlySpace" presStyleCnt="0"/>
      <dgm:spPr/>
    </dgm:pt>
    <dgm:pt modelId="{1AA6A366-7E8C-412F-800C-7DA8AC1A46FE}" type="pres">
      <dgm:prSet presAssocID="{61C59CEB-02B5-41C6-A3BD-3B581C0EF4E9}" presName="parTxOnly" presStyleLbl="node1" presStyleIdx="1" presStyleCnt="3" custAng="21177125" custLinFactNeighborX="-36411" custLinFactNeighborY="28170">
        <dgm:presLayoutVars>
          <dgm:chMax val="0"/>
          <dgm:chPref val="0"/>
          <dgm:bulletEnabled val="1"/>
        </dgm:presLayoutVars>
      </dgm:prSet>
      <dgm:spPr/>
    </dgm:pt>
    <dgm:pt modelId="{2D61080D-C8BA-4144-95D2-799235DAA84E}" type="pres">
      <dgm:prSet presAssocID="{CEE6437E-A68D-4AA9-8451-21A33D8B8686}" presName="parTxOnlySpace" presStyleCnt="0"/>
      <dgm:spPr/>
    </dgm:pt>
    <dgm:pt modelId="{E9066EF6-2270-4685-B32F-E986405A01A0}" type="pres">
      <dgm:prSet presAssocID="{BA133218-A566-4499-9D9B-2180F7F295DC}" presName="parTxOnly" presStyleLbl="node1" presStyleIdx="2" presStyleCnt="3" custAng="21171872" custScaleX="98813" custLinFactNeighborX="-76434" custLinFactNeighborY="523">
        <dgm:presLayoutVars>
          <dgm:chMax val="0"/>
          <dgm:chPref val="0"/>
          <dgm:bulletEnabled val="1"/>
        </dgm:presLayoutVars>
      </dgm:prSet>
      <dgm:spPr/>
    </dgm:pt>
  </dgm:ptLst>
  <dgm:cxnLst>
    <dgm:cxn modelId="{8A89C90B-02AD-4A82-8DFB-5DFC8491E657}" type="presOf" srcId="{61C59CEB-02B5-41C6-A3BD-3B581C0EF4E9}" destId="{1AA6A366-7E8C-412F-800C-7DA8AC1A46FE}" srcOrd="0" destOrd="0" presId="urn:microsoft.com/office/officeart/2005/8/layout/chevron1"/>
    <dgm:cxn modelId="{2C38D368-3888-422F-BF3D-FDDD76FEE5AA}" type="presOf" srcId="{BA133218-A566-4499-9D9B-2180F7F295DC}" destId="{E9066EF6-2270-4685-B32F-E986405A01A0}" srcOrd="0" destOrd="0" presId="urn:microsoft.com/office/officeart/2005/8/layout/chevron1"/>
    <dgm:cxn modelId="{F46D7794-F127-4C06-9674-FDA32E27C277}" srcId="{01A67908-8604-4175-ADCB-2099BCC68692}" destId="{61C59CEB-02B5-41C6-A3BD-3B581C0EF4E9}" srcOrd="1" destOrd="0" parTransId="{39A19493-B592-4B47-9E1C-1946322BE910}" sibTransId="{CEE6437E-A68D-4AA9-8451-21A33D8B8686}"/>
    <dgm:cxn modelId="{4342C9A3-2DCA-4D67-BE6E-F34C5769649B}" type="presOf" srcId="{0BA2F7EC-5D5E-4920-8527-AC53618CEEB9}" destId="{193DE32B-D317-46E9-A814-CFFF65C7EAA8}" srcOrd="0" destOrd="0" presId="urn:microsoft.com/office/officeart/2005/8/layout/chevron1"/>
    <dgm:cxn modelId="{F19F50A8-8C9F-4D3B-8DC6-ACB6E5507DA3}" type="presOf" srcId="{01A67908-8604-4175-ADCB-2099BCC68692}" destId="{43BC7B70-BA02-4BE7-B5BE-6D94A94862A8}" srcOrd="0" destOrd="0" presId="urn:microsoft.com/office/officeart/2005/8/layout/chevron1"/>
    <dgm:cxn modelId="{675E08AD-65E5-4BB8-AF30-D339CB3F678A}" srcId="{01A67908-8604-4175-ADCB-2099BCC68692}" destId="{BA133218-A566-4499-9D9B-2180F7F295DC}" srcOrd="2" destOrd="0" parTransId="{D03A9616-2A68-4348-99D3-6315EE40A68C}" sibTransId="{A546DC6C-E711-4F91-9475-4140885FDBAA}"/>
    <dgm:cxn modelId="{85A5DEF1-08B6-48C0-A0BE-D0D5206EB1A5}" srcId="{01A67908-8604-4175-ADCB-2099BCC68692}" destId="{0BA2F7EC-5D5E-4920-8527-AC53618CEEB9}" srcOrd="0" destOrd="0" parTransId="{E51165F2-86FC-4084-AFBA-A4EA3C9D69F4}" sibTransId="{734B2141-1973-4D9E-9B54-7B8DE3D3907A}"/>
    <dgm:cxn modelId="{3C27FE49-BDF8-47DE-AD1D-04819FDDD07F}" type="presParOf" srcId="{43BC7B70-BA02-4BE7-B5BE-6D94A94862A8}" destId="{193DE32B-D317-46E9-A814-CFFF65C7EAA8}" srcOrd="0" destOrd="0" presId="urn:microsoft.com/office/officeart/2005/8/layout/chevron1"/>
    <dgm:cxn modelId="{7C097C35-9467-4D1B-AF6D-A57F0C61D3C2}" type="presParOf" srcId="{43BC7B70-BA02-4BE7-B5BE-6D94A94862A8}" destId="{61187BDD-F31F-450E-A5CE-BA83BB15FA36}" srcOrd="1" destOrd="0" presId="urn:microsoft.com/office/officeart/2005/8/layout/chevron1"/>
    <dgm:cxn modelId="{E3A9C0F4-9B59-437C-B6CF-F531F4727946}" type="presParOf" srcId="{43BC7B70-BA02-4BE7-B5BE-6D94A94862A8}" destId="{1AA6A366-7E8C-412F-800C-7DA8AC1A46FE}" srcOrd="2" destOrd="0" presId="urn:microsoft.com/office/officeart/2005/8/layout/chevron1"/>
    <dgm:cxn modelId="{77435CD4-96CD-4F08-BDF5-0F3C1B8C65E6}" type="presParOf" srcId="{43BC7B70-BA02-4BE7-B5BE-6D94A94862A8}" destId="{2D61080D-C8BA-4144-95D2-799235DAA84E}" srcOrd="3" destOrd="0" presId="urn:microsoft.com/office/officeart/2005/8/layout/chevron1"/>
    <dgm:cxn modelId="{B13ACE75-7F01-42D3-A3F3-D5446FAA8056}" type="presParOf" srcId="{43BC7B70-BA02-4BE7-B5BE-6D94A94862A8}" destId="{E9066EF6-2270-4685-B32F-E986405A01A0}"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465288F9-5C46-40EF-A95D-4B93A4AEB6EA}" type="doc">
      <dgm:prSet loTypeId="urn:microsoft.com/office/officeart/2008/layout/VerticalCurvedList" loCatId="list" qsTypeId="urn:microsoft.com/office/officeart/2005/8/quickstyle/simple3" qsCatId="simple" csTypeId="urn:microsoft.com/office/officeart/2005/8/colors/colorful5" csCatId="colorful" phldr="1"/>
      <dgm:spPr/>
      <dgm:t>
        <a:bodyPr/>
        <a:lstStyle/>
        <a:p>
          <a:endParaRPr lang="en-US"/>
        </a:p>
      </dgm:t>
    </dgm:pt>
    <dgm:pt modelId="{B5B8E50A-4D07-4F4C-810D-49CAC8DA75F5}">
      <dgm:prSet custT="1"/>
      <dgm:spPr>
        <a:xfrm>
          <a:off x="592059" y="618115"/>
          <a:ext cx="6295361" cy="602630"/>
        </a:xfrm>
        <a:prstGeom prst="rect">
          <a:avLst/>
        </a:prstGeom>
        <a:solidFill>
          <a:srgbClr val="604878">
            <a:hueOff val="-2803860"/>
            <a:satOff val="4123"/>
            <a:lumOff val="3529"/>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gm:spPr>
      <dgm:t>
        <a:bodyPr/>
        <a:lstStyle/>
        <a:p>
          <a:pPr rtl="0">
            <a:spcAft>
              <a:spcPts val="0"/>
            </a:spcAft>
            <a:buNone/>
          </a:pPr>
          <a:r>
            <a:rPr kumimoji="1" lang="en-US" sz="1200" dirty="0">
              <a:solidFill>
                <a:sysClr val="window" lastClr="FFFFFF"/>
              </a:solidFill>
              <a:latin typeface="Calibri" panose="020F0502020204030204"/>
              <a:ea typeface="+mn-ea"/>
              <a:cs typeface="+mn-cs"/>
            </a:rPr>
            <a:t>Most state-of-the-art technologies are based on DNN </a:t>
          </a:r>
          <a:endParaRPr lang="en-US" sz="1200" dirty="0">
            <a:solidFill>
              <a:sysClr val="window" lastClr="FFFFFF"/>
            </a:solidFill>
            <a:latin typeface="Calibri" panose="020F0502020204030204"/>
            <a:ea typeface="+mn-ea"/>
            <a:cs typeface="+mn-cs"/>
          </a:endParaRPr>
        </a:p>
      </dgm:t>
    </dgm:pt>
    <dgm:pt modelId="{7F654111-8443-4BBE-ABBA-1E36A8B53B94}" type="parTrans" cxnId="{BB42A9B2-AD25-4904-90AA-72C438BA7F3A}">
      <dgm:prSet/>
      <dgm:spPr/>
      <dgm:t>
        <a:bodyPr/>
        <a:lstStyle/>
        <a:p>
          <a:endParaRPr lang="en-US" sz="1100"/>
        </a:p>
      </dgm:t>
    </dgm:pt>
    <dgm:pt modelId="{626B88BB-177F-4BD0-AF2E-FC48CFD01FBC}" type="sibTrans" cxnId="{BB42A9B2-AD25-4904-90AA-72C438BA7F3A}">
      <dgm:prSet/>
      <dgm:spPr/>
      <dgm:t>
        <a:bodyPr/>
        <a:lstStyle/>
        <a:p>
          <a:endParaRPr lang="en-US" sz="1100"/>
        </a:p>
      </dgm:t>
    </dgm:pt>
    <dgm:pt modelId="{A98E912B-B4B7-402A-BA04-FEFAC6688472}">
      <dgm:prSet custT="1"/>
      <dgm:spPr>
        <a:xfrm>
          <a:off x="592059" y="618115"/>
          <a:ext cx="6295361" cy="602630"/>
        </a:xfrm>
        <a:prstGeom prst="rect">
          <a:avLst/>
        </a:prstGeom>
        <a:solidFill>
          <a:srgbClr val="604878">
            <a:hueOff val="-2803860"/>
            <a:satOff val="4123"/>
            <a:lumOff val="3529"/>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gm:spPr>
      <dgm:t>
        <a:bodyPr/>
        <a:lstStyle/>
        <a:p>
          <a:pPr rtl="0">
            <a:spcAft>
              <a:spcPct val="15000"/>
            </a:spcAft>
            <a:buChar char="•"/>
          </a:pPr>
          <a:r>
            <a:rPr kumimoji="1" lang="en-US" sz="1100" dirty="0">
              <a:solidFill>
                <a:sysClr val="window" lastClr="FFFFFF"/>
              </a:solidFill>
              <a:latin typeface="Calibri" panose="020F0502020204030204"/>
              <a:ea typeface="+mn-ea"/>
              <a:cs typeface="+mn-cs"/>
            </a:rPr>
            <a:t>Requires huge amounts of labeled data </a:t>
          </a:r>
          <a:endParaRPr lang="en-US" sz="1100" dirty="0">
            <a:solidFill>
              <a:sysClr val="window" lastClr="FFFFFF"/>
            </a:solidFill>
            <a:latin typeface="Calibri" panose="020F0502020204030204"/>
            <a:ea typeface="+mn-ea"/>
            <a:cs typeface="+mn-cs"/>
          </a:endParaRPr>
        </a:p>
      </dgm:t>
    </dgm:pt>
    <dgm:pt modelId="{276E3F7B-63A4-449C-A004-324F3C0705A7}" type="parTrans" cxnId="{4B22888D-B908-4CF7-9F35-2D60773095CC}">
      <dgm:prSet/>
      <dgm:spPr/>
      <dgm:t>
        <a:bodyPr/>
        <a:lstStyle/>
        <a:p>
          <a:endParaRPr lang="en-US" sz="1100"/>
        </a:p>
      </dgm:t>
    </dgm:pt>
    <dgm:pt modelId="{8B659D4C-838E-49F3-BE51-A227C9CEA2DB}" type="sibTrans" cxnId="{4B22888D-B908-4CF7-9F35-2D60773095CC}">
      <dgm:prSet/>
      <dgm:spPr/>
      <dgm:t>
        <a:bodyPr/>
        <a:lstStyle/>
        <a:p>
          <a:endParaRPr lang="en-US" sz="1100"/>
        </a:p>
      </dgm:t>
    </dgm:pt>
    <dgm:pt modelId="{18D56EA5-FA93-45EC-A711-246DD5BA96E9}">
      <dgm:prSet custT="1"/>
      <dgm:spPr>
        <a:xfrm>
          <a:off x="592059" y="618115"/>
          <a:ext cx="6295361" cy="602630"/>
        </a:xfrm>
        <a:prstGeom prst="rect">
          <a:avLst/>
        </a:prstGeom>
        <a:solidFill>
          <a:srgbClr val="604878">
            <a:hueOff val="-2803860"/>
            <a:satOff val="4123"/>
            <a:lumOff val="3529"/>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gm:spPr>
      <dgm:t>
        <a:bodyPr/>
        <a:lstStyle/>
        <a:p>
          <a:pPr rtl="0">
            <a:spcAft>
              <a:spcPct val="15000"/>
            </a:spcAft>
            <a:buChar char="•"/>
          </a:pPr>
          <a:r>
            <a:rPr kumimoji="1" lang="en-US" sz="1100" dirty="0">
              <a:solidFill>
                <a:sysClr val="window" lastClr="FFFFFF"/>
              </a:solidFill>
              <a:latin typeface="Calibri" panose="020F0502020204030204"/>
              <a:ea typeface="+mn-ea"/>
              <a:cs typeface="+mn-cs"/>
            </a:rPr>
            <a:t>Several frameworks/models are available </a:t>
          </a:r>
          <a:endParaRPr lang="en-US" sz="1100" dirty="0">
            <a:solidFill>
              <a:sysClr val="window" lastClr="FFFFFF"/>
            </a:solidFill>
            <a:latin typeface="Calibri" panose="020F0502020204030204"/>
            <a:ea typeface="+mn-ea"/>
            <a:cs typeface="+mn-cs"/>
          </a:endParaRPr>
        </a:p>
      </dgm:t>
    </dgm:pt>
    <dgm:pt modelId="{614E4288-9C47-4E05-9A09-186E975DF79C}" type="parTrans" cxnId="{67FA9181-5059-4BF6-948A-F4C8F2E06335}">
      <dgm:prSet/>
      <dgm:spPr/>
      <dgm:t>
        <a:bodyPr/>
        <a:lstStyle/>
        <a:p>
          <a:endParaRPr lang="en-US" sz="1100"/>
        </a:p>
      </dgm:t>
    </dgm:pt>
    <dgm:pt modelId="{171AC853-7857-4501-B6FC-BE61CE0E8AE2}" type="sibTrans" cxnId="{67FA9181-5059-4BF6-948A-F4C8F2E06335}">
      <dgm:prSet/>
      <dgm:spPr/>
      <dgm:t>
        <a:bodyPr/>
        <a:lstStyle/>
        <a:p>
          <a:endParaRPr lang="en-US" sz="1100"/>
        </a:p>
      </dgm:t>
    </dgm:pt>
    <dgm:pt modelId="{FB2466CF-6F16-4FD1-A709-196A273D934F}">
      <dgm:prSet custT="1"/>
      <dgm:spPr>
        <a:xfrm>
          <a:off x="749153" y="1332236"/>
          <a:ext cx="6152180" cy="380659"/>
        </a:xfrm>
        <a:prstGeom prst="rect">
          <a:avLst/>
        </a:prstGeom>
        <a:solidFill>
          <a:srgbClr val="604878">
            <a:hueOff val="-5607719"/>
            <a:satOff val="8245"/>
            <a:lumOff val="7059"/>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gm:spPr>
      <dgm:t>
        <a:bodyPr/>
        <a:lstStyle/>
        <a:p>
          <a:pPr rtl="0">
            <a:buNone/>
          </a:pPr>
          <a:r>
            <a:rPr kumimoji="1" lang="en-US" sz="1200" dirty="0">
              <a:solidFill>
                <a:sysClr val="window" lastClr="FFFFFF"/>
              </a:solidFill>
              <a:latin typeface="Calibri" panose="020F0502020204030204"/>
              <a:ea typeface="+mn-ea"/>
              <a:cs typeface="+mn-cs"/>
            </a:rPr>
            <a:t>Fast domain adaptation with </a:t>
          </a:r>
          <a:r>
            <a:rPr kumimoji="1" lang="en-US" sz="1200" dirty="0" err="1">
              <a:solidFill>
                <a:sysClr val="window" lastClr="FFFFFF"/>
              </a:solidFill>
              <a:latin typeface="Calibri" panose="020F0502020204030204"/>
              <a:ea typeface="+mn-ea"/>
              <a:cs typeface="+mn-cs"/>
            </a:rPr>
            <a:t>scarse</a:t>
          </a:r>
          <a:r>
            <a:rPr kumimoji="1" lang="en-US" sz="1200" dirty="0">
              <a:solidFill>
                <a:sysClr val="window" lastClr="FFFFFF"/>
              </a:solidFill>
              <a:latin typeface="Calibri" panose="020F0502020204030204"/>
              <a:ea typeface="+mn-ea"/>
              <a:cs typeface="+mn-cs"/>
            </a:rPr>
            <a:t> data + re-use of rules/knowledge </a:t>
          </a:r>
          <a:endParaRPr lang="en-US" sz="1200" dirty="0">
            <a:solidFill>
              <a:sysClr val="window" lastClr="FFFFFF"/>
            </a:solidFill>
            <a:latin typeface="Calibri" panose="020F0502020204030204"/>
            <a:ea typeface="+mn-ea"/>
            <a:cs typeface="+mn-cs"/>
          </a:endParaRPr>
        </a:p>
      </dgm:t>
    </dgm:pt>
    <dgm:pt modelId="{C81F5B2F-B4DC-41D4-9B39-0654948703C9}" type="parTrans" cxnId="{AD479350-B165-4A35-AB2B-6DA34A5D8809}">
      <dgm:prSet/>
      <dgm:spPr/>
      <dgm:t>
        <a:bodyPr/>
        <a:lstStyle/>
        <a:p>
          <a:endParaRPr lang="en-US" sz="1100"/>
        </a:p>
      </dgm:t>
    </dgm:pt>
    <dgm:pt modelId="{24AA64CE-1B85-4DC6-A507-1B8BD767F2B1}" type="sibTrans" cxnId="{AD479350-B165-4A35-AB2B-6DA34A5D8809}">
      <dgm:prSet/>
      <dgm:spPr/>
      <dgm:t>
        <a:bodyPr/>
        <a:lstStyle/>
        <a:p>
          <a:endParaRPr lang="en-US" sz="1100"/>
        </a:p>
      </dgm:t>
    </dgm:pt>
    <dgm:pt modelId="{B68E9DF0-FE35-4816-980C-23EB7799EF8A}">
      <dgm:prSet custT="1"/>
      <dgm:spPr>
        <a:xfrm>
          <a:off x="749153" y="1902792"/>
          <a:ext cx="6152180" cy="380659"/>
        </a:xfrm>
        <a:prstGeom prst="rect">
          <a:avLst/>
        </a:prstGeom>
        <a:solidFill>
          <a:srgbClr val="604878">
            <a:hueOff val="-8411580"/>
            <a:satOff val="12368"/>
            <a:lumOff val="10588"/>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gm:spPr>
      <dgm:t>
        <a:bodyPr/>
        <a:lstStyle/>
        <a:p>
          <a:pPr rtl="0">
            <a:buNone/>
          </a:pPr>
          <a:r>
            <a:rPr kumimoji="1" lang="en-US" sz="1200" dirty="0">
              <a:solidFill>
                <a:sysClr val="window" lastClr="FFFFFF"/>
              </a:solidFill>
              <a:latin typeface="Calibri" panose="020F0502020204030204"/>
              <a:ea typeface="+mn-ea"/>
              <a:cs typeface="+mn-cs"/>
            </a:rPr>
            <a:t>Handling reasoning and personalization </a:t>
          </a:r>
          <a:endParaRPr lang="en-US" sz="1200" dirty="0">
            <a:solidFill>
              <a:sysClr val="window" lastClr="FFFFFF"/>
            </a:solidFill>
            <a:latin typeface="Calibri" panose="020F0502020204030204"/>
            <a:ea typeface="+mn-ea"/>
            <a:cs typeface="+mn-cs"/>
          </a:endParaRPr>
        </a:p>
      </dgm:t>
    </dgm:pt>
    <dgm:pt modelId="{5B900B98-B6D9-42B9-B08D-8B6B52ED558B}" type="parTrans" cxnId="{851E3515-BE14-4D7C-B74F-6A7BA368CEE1}">
      <dgm:prSet/>
      <dgm:spPr/>
      <dgm:t>
        <a:bodyPr/>
        <a:lstStyle/>
        <a:p>
          <a:endParaRPr lang="en-US" sz="1100"/>
        </a:p>
      </dgm:t>
    </dgm:pt>
    <dgm:pt modelId="{CB7208C8-1134-4C4B-A9BD-4E56F9EC1FA3}" type="sibTrans" cxnId="{851E3515-BE14-4D7C-B74F-6A7BA368CEE1}">
      <dgm:prSet/>
      <dgm:spPr/>
      <dgm:t>
        <a:bodyPr/>
        <a:lstStyle/>
        <a:p>
          <a:endParaRPr lang="en-US" sz="1100"/>
        </a:p>
      </dgm:t>
    </dgm:pt>
    <dgm:pt modelId="{34857C40-5B41-4C9C-8966-636CA24FBEB6}">
      <dgm:prSet custT="1"/>
      <dgm:spPr>
        <a:xfrm>
          <a:off x="605972" y="2473709"/>
          <a:ext cx="6295361" cy="380659"/>
        </a:xfrm>
        <a:prstGeom prst="rect">
          <a:avLst/>
        </a:prstGeom>
        <a:solidFill>
          <a:srgbClr val="604878">
            <a:hueOff val="-11215439"/>
            <a:satOff val="16490"/>
            <a:lumOff val="14118"/>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gm:spPr>
      <dgm:t>
        <a:bodyPr/>
        <a:lstStyle/>
        <a:p>
          <a:pPr rtl="0">
            <a:buNone/>
          </a:pPr>
          <a:r>
            <a:rPr kumimoji="1" lang="en-US" sz="1200" dirty="0">
              <a:solidFill>
                <a:sysClr val="window" lastClr="FFFFFF"/>
              </a:solidFill>
              <a:latin typeface="Calibri" panose="020F0502020204030204"/>
              <a:ea typeface="+mn-ea"/>
              <a:cs typeface="+mn-cs"/>
            </a:rPr>
            <a:t>Data collection and analysis from un-structured data </a:t>
          </a:r>
          <a:endParaRPr lang="en-US" sz="1200" dirty="0">
            <a:solidFill>
              <a:sysClr val="window" lastClr="FFFFFF"/>
            </a:solidFill>
            <a:latin typeface="Calibri" panose="020F0502020204030204"/>
            <a:ea typeface="+mn-ea"/>
            <a:cs typeface="+mn-cs"/>
          </a:endParaRPr>
        </a:p>
      </dgm:t>
    </dgm:pt>
    <dgm:pt modelId="{0D355E7D-AA6E-4211-8CAB-4EB5EA1B4621}" type="parTrans" cxnId="{DAE23E3A-7E5C-48AF-8AB7-F6670A635C75}">
      <dgm:prSet/>
      <dgm:spPr/>
      <dgm:t>
        <a:bodyPr/>
        <a:lstStyle/>
        <a:p>
          <a:endParaRPr lang="en-US" sz="1100"/>
        </a:p>
      </dgm:t>
    </dgm:pt>
    <dgm:pt modelId="{FDDD101E-8387-477F-9603-AEAF00E3D34A}" type="sibTrans" cxnId="{DAE23E3A-7E5C-48AF-8AB7-F6670A635C75}">
      <dgm:prSet/>
      <dgm:spPr/>
      <dgm:t>
        <a:bodyPr/>
        <a:lstStyle/>
        <a:p>
          <a:endParaRPr lang="en-US" sz="1100"/>
        </a:p>
      </dgm:t>
    </dgm:pt>
    <dgm:pt modelId="{63F18D79-ED95-4E4B-8111-B3736DEBAD71}">
      <dgm:prSet custT="1"/>
      <dgm:spPr>
        <a:xfrm>
          <a:off x="292853" y="3044627"/>
          <a:ext cx="6608480" cy="380659"/>
        </a:xfrm>
        <a:prstGeom prst="rect">
          <a:avLst/>
        </a:prstGeom>
        <a:solidFill>
          <a:srgbClr val="604878">
            <a:hueOff val="-14019298"/>
            <a:satOff val="20613"/>
            <a:lumOff val="17647"/>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gm:spPr>
      <dgm:t>
        <a:bodyPr/>
        <a:lstStyle/>
        <a:p>
          <a:pPr rtl="0">
            <a:buNone/>
          </a:pPr>
          <a:r>
            <a:rPr kumimoji="1" lang="en-US" sz="1200" dirty="0">
              <a:solidFill>
                <a:sysClr val="window" lastClr="FFFFFF"/>
              </a:solidFill>
              <a:latin typeface="Calibri" panose="020F0502020204030204"/>
              <a:ea typeface="+mn-ea"/>
              <a:cs typeface="+mn-cs"/>
            </a:rPr>
            <a:t>Complex-cascade systems requires high accuracy for working good as a whole </a:t>
          </a:r>
          <a:endParaRPr lang="en-US" sz="1200" dirty="0">
            <a:solidFill>
              <a:sysClr val="window" lastClr="FFFFFF"/>
            </a:solidFill>
            <a:latin typeface="Calibri" panose="020F0502020204030204"/>
            <a:ea typeface="+mn-ea"/>
            <a:cs typeface="+mn-cs"/>
          </a:endParaRPr>
        </a:p>
      </dgm:t>
    </dgm:pt>
    <dgm:pt modelId="{5A340005-436A-4BC4-AEA2-8B8B15E4B61F}" type="parTrans" cxnId="{A7029A61-2683-47E2-99E1-4A15A605BECE}">
      <dgm:prSet/>
      <dgm:spPr/>
      <dgm:t>
        <a:bodyPr/>
        <a:lstStyle/>
        <a:p>
          <a:endParaRPr lang="en-US" sz="1100"/>
        </a:p>
      </dgm:t>
    </dgm:pt>
    <dgm:pt modelId="{B7DB5DA0-6DAF-47DF-BAA5-3F3DA47EA394}" type="sibTrans" cxnId="{A7029A61-2683-47E2-99E1-4A15A605BECE}">
      <dgm:prSet/>
      <dgm:spPr/>
      <dgm:t>
        <a:bodyPr/>
        <a:lstStyle/>
        <a:p>
          <a:endParaRPr lang="en-US" sz="1100"/>
        </a:p>
      </dgm:t>
    </dgm:pt>
    <dgm:pt modelId="{35A48651-1066-487A-A749-38D24E8785C0}">
      <dgm:prSet custT="1"/>
      <dgm:spPr>
        <a:xfrm>
          <a:off x="279041" y="138400"/>
          <a:ext cx="6608480" cy="380659"/>
        </a:xfrm>
        <a:prstGeom prst="rect">
          <a:avLst/>
        </a:prstGeom>
        <a:solidFill>
          <a:srgbClr val="604878">
            <a:hueOff val="0"/>
            <a:satOff val="0"/>
            <a:lumOff val="0"/>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gm:spPr>
      <dgm:t>
        <a:bodyPr/>
        <a:lstStyle/>
        <a:p>
          <a:pPr rtl="0">
            <a:buNone/>
          </a:pPr>
          <a:r>
            <a:rPr kumimoji="1" lang="en-US" sz="1200">
              <a:solidFill>
                <a:sysClr val="window" lastClr="FFFFFF"/>
              </a:solidFill>
              <a:latin typeface="Calibri" panose="020F0502020204030204"/>
              <a:ea typeface="+mn-ea"/>
              <a:cs typeface="+mn-cs"/>
            </a:rPr>
            <a:t>The human-machine </a:t>
          </a:r>
          <a:r>
            <a:rPr kumimoji="1" lang="en-US" sz="1200" dirty="0">
              <a:solidFill>
                <a:sysClr val="window" lastClr="FFFFFF"/>
              </a:solidFill>
              <a:latin typeface="Calibri" panose="020F0502020204030204"/>
              <a:ea typeface="+mn-ea"/>
              <a:cs typeface="+mn-cs"/>
            </a:rPr>
            <a:t>interface is a hot topic but several components must be integrated!</a:t>
          </a:r>
          <a:endParaRPr lang="en-US" sz="1200" dirty="0">
            <a:solidFill>
              <a:sysClr val="window" lastClr="FFFFFF"/>
            </a:solidFill>
            <a:latin typeface="Calibri" panose="020F0502020204030204"/>
            <a:ea typeface="+mn-ea"/>
            <a:cs typeface="+mn-cs"/>
          </a:endParaRPr>
        </a:p>
      </dgm:t>
    </dgm:pt>
    <dgm:pt modelId="{B484B6D2-B320-422C-B755-AE61E1D9AE64}" type="sibTrans" cxnId="{7292F81E-FDF3-4DF2-98DC-95608CD011AF}">
      <dgm:prSet/>
      <dgm:spPr>
        <a:xfrm>
          <a:off x="-4087124" y="-627298"/>
          <a:ext cx="4870286" cy="4870286"/>
        </a:xfrm>
        <a:prstGeom prst="blockArc">
          <a:avLst>
            <a:gd name="adj1" fmla="val 18900000"/>
            <a:gd name="adj2" fmla="val 2700000"/>
            <a:gd name="adj3" fmla="val 463"/>
          </a:avLst>
        </a:prstGeom>
        <a:noFill/>
        <a:ln w="19050" cap="flat" cmpd="sng" algn="ctr">
          <a:solidFill>
            <a:srgbClr val="C19859">
              <a:hueOff val="0"/>
              <a:satOff val="0"/>
              <a:lumOff val="0"/>
              <a:alphaOff val="0"/>
            </a:srgbClr>
          </a:solidFill>
          <a:prstDash val="solid"/>
        </a:ln>
        <a:effectLst/>
      </dgm:spPr>
      <dgm:t>
        <a:bodyPr/>
        <a:lstStyle/>
        <a:p>
          <a:endParaRPr lang="en-US" sz="1100"/>
        </a:p>
      </dgm:t>
    </dgm:pt>
    <dgm:pt modelId="{0A9E69BA-3AB2-4813-A6A3-DE094F715B5D}" type="parTrans" cxnId="{7292F81E-FDF3-4DF2-98DC-95608CD011AF}">
      <dgm:prSet/>
      <dgm:spPr/>
      <dgm:t>
        <a:bodyPr/>
        <a:lstStyle/>
        <a:p>
          <a:endParaRPr lang="en-US" sz="1100"/>
        </a:p>
      </dgm:t>
    </dgm:pt>
    <dgm:pt modelId="{F4320C6F-89FE-46DC-AE6F-84A9A11A083E}" type="pres">
      <dgm:prSet presAssocID="{465288F9-5C46-40EF-A95D-4B93A4AEB6EA}" presName="Name0" presStyleCnt="0">
        <dgm:presLayoutVars>
          <dgm:chMax val="7"/>
          <dgm:chPref val="7"/>
          <dgm:dir/>
        </dgm:presLayoutVars>
      </dgm:prSet>
      <dgm:spPr/>
    </dgm:pt>
    <dgm:pt modelId="{6FD79E8E-98C2-4F37-B015-6A25190E0128}" type="pres">
      <dgm:prSet presAssocID="{465288F9-5C46-40EF-A95D-4B93A4AEB6EA}" presName="Name1" presStyleCnt="0"/>
      <dgm:spPr/>
    </dgm:pt>
    <dgm:pt modelId="{27FFC0F3-60C4-4384-9EFA-F56F5E97C87B}" type="pres">
      <dgm:prSet presAssocID="{465288F9-5C46-40EF-A95D-4B93A4AEB6EA}" presName="cycle" presStyleCnt="0"/>
      <dgm:spPr/>
    </dgm:pt>
    <dgm:pt modelId="{66D8A65D-9F3F-4EF8-BC1E-0043CE115333}" type="pres">
      <dgm:prSet presAssocID="{465288F9-5C46-40EF-A95D-4B93A4AEB6EA}" presName="srcNode" presStyleLbl="node1" presStyleIdx="0" presStyleCnt="6"/>
      <dgm:spPr/>
    </dgm:pt>
    <dgm:pt modelId="{B1B17919-28EE-4FA1-9538-F4B071497BC1}" type="pres">
      <dgm:prSet presAssocID="{465288F9-5C46-40EF-A95D-4B93A4AEB6EA}" presName="conn" presStyleLbl="parChTrans1D2" presStyleIdx="0" presStyleCnt="1"/>
      <dgm:spPr/>
    </dgm:pt>
    <dgm:pt modelId="{F3DEA3A8-3FEF-4971-8ED2-ABFF858C965E}" type="pres">
      <dgm:prSet presAssocID="{465288F9-5C46-40EF-A95D-4B93A4AEB6EA}" presName="extraNode" presStyleLbl="node1" presStyleIdx="0" presStyleCnt="6"/>
      <dgm:spPr/>
    </dgm:pt>
    <dgm:pt modelId="{7F9FD837-BFC3-4669-AA37-9F8FF3D575B7}" type="pres">
      <dgm:prSet presAssocID="{465288F9-5C46-40EF-A95D-4B93A4AEB6EA}" presName="dstNode" presStyleLbl="node1" presStyleIdx="0" presStyleCnt="6"/>
      <dgm:spPr/>
    </dgm:pt>
    <dgm:pt modelId="{014E19D1-4549-4299-9FA6-1A413E888913}" type="pres">
      <dgm:prSet presAssocID="{35A48651-1066-487A-A749-38D24E8785C0}" presName="text_1" presStyleLbl="node1" presStyleIdx="0" presStyleCnt="6" custLinFactNeighborX="-209" custLinFactNeighborY="-13661">
        <dgm:presLayoutVars>
          <dgm:bulletEnabled val="1"/>
        </dgm:presLayoutVars>
      </dgm:prSet>
      <dgm:spPr/>
    </dgm:pt>
    <dgm:pt modelId="{343375F5-372D-438D-B8C2-6361F05B9EDD}" type="pres">
      <dgm:prSet presAssocID="{35A48651-1066-487A-A749-38D24E8785C0}" presName="accent_1" presStyleCnt="0"/>
      <dgm:spPr/>
    </dgm:pt>
    <dgm:pt modelId="{0F232732-DB97-42F7-84E6-F34A161D1D5D}" type="pres">
      <dgm:prSet presAssocID="{35A48651-1066-487A-A749-38D24E8785C0}" presName="accentRepeatNode" presStyleLbl="solidFgAcc1" presStyleIdx="0" presStyleCnt="6" custLinFactNeighborX="-11618" custLinFactNeighborY="-17550"/>
      <dgm:spPr>
        <a:xfrm>
          <a:off x="0" y="59312"/>
          <a:ext cx="475824" cy="475824"/>
        </a:xfrm>
        <a:prstGeom prst="ellipse">
          <a:avLst/>
        </a:prstGeom>
        <a:solidFill>
          <a:sysClr val="window" lastClr="FFFFFF">
            <a:hueOff val="0"/>
            <a:satOff val="0"/>
            <a:lumOff val="0"/>
            <a:alphaOff val="0"/>
          </a:sysClr>
        </a:solidFill>
        <a:ln w="10000" cap="flat" cmpd="sng" algn="ctr">
          <a:solidFill>
            <a:srgbClr val="604878">
              <a:hueOff val="0"/>
              <a:satOff val="0"/>
              <a:lumOff val="0"/>
              <a:alphaOff val="0"/>
            </a:srgbClr>
          </a:solidFill>
          <a:prstDash val="solid"/>
        </a:ln>
        <a:effectLst/>
      </dgm:spPr>
    </dgm:pt>
    <dgm:pt modelId="{0532ECE4-2CE5-411B-A400-56C49BEDBF2B}" type="pres">
      <dgm:prSet presAssocID="{B5B8E50A-4D07-4F4C-810D-49CAC8DA75F5}" presName="text_2" presStyleLbl="node1" presStyleIdx="1" presStyleCnt="6" custScaleY="158312" custLinFactNeighborX="-221" custLinFactNeighborY="-8464">
        <dgm:presLayoutVars>
          <dgm:bulletEnabled val="1"/>
        </dgm:presLayoutVars>
      </dgm:prSet>
      <dgm:spPr/>
    </dgm:pt>
    <dgm:pt modelId="{2CA88C81-609A-40F3-A28B-A53197F6A3B7}" type="pres">
      <dgm:prSet presAssocID="{B5B8E50A-4D07-4F4C-810D-49CAC8DA75F5}" presName="accent_2" presStyleCnt="0"/>
      <dgm:spPr/>
    </dgm:pt>
    <dgm:pt modelId="{B50218F1-8F28-4023-9AB3-22634C779630}" type="pres">
      <dgm:prSet presAssocID="{B5B8E50A-4D07-4F4C-810D-49CAC8DA75F5}" presName="accentRepeatNode" presStyleLbl="solidFgAcc1" presStyleIdx="1" presStyleCnt="6" custLinFactNeighborX="-10941" custLinFactNeighborY="-4569"/>
      <dgm:spPr>
        <a:xfrm>
          <a:off x="315999" y="691996"/>
          <a:ext cx="475824" cy="475824"/>
        </a:xfrm>
        <a:prstGeom prst="ellipse">
          <a:avLst/>
        </a:prstGeom>
        <a:solidFill>
          <a:sysClr val="window" lastClr="FFFFFF">
            <a:hueOff val="0"/>
            <a:satOff val="0"/>
            <a:lumOff val="0"/>
            <a:alphaOff val="0"/>
          </a:sysClr>
        </a:solidFill>
        <a:ln w="10000" cap="flat" cmpd="sng" algn="ctr">
          <a:solidFill>
            <a:srgbClr val="604878">
              <a:hueOff val="-2803860"/>
              <a:satOff val="4123"/>
              <a:lumOff val="3529"/>
              <a:alphaOff val="0"/>
            </a:srgbClr>
          </a:solidFill>
          <a:prstDash val="solid"/>
        </a:ln>
        <a:effectLst/>
      </dgm:spPr>
    </dgm:pt>
    <dgm:pt modelId="{2F316120-8775-40D0-A6EF-D3CD1F52128F}" type="pres">
      <dgm:prSet presAssocID="{FB2466CF-6F16-4FD1-A709-196A273D934F}" presName="text_3" presStyleLbl="node1" presStyleIdx="2" presStyleCnt="6">
        <dgm:presLayoutVars>
          <dgm:bulletEnabled val="1"/>
        </dgm:presLayoutVars>
      </dgm:prSet>
      <dgm:spPr/>
    </dgm:pt>
    <dgm:pt modelId="{6CD464F8-9156-4D3F-9F6C-6A79EE3AD1C4}" type="pres">
      <dgm:prSet presAssocID="{FB2466CF-6F16-4FD1-A709-196A273D934F}" presName="accent_3" presStyleCnt="0"/>
      <dgm:spPr/>
    </dgm:pt>
    <dgm:pt modelId="{6A32CF68-7B9C-4EA7-9FC0-B8696EBE37D2}" type="pres">
      <dgm:prSet presAssocID="{FB2466CF-6F16-4FD1-A709-196A273D934F}" presName="accentRepeatNode" presStyleLbl="solidFgAcc1" presStyleIdx="2" presStyleCnt="6"/>
      <dgm:spPr>
        <a:xfrm>
          <a:off x="511241" y="1284654"/>
          <a:ext cx="475824" cy="475824"/>
        </a:xfrm>
        <a:prstGeom prst="ellipse">
          <a:avLst/>
        </a:prstGeom>
        <a:solidFill>
          <a:sysClr val="window" lastClr="FFFFFF">
            <a:hueOff val="0"/>
            <a:satOff val="0"/>
            <a:lumOff val="0"/>
            <a:alphaOff val="0"/>
          </a:sysClr>
        </a:solidFill>
        <a:ln w="10000" cap="flat" cmpd="sng" algn="ctr">
          <a:solidFill>
            <a:srgbClr val="604878">
              <a:hueOff val="-5607719"/>
              <a:satOff val="8245"/>
              <a:lumOff val="7059"/>
              <a:alphaOff val="0"/>
            </a:srgbClr>
          </a:solidFill>
          <a:prstDash val="solid"/>
        </a:ln>
        <a:effectLst/>
      </dgm:spPr>
    </dgm:pt>
    <dgm:pt modelId="{337A699D-5CD5-4D3C-B76B-82D9CCE80528}" type="pres">
      <dgm:prSet presAssocID="{B68E9DF0-FE35-4816-980C-23EB7799EF8A}" presName="text_4" presStyleLbl="node1" presStyleIdx="3" presStyleCnt="6">
        <dgm:presLayoutVars>
          <dgm:bulletEnabled val="1"/>
        </dgm:presLayoutVars>
      </dgm:prSet>
      <dgm:spPr/>
    </dgm:pt>
    <dgm:pt modelId="{59D9589F-5FF3-4673-9DAE-3AB48072BF50}" type="pres">
      <dgm:prSet presAssocID="{B68E9DF0-FE35-4816-980C-23EB7799EF8A}" presName="accent_4" presStyleCnt="0"/>
      <dgm:spPr/>
    </dgm:pt>
    <dgm:pt modelId="{8EA984F7-4E60-4B46-9D3B-67309AAFD2EC}" type="pres">
      <dgm:prSet presAssocID="{B68E9DF0-FE35-4816-980C-23EB7799EF8A}" presName="accentRepeatNode" presStyleLbl="solidFgAcc1" presStyleIdx="3" presStyleCnt="6"/>
      <dgm:spPr>
        <a:xfrm>
          <a:off x="511241" y="1855210"/>
          <a:ext cx="475824" cy="475824"/>
        </a:xfrm>
        <a:prstGeom prst="ellipse">
          <a:avLst/>
        </a:prstGeom>
        <a:solidFill>
          <a:sysClr val="window" lastClr="FFFFFF">
            <a:hueOff val="0"/>
            <a:satOff val="0"/>
            <a:lumOff val="0"/>
            <a:alphaOff val="0"/>
          </a:sysClr>
        </a:solidFill>
        <a:ln w="10000" cap="flat" cmpd="sng" algn="ctr">
          <a:solidFill>
            <a:srgbClr val="604878">
              <a:hueOff val="-8411580"/>
              <a:satOff val="12368"/>
              <a:lumOff val="10588"/>
              <a:alphaOff val="0"/>
            </a:srgbClr>
          </a:solidFill>
          <a:prstDash val="solid"/>
        </a:ln>
        <a:effectLst/>
      </dgm:spPr>
    </dgm:pt>
    <dgm:pt modelId="{F8098B57-D49B-44F6-B15F-06DA5B2B1F17}" type="pres">
      <dgm:prSet presAssocID="{34857C40-5B41-4C9C-8966-636CA24FBEB6}" presName="text_5" presStyleLbl="node1" presStyleIdx="4" presStyleCnt="6">
        <dgm:presLayoutVars>
          <dgm:bulletEnabled val="1"/>
        </dgm:presLayoutVars>
      </dgm:prSet>
      <dgm:spPr/>
    </dgm:pt>
    <dgm:pt modelId="{A9016029-CB6E-4AA2-80F9-060C67113946}" type="pres">
      <dgm:prSet presAssocID="{34857C40-5B41-4C9C-8966-636CA24FBEB6}" presName="accent_5" presStyleCnt="0"/>
      <dgm:spPr/>
    </dgm:pt>
    <dgm:pt modelId="{E6D2FF53-B59E-450A-9F90-6DEA09E75A16}" type="pres">
      <dgm:prSet presAssocID="{34857C40-5B41-4C9C-8966-636CA24FBEB6}" presName="accentRepeatNode" presStyleLbl="solidFgAcc1" presStyleIdx="4" presStyleCnt="6"/>
      <dgm:spPr>
        <a:xfrm>
          <a:off x="368059" y="2426127"/>
          <a:ext cx="475824" cy="475824"/>
        </a:xfrm>
        <a:prstGeom prst="ellipse">
          <a:avLst/>
        </a:prstGeom>
        <a:solidFill>
          <a:sysClr val="window" lastClr="FFFFFF">
            <a:hueOff val="0"/>
            <a:satOff val="0"/>
            <a:lumOff val="0"/>
            <a:alphaOff val="0"/>
          </a:sysClr>
        </a:solidFill>
        <a:ln w="10000" cap="flat" cmpd="sng" algn="ctr">
          <a:solidFill>
            <a:srgbClr val="604878">
              <a:hueOff val="-11215439"/>
              <a:satOff val="16490"/>
              <a:lumOff val="14118"/>
              <a:alphaOff val="0"/>
            </a:srgbClr>
          </a:solidFill>
          <a:prstDash val="solid"/>
        </a:ln>
        <a:effectLst/>
      </dgm:spPr>
    </dgm:pt>
    <dgm:pt modelId="{E8D847BB-1BA0-47D0-9441-9D54EBAD3580}" type="pres">
      <dgm:prSet presAssocID="{63F18D79-ED95-4E4B-8111-B3736DEBAD71}" presName="text_6" presStyleLbl="node1" presStyleIdx="5" presStyleCnt="6">
        <dgm:presLayoutVars>
          <dgm:bulletEnabled val="1"/>
        </dgm:presLayoutVars>
      </dgm:prSet>
      <dgm:spPr/>
    </dgm:pt>
    <dgm:pt modelId="{DF61DCC6-1662-4C2E-B4D3-78455266246D}" type="pres">
      <dgm:prSet presAssocID="{63F18D79-ED95-4E4B-8111-B3736DEBAD71}" presName="accent_6" presStyleCnt="0"/>
      <dgm:spPr/>
    </dgm:pt>
    <dgm:pt modelId="{46692370-368B-4F34-9768-12360E47F3F4}" type="pres">
      <dgm:prSet presAssocID="{63F18D79-ED95-4E4B-8111-B3736DEBAD71}" presName="accentRepeatNode" presStyleLbl="solidFgAcc1" presStyleIdx="5" presStyleCnt="6"/>
      <dgm:spPr>
        <a:xfrm>
          <a:off x="54941" y="2997044"/>
          <a:ext cx="475824" cy="475824"/>
        </a:xfrm>
        <a:prstGeom prst="ellipse">
          <a:avLst/>
        </a:prstGeom>
        <a:solidFill>
          <a:sysClr val="window" lastClr="FFFFFF">
            <a:hueOff val="0"/>
            <a:satOff val="0"/>
            <a:lumOff val="0"/>
            <a:alphaOff val="0"/>
          </a:sysClr>
        </a:solidFill>
        <a:ln w="10000" cap="flat" cmpd="sng" algn="ctr">
          <a:solidFill>
            <a:srgbClr val="604878">
              <a:hueOff val="-14019298"/>
              <a:satOff val="20613"/>
              <a:lumOff val="17647"/>
              <a:alphaOff val="0"/>
            </a:srgbClr>
          </a:solidFill>
          <a:prstDash val="solid"/>
        </a:ln>
        <a:effectLst/>
      </dgm:spPr>
    </dgm:pt>
  </dgm:ptLst>
  <dgm:cxnLst>
    <dgm:cxn modelId="{24A80809-5089-4BDD-9ECD-70796C65E8FB}" type="presOf" srcId="{B5B8E50A-4D07-4F4C-810D-49CAC8DA75F5}" destId="{0532ECE4-2CE5-411B-A400-56C49BEDBF2B}" srcOrd="0" destOrd="0" presId="urn:microsoft.com/office/officeart/2008/layout/VerticalCurvedList"/>
    <dgm:cxn modelId="{851E3515-BE14-4D7C-B74F-6A7BA368CEE1}" srcId="{465288F9-5C46-40EF-A95D-4B93A4AEB6EA}" destId="{B68E9DF0-FE35-4816-980C-23EB7799EF8A}" srcOrd="3" destOrd="0" parTransId="{5B900B98-B6D9-42B9-B08D-8B6B52ED558B}" sibTransId="{CB7208C8-1134-4C4B-A9BD-4E56F9EC1FA3}"/>
    <dgm:cxn modelId="{E95EBA17-3742-4BE5-A314-B91B7E303426}" type="presOf" srcId="{FB2466CF-6F16-4FD1-A709-196A273D934F}" destId="{2F316120-8775-40D0-A6EF-D3CD1F52128F}" srcOrd="0" destOrd="0" presId="urn:microsoft.com/office/officeart/2008/layout/VerticalCurvedList"/>
    <dgm:cxn modelId="{7292F81E-FDF3-4DF2-98DC-95608CD011AF}" srcId="{465288F9-5C46-40EF-A95D-4B93A4AEB6EA}" destId="{35A48651-1066-487A-A749-38D24E8785C0}" srcOrd="0" destOrd="0" parTransId="{0A9E69BA-3AB2-4813-A6A3-DE094F715B5D}" sibTransId="{B484B6D2-B320-422C-B755-AE61E1D9AE64}"/>
    <dgm:cxn modelId="{DAE23E3A-7E5C-48AF-8AB7-F6670A635C75}" srcId="{465288F9-5C46-40EF-A95D-4B93A4AEB6EA}" destId="{34857C40-5B41-4C9C-8966-636CA24FBEB6}" srcOrd="4" destOrd="0" parTransId="{0D355E7D-AA6E-4211-8CAB-4EB5EA1B4621}" sibTransId="{FDDD101E-8387-477F-9603-AEAF00E3D34A}"/>
    <dgm:cxn modelId="{A7029A61-2683-47E2-99E1-4A15A605BECE}" srcId="{465288F9-5C46-40EF-A95D-4B93A4AEB6EA}" destId="{63F18D79-ED95-4E4B-8111-B3736DEBAD71}" srcOrd="5" destOrd="0" parTransId="{5A340005-436A-4BC4-AEA2-8B8B15E4B61F}" sibTransId="{B7DB5DA0-6DAF-47DF-BAA5-3F3DA47EA394}"/>
    <dgm:cxn modelId="{53363644-1969-42E9-AEA9-576ACCD912A0}" type="presOf" srcId="{465288F9-5C46-40EF-A95D-4B93A4AEB6EA}" destId="{F4320C6F-89FE-46DC-AE6F-84A9A11A083E}" srcOrd="0" destOrd="0" presId="urn:microsoft.com/office/officeart/2008/layout/VerticalCurvedList"/>
    <dgm:cxn modelId="{5A25276A-CE33-4708-8D5A-FE368F252698}" type="presOf" srcId="{B484B6D2-B320-422C-B755-AE61E1D9AE64}" destId="{B1B17919-28EE-4FA1-9538-F4B071497BC1}" srcOrd="0" destOrd="0" presId="urn:microsoft.com/office/officeart/2008/layout/VerticalCurvedList"/>
    <dgm:cxn modelId="{AD479350-B165-4A35-AB2B-6DA34A5D8809}" srcId="{465288F9-5C46-40EF-A95D-4B93A4AEB6EA}" destId="{FB2466CF-6F16-4FD1-A709-196A273D934F}" srcOrd="2" destOrd="0" parTransId="{C81F5B2F-B4DC-41D4-9B39-0654948703C9}" sibTransId="{24AA64CE-1B85-4DC6-A507-1B8BD767F2B1}"/>
    <dgm:cxn modelId="{6D5DC655-9AC8-41F7-B46E-B0A3088D0792}" type="presOf" srcId="{63F18D79-ED95-4E4B-8111-B3736DEBAD71}" destId="{E8D847BB-1BA0-47D0-9441-9D54EBAD3580}" srcOrd="0" destOrd="0" presId="urn:microsoft.com/office/officeart/2008/layout/VerticalCurvedList"/>
    <dgm:cxn modelId="{C3A9495A-6E0E-4E98-8523-B5394372D389}" type="presOf" srcId="{B68E9DF0-FE35-4816-980C-23EB7799EF8A}" destId="{337A699D-5CD5-4D3C-B76B-82D9CCE80528}" srcOrd="0" destOrd="0" presId="urn:microsoft.com/office/officeart/2008/layout/VerticalCurvedList"/>
    <dgm:cxn modelId="{67FA9181-5059-4BF6-948A-F4C8F2E06335}" srcId="{B5B8E50A-4D07-4F4C-810D-49CAC8DA75F5}" destId="{18D56EA5-FA93-45EC-A711-246DD5BA96E9}" srcOrd="1" destOrd="0" parTransId="{614E4288-9C47-4E05-9A09-186E975DF79C}" sibTransId="{171AC853-7857-4501-B6FC-BE61CE0E8AE2}"/>
    <dgm:cxn modelId="{4B22888D-B908-4CF7-9F35-2D60773095CC}" srcId="{B5B8E50A-4D07-4F4C-810D-49CAC8DA75F5}" destId="{A98E912B-B4B7-402A-BA04-FEFAC6688472}" srcOrd="0" destOrd="0" parTransId="{276E3F7B-63A4-449C-A004-324F3C0705A7}" sibTransId="{8B659D4C-838E-49F3-BE51-A227C9CEA2DB}"/>
    <dgm:cxn modelId="{BB42A9B2-AD25-4904-90AA-72C438BA7F3A}" srcId="{465288F9-5C46-40EF-A95D-4B93A4AEB6EA}" destId="{B5B8E50A-4D07-4F4C-810D-49CAC8DA75F5}" srcOrd="1" destOrd="0" parTransId="{7F654111-8443-4BBE-ABBA-1E36A8B53B94}" sibTransId="{626B88BB-177F-4BD0-AF2E-FC48CFD01FBC}"/>
    <dgm:cxn modelId="{8B4CB4B4-D49D-47F7-9E2C-E3697FA13086}" type="presOf" srcId="{18D56EA5-FA93-45EC-A711-246DD5BA96E9}" destId="{0532ECE4-2CE5-411B-A400-56C49BEDBF2B}" srcOrd="0" destOrd="2" presId="urn:microsoft.com/office/officeart/2008/layout/VerticalCurvedList"/>
    <dgm:cxn modelId="{1DF0B6C7-7903-47FA-960D-2C51A5E06B83}" type="presOf" srcId="{35A48651-1066-487A-A749-38D24E8785C0}" destId="{014E19D1-4549-4299-9FA6-1A413E888913}" srcOrd="0" destOrd="0" presId="urn:microsoft.com/office/officeart/2008/layout/VerticalCurvedList"/>
    <dgm:cxn modelId="{9E66C3CB-82F1-455F-BD53-E2BC9D891465}" type="presOf" srcId="{34857C40-5B41-4C9C-8966-636CA24FBEB6}" destId="{F8098B57-D49B-44F6-B15F-06DA5B2B1F17}" srcOrd="0" destOrd="0" presId="urn:microsoft.com/office/officeart/2008/layout/VerticalCurvedList"/>
    <dgm:cxn modelId="{C15609FB-C232-4967-A8B8-A96066705865}" type="presOf" srcId="{A98E912B-B4B7-402A-BA04-FEFAC6688472}" destId="{0532ECE4-2CE5-411B-A400-56C49BEDBF2B}" srcOrd="0" destOrd="1" presId="urn:microsoft.com/office/officeart/2008/layout/VerticalCurvedList"/>
    <dgm:cxn modelId="{DE2F8095-0844-41DA-8AE2-D833B8B7E7C2}" type="presParOf" srcId="{F4320C6F-89FE-46DC-AE6F-84A9A11A083E}" destId="{6FD79E8E-98C2-4F37-B015-6A25190E0128}" srcOrd="0" destOrd="0" presId="urn:microsoft.com/office/officeart/2008/layout/VerticalCurvedList"/>
    <dgm:cxn modelId="{7F84EBC4-4BDC-4002-8F7B-A0F80DB7C310}" type="presParOf" srcId="{6FD79E8E-98C2-4F37-B015-6A25190E0128}" destId="{27FFC0F3-60C4-4384-9EFA-F56F5E97C87B}" srcOrd="0" destOrd="0" presId="urn:microsoft.com/office/officeart/2008/layout/VerticalCurvedList"/>
    <dgm:cxn modelId="{708DC413-CC2D-484E-995D-1CA9E6690D30}" type="presParOf" srcId="{27FFC0F3-60C4-4384-9EFA-F56F5E97C87B}" destId="{66D8A65D-9F3F-4EF8-BC1E-0043CE115333}" srcOrd="0" destOrd="0" presId="urn:microsoft.com/office/officeart/2008/layout/VerticalCurvedList"/>
    <dgm:cxn modelId="{982480A2-4BED-4568-9E6F-6843D255D921}" type="presParOf" srcId="{27FFC0F3-60C4-4384-9EFA-F56F5E97C87B}" destId="{B1B17919-28EE-4FA1-9538-F4B071497BC1}" srcOrd="1" destOrd="0" presId="urn:microsoft.com/office/officeart/2008/layout/VerticalCurvedList"/>
    <dgm:cxn modelId="{6C3C7602-20F8-474A-8B5C-9F216BC1BB24}" type="presParOf" srcId="{27FFC0F3-60C4-4384-9EFA-F56F5E97C87B}" destId="{F3DEA3A8-3FEF-4971-8ED2-ABFF858C965E}" srcOrd="2" destOrd="0" presId="urn:microsoft.com/office/officeart/2008/layout/VerticalCurvedList"/>
    <dgm:cxn modelId="{E148877D-BDBC-409F-B030-28C76B3EAE27}" type="presParOf" srcId="{27FFC0F3-60C4-4384-9EFA-F56F5E97C87B}" destId="{7F9FD837-BFC3-4669-AA37-9F8FF3D575B7}" srcOrd="3" destOrd="0" presId="urn:microsoft.com/office/officeart/2008/layout/VerticalCurvedList"/>
    <dgm:cxn modelId="{F434DFA1-D8FC-45F8-824C-E86D730CC9F5}" type="presParOf" srcId="{6FD79E8E-98C2-4F37-B015-6A25190E0128}" destId="{014E19D1-4549-4299-9FA6-1A413E888913}" srcOrd="1" destOrd="0" presId="urn:microsoft.com/office/officeart/2008/layout/VerticalCurvedList"/>
    <dgm:cxn modelId="{7199CC44-9587-47DC-8760-4B9ABE15FBF8}" type="presParOf" srcId="{6FD79E8E-98C2-4F37-B015-6A25190E0128}" destId="{343375F5-372D-438D-B8C2-6361F05B9EDD}" srcOrd="2" destOrd="0" presId="urn:microsoft.com/office/officeart/2008/layout/VerticalCurvedList"/>
    <dgm:cxn modelId="{A6AB47FD-DBDD-4333-86D3-9ACAD0108AAD}" type="presParOf" srcId="{343375F5-372D-438D-B8C2-6361F05B9EDD}" destId="{0F232732-DB97-42F7-84E6-F34A161D1D5D}" srcOrd="0" destOrd="0" presId="urn:microsoft.com/office/officeart/2008/layout/VerticalCurvedList"/>
    <dgm:cxn modelId="{B8E8CD19-8569-462A-92DE-FEDC766F637D}" type="presParOf" srcId="{6FD79E8E-98C2-4F37-B015-6A25190E0128}" destId="{0532ECE4-2CE5-411B-A400-56C49BEDBF2B}" srcOrd="3" destOrd="0" presId="urn:microsoft.com/office/officeart/2008/layout/VerticalCurvedList"/>
    <dgm:cxn modelId="{A91D6128-C32E-4C49-8BAB-7B08FA042365}" type="presParOf" srcId="{6FD79E8E-98C2-4F37-B015-6A25190E0128}" destId="{2CA88C81-609A-40F3-A28B-A53197F6A3B7}" srcOrd="4" destOrd="0" presId="urn:microsoft.com/office/officeart/2008/layout/VerticalCurvedList"/>
    <dgm:cxn modelId="{AB46D7B1-B1C8-4A31-A304-97B9208708B6}" type="presParOf" srcId="{2CA88C81-609A-40F3-A28B-A53197F6A3B7}" destId="{B50218F1-8F28-4023-9AB3-22634C779630}" srcOrd="0" destOrd="0" presId="urn:microsoft.com/office/officeart/2008/layout/VerticalCurvedList"/>
    <dgm:cxn modelId="{096E2B71-0D30-4B03-B4D3-802664961D8F}" type="presParOf" srcId="{6FD79E8E-98C2-4F37-B015-6A25190E0128}" destId="{2F316120-8775-40D0-A6EF-D3CD1F52128F}" srcOrd="5" destOrd="0" presId="urn:microsoft.com/office/officeart/2008/layout/VerticalCurvedList"/>
    <dgm:cxn modelId="{0DA359F0-574A-4FAD-AC34-6EB69EED30CF}" type="presParOf" srcId="{6FD79E8E-98C2-4F37-B015-6A25190E0128}" destId="{6CD464F8-9156-4D3F-9F6C-6A79EE3AD1C4}" srcOrd="6" destOrd="0" presId="urn:microsoft.com/office/officeart/2008/layout/VerticalCurvedList"/>
    <dgm:cxn modelId="{338903A9-9145-4CF4-93D9-51AB38A8AF72}" type="presParOf" srcId="{6CD464F8-9156-4D3F-9F6C-6A79EE3AD1C4}" destId="{6A32CF68-7B9C-4EA7-9FC0-B8696EBE37D2}" srcOrd="0" destOrd="0" presId="urn:microsoft.com/office/officeart/2008/layout/VerticalCurvedList"/>
    <dgm:cxn modelId="{0FECAA7A-E585-47F6-8461-09AAC227B964}" type="presParOf" srcId="{6FD79E8E-98C2-4F37-B015-6A25190E0128}" destId="{337A699D-5CD5-4D3C-B76B-82D9CCE80528}" srcOrd="7" destOrd="0" presId="urn:microsoft.com/office/officeart/2008/layout/VerticalCurvedList"/>
    <dgm:cxn modelId="{E869DF60-D207-4049-BD96-D7D6685DE839}" type="presParOf" srcId="{6FD79E8E-98C2-4F37-B015-6A25190E0128}" destId="{59D9589F-5FF3-4673-9DAE-3AB48072BF50}" srcOrd="8" destOrd="0" presId="urn:microsoft.com/office/officeart/2008/layout/VerticalCurvedList"/>
    <dgm:cxn modelId="{56D03484-2AE6-43A0-A199-D208C8B02E01}" type="presParOf" srcId="{59D9589F-5FF3-4673-9DAE-3AB48072BF50}" destId="{8EA984F7-4E60-4B46-9D3B-67309AAFD2EC}" srcOrd="0" destOrd="0" presId="urn:microsoft.com/office/officeart/2008/layout/VerticalCurvedList"/>
    <dgm:cxn modelId="{EEF523C4-4392-4782-BBD2-ACEB3031D24F}" type="presParOf" srcId="{6FD79E8E-98C2-4F37-B015-6A25190E0128}" destId="{F8098B57-D49B-44F6-B15F-06DA5B2B1F17}" srcOrd="9" destOrd="0" presId="urn:microsoft.com/office/officeart/2008/layout/VerticalCurvedList"/>
    <dgm:cxn modelId="{9499750A-1E43-4B81-B244-8D5504F5239D}" type="presParOf" srcId="{6FD79E8E-98C2-4F37-B015-6A25190E0128}" destId="{A9016029-CB6E-4AA2-80F9-060C67113946}" srcOrd="10" destOrd="0" presId="urn:microsoft.com/office/officeart/2008/layout/VerticalCurvedList"/>
    <dgm:cxn modelId="{8E885290-0068-474F-A654-06269969194E}" type="presParOf" srcId="{A9016029-CB6E-4AA2-80F9-060C67113946}" destId="{E6D2FF53-B59E-450A-9F90-6DEA09E75A16}" srcOrd="0" destOrd="0" presId="urn:microsoft.com/office/officeart/2008/layout/VerticalCurvedList"/>
    <dgm:cxn modelId="{986C9696-4DE3-4A7C-8F55-52A739CAEB8E}" type="presParOf" srcId="{6FD79E8E-98C2-4F37-B015-6A25190E0128}" destId="{E8D847BB-1BA0-47D0-9441-9D54EBAD3580}" srcOrd="11" destOrd="0" presId="urn:microsoft.com/office/officeart/2008/layout/VerticalCurvedList"/>
    <dgm:cxn modelId="{632DE89B-85C9-4F81-853F-FF5C02A6E22E}" type="presParOf" srcId="{6FD79E8E-98C2-4F37-B015-6A25190E0128}" destId="{DF61DCC6-1662-4C2E-B4D3-78455266246D}" srcOrd="12" destOrd="0" presId="urn:microsoft.com/office/officeart/2008/layout/VerticalCurvedList"/>
    <dgm:cxn modelId="{D9BEBB47-47C9-494F-933E-0D2D30519C80}" type="presParOf" srcId="{DF61DCC6-1662-4C2E-B4D3-78455266246D}" destId="{46692370-368B-4F34-9768-12360E47F3F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9534E-28B3-47B9-B520-35E168854605}">
      <dsp:nvSpPr>
        <dsp:cNvPr id="0" name=""/>
        <dsp:cNvSpPr/>
      </dsp:nvSpPr>
      <dsp:spPr>
        <a:xfrm>
          <a:off x="349216" y="0"/>
          <a:ext cx="3957788" cy="3104148"/>
        </a:xfrm>
        <a:prstGeom prst="rightArrow">
          <a:avLst/>
        </a:prstGeom>
        <a:solidFill>
          <a:srgbClr val="F07F09">
            <a:lumMod val="60000"/>
            <a:lumOff val="40000"/>
          </a:srgbClr>
        </a:solidFill>
        <a:ln>
          <a:noFill/>
        </a:ln>
        <a:effectLst/>
      </dsp:spPr>
      <dsp:style>
        <a:lnRef idx="0">
          <a:scrgbClr r="0" g="0" b="0"/>
        </a:lnRef>
        <a:fillRef idx="1">
          <a:scrgbClr r="0" g="0" b="0"/>
        </a:fillRef>
        <a:effectRef idx="0">
          <a:scrgbClr r="0" g="0" b="0"/>
        </a:effectRef>
        <a:fontRef idx="minor"/>
      </dsp:style>
    </dsp:sp>
    <dsp:sp modelId="{2A0C2728-428D-4E5F-A4C9-9058BC0E1E9C}">
      <dsp:nvSpPr>
        <dsp:cNvPr id="0" name=""/>
        <dsp:cNvSpPr/>
      </dsp:nvSpPr>
      <dsp:spPr>
        <a:xfrm>
          <a:off x="5001" y="931244"/>
          <a:ext cx="1498721" cy="1241659"/>
        </a:xfrm>
        <a:prstGeom prst="roundRect">
          <a:avLst/>
        </a:prstGeom>
        <a:solidFill>
          <a:srgbClr val="C0000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 lastClr="FFFFFF"/>
              </a:solidFill>
              <a:latin typeface="Calibri" panose="020F0502020204030204"/>
              <a:ea typeface="+mn-ea"/>
              <a:cs typeface="+mn-cs"/>
            </a:rPr>
            <a:t>1. Domain Classification</a:t>
          </a:r>
        </a:p>
      </dsp:txBody>
      <dsp:txXfrm>
        <a:off x="65614" y="991857"/>
        <a:ext cx="1377495" cy="1120433"/>
      </dsp:txXfrm>
    </dsp:sp>
    <dsp:sp modelId="{8FD97C21-CF07-488F-9330-A74703653267}">
      <dsp:nvSpPr>
        <dsp:cNvPr id="0" name=""/>
        <dsp:cNvSpPr/>
      </dsp:nvSpPr>
      <dsp:spPr>
        <a:xfrm>
          <a:off x="1578750" y="931244"/>
          <a:ext cx="1498721" cy="1241659"/>
        </a:xfrm>
        <a:prstGeom prst="roundRect">
          <a:avLst/>
        </a:prstGeom>
        <a:solidFill>
          <a:srgbClr val="9F2936">
            <a:hueOff val="-4533602"/>
            <a:satOff val="2618"/>
            <a:lumOff val="-4804"/>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 lastClr="FFFFFF"/>
              </a:solidFill>
              <a:latin typeface="Calibri" panose="020F0502020204030204"/>
              <a:ea typeface="+mn-ea"/>
              <a:cs typeface="+mn-cs"/>
            </a:rPr>
            <a:t>2. Intent Classification</a:t>
          </a:r>
        </a:p>
      </dsp:txBody>
      <dsp:txXfrm>
        <a:off x="1639363" y="991857"/>
        <a:ext cx="1377495" cy="1120433"/>
      </dsp:txXfrm>
    </dsp:sp>
    <dsp:sp modelId="{89477857-C243-4962-9F08-4DAFC727A165}">
      <dsp:nvSpPr>
        <dsp:cNvPr id="0" name=""/>
        <dsp:cNvSpPr/>
      </dsp:nvSpPr>
      <dsp:spPr>
        <a:xfrm>
          <a:off x="3152498" y="931244"/>
          <a:ext cx="1498721" cy="1241659"/>
        </a:xfrm>
        <a:prstGeom prst="roundRect">
          <a:avLst/>
        </a:prstGeom>
        <a:solidFill>
          <a:srgbClr val="0070C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 lastClr="FFFFFF"/>
              </a:solidFill>
              <a:latin typeface="Calibri" panose="020F0502020204030204"/>
              <a:ea typeface="+mn-ea"/>
              <a:cs typeface="+mn-cs"/>
            </a:rPr>
            <a:t>3. Slot Filling</a:t>
          </a:r>
        </a:p>
      </dsp:txBody>
      <dsp:txXfrm>
        <a:off x="3213111" y="991857"/>
        <a:ext cx="1377495" cy="1120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1C969-92D9-4D89-AA4D-80A455878529}">
      <dsp:nvSpPr>
        <dsp:cNvPr id="0" name=""/>
        <dsp:cNvSpPr/>
      </dsp:nvSpPr>
      <dsp:spPr>
        <a:xfrm rot="5400000">
          <a:off x="-430630" y="459324"/>
          <a:ext cx="2059775" cy="1141126"/>
        </a:xfrm>
        <a:prstGeom prst="chevron">
          <a:avLst/>
        </a:prstGeom>
        <a:solidFill>
          <a:srgbClr val="C00000"/>
        </a:solidFill>
        <a:ln w="1905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kumimoji="1" lang="en-US" sz="1600" kern="1200" dirty="0"/>
            <a:t>Sequence-based (Hakkani-Tur et al., 2016)</a:t>
          </a:r>
          <a:endParaRPr lang="en-US" sz="1600" kern="1200" dirty="0"/>
        </a:p>
      </dsp:txBody>
      <dsp:txXfrm rot="-5400000">
        <a:off x="28695" y="570562"/>
        <a:ext cx="1141126" cy="918649"/>
      </dsp:txXfrm>
    </dsp:sp>
    <dsp:sp modelId="{2396CA74-C87C-43F1-BE0D-3FF4D247EC05}">
      <dsp:nvSpPr>
        <dsp:cNvPr id="0" name=""/>
        <dsp:cNvSpPr/>
      </dsp:nvSpPr>
      <dsp:spPr>
        <a:xfrm rot="5400000">
          <a:off x="1380548" y="-199800"/>
          <a:ext cx="1461832" cy="1879909"/>
        </a:xfrm>
        <a:prstGeom prst="round2SameRect">
          <a:avLst/>
        </a:prstGeom>
        <a:solidFill>
          <a:schemeClr val="lt1">
            <a:alpha val="90000"/>
            <a:hueOff val="0"/>
            <a:satOff val="0"/>
            <a:lumOff val="0"/>
            <a:alphaOff val="0"/>
          </a:schemeClr>
        </a:solidFill>
        <a:ln w="1905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rtl="0">
            <a:lnSpc>
              <a:spcPct val="90000"/>
            </a:lnSpc>
            <a:spcBef>
              <a:spcPct val="0"/>
            </a:spcBef>
            <a:spcAft>
              <a:spcPct val="15000"/>
            </a:spcAft>
            <a:buChar char="•"/>
          </a:pPr>
          <a:r>
            <a:rPr kumimoji="1" lang="en-US" sz="1700" kern="1200" dirty="0"/>
            <a:t>Slot filling and intent prediction in the same output sequence</a:t>
          </a:r>
          <a:endParaRPr lang="en-US" sz="1700" kern="1200" dirty="0"/>
        </a:p>
      </dsp:txBody>
      <dsp:txXfrm rot="-5400000">
        <a:off x="1171510" y="80600"/>
        <a:ext cx="1808548" cy="1319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5B8D2-C5E2-42F3-BCE8-C318C1B5D81F}">
      <dsp:nvSpPr>
        <dsp:cNvPr id="0" name=""/>
        <dsp:cNvSpPr/>
      </dsp:nvSpPr>
      <dsp:spPr>
        <a:xfrm rot="5400000">
          <a:off x="-367887" y="367887"/>
          <a:ext cx="1964545" cy="1228769"/>
        </a:xfrm>
        <a:prstGeom prst="chevron">
          <a:avLst/>
        </a:prstGeom>
        <a:solidFill>
          <a:srgbClr val="C00000"/>
        </a:solidFill>
        <a:ln w="1905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kumimoji="1" lang="en-US" sz="1700" kern="1200" dirty="0"/>
            <a:t>Parallel       (Liu and Lane, 2016)</a:t>
          </a:r>
          <a:endParaRPr lang="en-US" sz="1700" kern="1200" dirty="0"/>
        </a:p>
      </dsp:txBody>
      <dsp:txXfrm rot="-5400000">
        <a:off x="2" y="614384"/>
        <a:ext cx="1228769" cy="735776"/>
      </dsp:txXfrm>
    </dsp:sp>
    <dsp:sp modelId="{4B26AED3-A2A7-40B6-82BD-8CEEC8BB5030}">
      <dsp:nvSpPr>
        <dsp:cNvPr id="0" name=""/>
        <dsp:cNvSpPr/>
      </dsp:nvSpPr>
      <dsp:spPr>
        <a:xfrm rot="5400000">
          <a:off x="1475266" y="-246497"/>
          <a:ext cx="1350160" cy="1843154"/>
        </a:xfrm>
        <a:prstGeom prst="round2SameRect">
          <a:avLst/>
        </a:prstGeom>
        <a:solidFill>
          <a:schemeClr val="lt1">
            <a:alpha val="90000"/>
            <a:hueOff val="0"/>
            <a:satOff val="0"/>
            <a:lumOff val="0"/>
            <a:alphaOff val="0"/>
          </a:schemeClr>
        </a:solidFill>
        <a:ln w="1905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rtl="0">
            <a:lnSpc>
              <a:spcPct val="90000"/>
            </a:lnSpc>
            <a:spcBef>
              <a:spcPct val="0"/>
            </a:spcBef>
            <a:spcAft>
              <a:spcPct val="15000"/>
            </a:spcAft>
            <a:buChar char="•"/>
          </a:pPr>
          <a:r>
            <a:rPr kumimoji="1" lang="en-US" sz="1700" kern="1200" dirty="0"/>
            <a:t>Intent prediction and slot filling are performed in two branches</a:t>
          </a:r>
          <a:endParaRPr lang="en-US" sz="1700" kern="1200" dirty="0"/>
        </a:p>
      </dsp:txBody>
      <dsp:txXfrm rot="-5400000">
        <a:off x="1228770" y="65909"/>
        <a:ext cx="1777245" cy="12183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DE32B-D317-46E9-A814-CFFF65C7EAA8}">
      <dsp:nvSpPr>
        <dsp:cNvPr id="0" name=""/>
        <dsp:cNvSpPr/>
      </dsp:nvSpPr>
      <dsp:spPr>
        <a:xfrm rot="468170">
          <a:off x="1986" y="697082"/>
          <a:ext cx="2420085" cy="968034"/>
        </a:xfrm>
        <a:prstGeom prst="chevron">
          <a:avLst/>
        </a:prstGeom>
        <a:solidFill>
          <a:srgbClr val="00B0F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Seq2seq models</a:t>
          </a:r>
        </a:p>
      </dsp:txBody>
      <dsp:txXfrm>
        <a:off x="486003" y="697082"/>
        <a:ext cx="1452051" cy="968034"/>
      </dsp:txXfrm>
    </dsp:sp>
    <dsp:sp modelId="{1AA6A366-7E8C-412F-800C-7DA8AC1A46FE}">
      <dsp:nvSpPr>
        <dsp:cNvPr id="0" name=""/>
        <dsp:cNvSpPr/>
      </dsp:nvSpPr>
      <dsp:spPr>
        <a:xfrm rot="378054">
          <a:off x="2091945" y="969778"/>
          <a:ext cx="2420085" cy="968034"/>
        </a:xfrm>
        <a:prstGeom prst="chevron">
          <a:avLst/>
        </a:prstGeom>
        <a:solidFill>
          <a:srgbClr val="0070C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Seq2seq with conversation contexts</a:t>
          </a:r>
        </a:p>
      </dsp:txBody>
      <dsp:txXfrm>
        <a:off x="2575962" y="969778"/>
        <a:ext cx="1452051" cy="968034"/>
      </dsp:txXfrm>
    </dsp:sp>
    <dsp:sp modelId="{E9066EF6-2270-4685-B32F-E986405A01A0}">
      <dsp:nvSpPr>
        <dsp:cNvPr id="0" name=""/>
        <dsp:cNvSpPr/>
      </dsp:nvSpPr>
      <dsp:spPr>
        <a:xfrm rot="273022">
          <a:off x="4200457" y="1169590"/>
          <a:ext cx="2420085" cy="968034"/>
        </a:xfrm>
        <a:prstGeom prst="chevron">
          <a:avLst/>
        </a:prstGeom>
        <a:solidFill>
          <a:srgbClr val="00206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Knowledge-grounded seq2seq models</a:t>
          </a:r>
        </a:p>
      </dsp:txBody>
      <dsp:txXfrm>
        <a:off x="4684474" y="1169590"/>
        <a:ext cx="1452051" cy="968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DE32B-D317-46E9-A814-CFFF65C7EAA8}">
      <dsp:nvSpPr>
        <dsp:cNvPr id="0" name=""/>
        <dsp:cNvSpPr/>
      </dsp:nvSpPr>
      <dsp:spPr>
        <a:xfrm rot="21140513">
          <a:off x="2503" y="1254554"/>
          <a:ext cx="2430017" cy="972007"/>
        </a:xfrm>
        <a:prstGeom prst="chevron">
          <a:avLst/>
        </a:prstGeom>
        <a:solidFill>
          <a:schemeClr val="accent6">
            <a:lumMod val="40000"/>
            <a:lumOff val="6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Single-domain, system-initiative</a:t>
          </a:r>
        </a:p>
      </dsp:txBody>
      <dsp:txXfrm>
        <a:off x="488507" y="1254554"/>
        <a:ext cx="1458010" cy="972007"/>
      </dsp:txXfrm>
    </dsp:sp>
    <dsp:sp modelId="{1AA6A366-7E8C-412F-800C-7DA8AC1A46FE}">
      <dsp:nvSpPr>
        <dsp:cNvPr id="0" name=""/>
        <dsp:cNvSpPr/>
      </dsp:nvSpPr>
      <dsp:spPr>
        <a:xfrm rot="21177125">
          <a:off x="2101040" y="968910"/>
          <a:ext cx="2430017" cy="972007"/>
        </a:xfrm>
        <a:prstGeom prst="chevron">
          <a:avLst/>
        </a:prstGeom>
        <a:solidFill>
          <a:schemeClr val="accent6">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Multi-domain, contextual, mixed-initiative</a:t>
          </a:r>
        </a:p>
      </dsp:txBody>
      <dsp:txXfrm>
        <a:off x="2587044" y="968910"/>
        <a:ext cx="1458010" cy="972007"/>
      </dsp:txXfrm>
    </dsp:sp>
    <dsp:sp modelId="{E9066EF6-2270-4685-B32F-E986405A01A0}">
      <dsp:nvSpPr>
        <dsp:cNvPr id="0" name=""/>
        <dsp:cNvSpPr/>
      </dsp:nvSpPr>
      <dsp:spPr>
        <a:xfrm rot="21171872">
          <a:off x="4190799" y="700180"/>
          <a:ext cx="2401173" cy="972007"/>
        </a:xfrm>
        <a:prstGeom prst="chevron">
          <a:avLst/>
        </a:prstGeom>
        <a:solidFill>
          <a:schemeClr val="accent6"/>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End-to-end learning, massively multi-domain</a:t>
          </a:r>
        </a:p>
      </dsp:txBody>
      <dsp:txXfrm>
        <a:off x="4676803" y="700180"/>
        <a:ext cx="1429166" cy="972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17919-28EE-4FA1-9538-F4B071497BC1}">
      <dsp:nvSpPr>
        <dsp:cNvPr id="0" name=""/>
        <dsp:cNvSpPr/>
      </dsp:nvSpPr>
      <dsp:spPr>
        <a:xfrm>
          <a:off x="-4087124" y="-627298"/>
          <a:ext cx="4870286" cy="4870286"/>
        </a:xfrm>
        <a:prstGeom prst="blockArc">
          <a:avLst>
            <a:gd name="adj1" fmla="val 18900000"/>
            <a:gd name="adj2" fmla="val 2700000"/>
            <a:gd name="adj3" fmla="val 463"/>
          </a:avLst>
        </a:prstGeom>
        <a:noFill/>
        <a:ln w="19050" cap="flat" cmpd="sng" algn="ctr">
          <a:solidFill>
            <a:srgbClr val="C19859">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014E19D1-4549-4299-9FA6-1A413E888913}">
      <dsp:nvSpPr>
        <dsp:cNvPr id="0" name=""/>
        <dsp:cNvSpPr/>
      </dsp:nvSpPr>
      <dsp:spPr>
        <a:xfrm>
          <a:off x="280029" y="138400"/>
          <a:ext cx="6136040" cy="380659"/>
        </a:xfrm>
        <a:prstGeom prst="rect">
          <a:avLst/>
        </a:prstGeom>
        <a:solidFill>
          <a:srgbClr val="604878">
            <a:hueOff val="0"/>
            <a:satOff val="0"/>
            <a:lumOff val="0"/>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2149" tIns="30480" rIns="30480" bIns="30480" numCol="1" spcCol="1270" anchor="ctr" anchorCtr="0">
          <a:noAutofit/>
        </a:bodyPr>
        <a:lstStyle/>
        <a:p>
          <a:pPr marL="0" lvl="0" indent="0" algn="l" defTabSz="533400" rtl="0">
            <a:lnSpc>
              <a:spcPct val="90000"/>
            </a:lnSpc>
            <a:spcBef>
              <a:spcPct val="0"/>
            </a:spcBef>
            <a:spcAft>
              <a:spcPct val="35000"/>
            </a:spcAft>
            <a:buNone/>
          </a:pPr>
          <a:r>
            <a:rPr kumimoji="1" lang="en-US" sz="1200" kern="1200">
              <a:solidFill>
                <a:sysClr val="window" lastClr="FFFFFF"/>
              </a:solidFill>
              <a:latin typeface="Calibri" panose="020F0502020204030204"/>
              <a:ea typeface="+mn-ea"/>
              <a:cs typeface="+mn-cs"/>
            </a:rPr>
            <a:t>The human-machine </a:t>
          </a:r>
          <a:r>
            <a:rPr kumimoji="1" lang="en-US" sz="1200" kern="1200" dirty="0">
              <a:solidFill>
                <a:sysClr val="window" lastClr="FFFFFF"/>
              </a:solidFill>
              <a:latin typeface="Calibri" panose="020F0502020204030204"/>
              <a:ea typeface="+mn-ea"/>
              <a:cs typeface="+mn-cs"/>
            </a:rPr>
            <a:t>interface is a hot topic but several components must be integrated!</a:t>
          </a:r>
          <a:endParaRPr lang="en-US" sz="1200" kern="1200" dirty="0">
            <a:solidFill>
              <a:sysClr val="window" lastClr="FFFFFF"/>
            </a:solidFill>
            <a:latin typeface="Calibri" panose="020F0502020204030204"/>
            <a:ea typeface="+mn-ea"/>
            <a:cs typeface="+mn-cs"/>
          </a:endParaRPr>
        </a:p>
      </dsp:txBody>
      <dsp:txXfrm>
        <a:off x="280029" y="138400"/>
        <a:ext cx="6136040" cy="380659"/>
      </dsp:txXfrm>
    </dsp:sp>
    <dsp:sp modelId="{0F232732-DB97-42F7-84E6-F34A161D1D5D}">
      <dsp:nvSpPr>
        <dsp:cNvPr id="0" name=""/>
        <dsp:cNvSpPr/>
      </dsp:nvSpPr>
      <dsp:spPr>
        <a:xfrm>
          <a:off x="0" y="59312"/>
          <a:ext cx="475824" cy="475824"/>
        </a:xfrm>
        <a:prstGeom prst="ellipse">
          <a:avLst/>
        </a:prstGeom>
        <a:solidFill>
          <a:sysClr val="window" lastClr="FFFFFF">
            <a:hueOff val="0"/>
            <a:satOff val="0"/>
            <a:lumOff val="0"/>
            <a:alphaOff val="0"/>
          </a:sysClr>
        </a:solidFill>
        <a:ln w="10000" cap="flat" cmpd="sng" algn="ctr">
          <a:solidFill>
            <a:srgbClr val="604878">
              <a:hueOff val="0"/>
              <a:satOff val="0"/>
              <a:lumOff val="0"/>
              <a:alphaOff val="0"/>
            </a:srgbClr>
          </a:solidFill>
          <a:prstDash val="solid"/>
        </a:ln>
        <a:effectLst/>
      </dsp:spPr>
      <dsp:style>
        <a:lnRef idx="1">
          <a:scrgbClr r="0" g="0" b="0"/>
        </a:lnRef>
        <a:fillRef idx="2">
          <a:scrgbClr r="0" g="0" b="0"/>
        </a:fillRef>
        <a:effectRef idx="0">
          <a:scrgbClr r="0" g="0" b="0"/>
        </a:effectRef>
        <a:fontRef idx="minor"/>
      </dsp:style>
    </dsp:sp>
    <dsp:sp modelId="{0532ECE4-2CE5-411B-A400-56C49BEDBF2B}">
      <dsp:nvSpPr>
        <dsp:cNvPr id="0" name=""/>
        <dsp:cNvSpPr/>
      </dsp:nvSpPr>
      <dsp:spPr>
        <a:xfrm>
          <a:off x="593103" y="618115"/>
          <a:ext cx="5822921" cy="602630"/>
        </a:xfrm>
        <a:prstGeom prst="rect">
          <a:avLst/>
        </a:prstGeom>
        <a:solidFill>
          <a:srgbClr val="604878">
            <a:hueOff val="-2803860"/>
            <a:satOff val="4123"/>
            <a:lumOff val="3529"/>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2149" tIns="30480" rIns="30480" bIns="30480" numCol="1" spcCol="1270" anchor="t" anchorCtr="0">
          <a:noAutofit/>
        </a:bodyPr>
        <a:lstStyle/>
        <a:p>
          <a:pPr marL="0" lvl="0" indent="0" algn="l" defTabSz="533400" rtl="0">
            <a:lnSpc>
              <a:spcPct val="90000"/>
            </a:lnSpc>
            <a:spcBef>
              <a:spcPct val="0"/>
            </a:spcBef>
            <a:spcAft>
              <a:spcPts val="0"/>
            </a:spcAft>
            <a:buNone/>
          </a:pPr>
          <a:r>
            <a:rPr kumimoji="1" lang="en-US" sz="1200" kern="1200" dirty="0">
              <a:solidFill>
                <a:sysClr val="window" lastClr="FFFFFF"/>
              </a:solidFill>
              <a:latin typeface="Calibri" panose="020F0502020204030204"/>
              <a:ea typeface="+mn-ea"/>
              <a:cs typeface="+mn-cs"/>
            </a:rPr>
            <a:t>Most state-of-the-art technologies are based on DNN </a:t>
          </a:r>
          <a:endParaRPr lang="en-US" sz="1200" kern="1200" dirty="0">
            <a:solidFill>
              <a:sysClr val="window" lastClr="FFFFFF"/>
            </a:solidFill>
            <a:latin typeface="Calibri" panose="020F0502020204030204"/>
            <a:ea typeface="+mn-ea"/>
            <a:cs typeface="+mn-cs"/>
          </a:endParaRPr>
        </a:p>
        <a:p>
          <a:pPr marL="57150" lvl="1" indent="-57150" algn="l" defTabSz="488950" rtl="0">
            <a:lnSpc>
              <a:spcPct val="90000"/>
            </a:lnSpc>
            <a:spcBef>
              <a:spcPct val="0"/>
            </a:spcBef>
            <a:spcAft>
              <a:spcPct val="15000"/>
            </a:spcAft>
            <a:buChar char="•"/>
          </a:pPr>
          <a:r>
            <a:rPr kumimoji="1" lang="en-US" sz="1100" kern="1200" dirty="0">
              <a:solidFill>
                <a:sysClr val="window" lastClr="FFFFFF"/>
              </a:solidFill>
              <a:latin typeface="Calibri" panose="020F0502020204030204"/>
              <a:ea typeface="+mn-ea"/>
              <a:cs typeface="+mn-cs"/>
            </a:rPr>
            <a:t>Requires huge amounts of labeled data </a:t>
          </a:r>
          <a:endParaRPr lang="en-US" sz="1100" kern="1200" dirty="0">
            <a:solidFill>
              <a:sysClr val="window" lastClr="FFFFFF"/>
            </a:solidFill>
            <a:latin typeface="Calibri" panose="020F0502020204030204"/>
            <a:ea typeface="+mn-ea"/>
            <a:cs typeface="+mn-cs"/>
          </a:endParaRPr>
        </a:p>
        <a:p>
          <a:pPr marL="57150" lvl="1" indent="-57150" algn="l" defTabSz="488950" rtl="0">
            <a:lnSpc>
              <a:spcPct val="90000"/>
            </a:lnSpc>
            <a:spcBef>
              <a:spcPct val="0"/>
            </a:spcBef>
            <a:spcAft>
              <a:spcPct val="15000"/>
            </a:spcAft>
            <a:buChar char="•"/>
          </a:pPr>
          <a:r>
            <a:rPr kumimoji="1" lang="en-US" sz="1100" kern="1200" dirty="0">
              <a:solidFill>
                <a:sysClr val="window" lastClr="FFFFFF"/>
              </a:solidFill>
              <a:latin typeface="Calibri" panose="020F0502020204030204"/>
              <a:ea typeface="+mn-ea"/>
              <a:cs typeface="+mn-cs"/>
            </a:rPr>
            <a:t>Several frameworks/models are available </a:t>
          </a:r>
          <a:endParaRPr lang="en-US" sz="1100" kern="1200" dirty="0">
            <a:solidFill>
              <a:sysClr val="window" lastClr="FFFFFF"/>
            </a:solidFill>
            <a:latin typeface="Calibri" panose="020F0502020204030204"/>
            <a:ea typeface="+mn-ea"/>
            <a:cs typeface="+mn-cs"/>
          </a:endParaRPr>
        </a:p>
      </dsp:txBody>
      <dsp:txXfrm>
        <a:off x="593103" y="618115"/>
        <a:ext cx="5822921" cy="602630"/>
      </dsp:txXfrm>
    </dsp:sp>
    <dsp:sp modelId="{B50218F1-8F28-4023-9AB3-22634C779630}">
      <dsp:nvSpPr>
        <dsp:cNvPr id="0" name=""/>
        <dsp:cNvSpPr/>
      </dsp:nvSpPr>
      <dsp:spPr>
        <a:xfrm>
          <a:off x="315999" y="691996"/>
          <a:ext cx="475824" cy="475824"/>
        </a:xfrm>
        <a:prstGeom prst="ellipse">
          <a:avLst/>
        </a:prstGeom>
        <a:solidFill>
          <a:sysClr val="window" lastClr="FFFFFF">
            <a:hueOff val="0"/>
            <a:satOff val="0"/>
            <a:lumOff val="0"/>
            <a:alphaOff val="0"/>
          </a:sysClr>
        </a:solidFill>
        <a:ln w="10000" cap="flat" cmpd="sng" algn="ctr">
          <a:solidFill>
            <a:srgbClr val="604878">
              <a:hueOff val="-2803860"/>
              <a:satOff val="4123"/>
              <a:lumOff val="3529"/>
              <a:alphaOff val="0"/>
            </a:srgbClr>
          </a:solidFill>
          <a:prstDash val="solid"/>
        </a:ln>
        <a:effectLst/>
      </dsp:spPr>
      <dsp:style>
        <a:lnRef idx="1">
          <a:scrgbClr r="0" g="0" b="0"/>
        </a:lnRef>
        <a:fillRef idx="2">
          <a:scrgbClr r="0" g="0" b="0"/>
        </a:fillRef>
        <a:effectRef idx="0">
          <a:scrgbClr r="0" g="0" b="0"/>
        </a:effectRef>
        <a:fontRef idx="minor"/>
      </dsp:style>
    </dsp:sp>
    <dsp:sp modelId="{2F316120-8775-40D0-A6EF-D3CD1F52128F}">
      <dsp:nvSpPr>
        <dsp:cNvPr id="0" name=""/>
        <dsp:cNvSpPr/>
      </dsp:nvSpPr>
      <dsp:spPr>
        <a:xfrm>
          <a:off x="749153" y="1332236"/>
          <a:ext cx="5679740" cy="380659"/>
        </a:xfrm>
        <a:prstGeom prst="rect">
          <a:avLst/>
        </a:prstGeom>
        <a:solidFill>
          <a:srgbClr val="604878">
            <a:hueOff val="-5607719"/>
            <a:satOff val="8245"/>
            <a:lumOff val="7059"/>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2149" tIns="30480" rIns="30480" bIns="30480" numCol="1" spcCol="1270" anchor="ctr" anchorCtr="0">
          <a:noAutofit/>
        </a:bodyPr>
        <a:lstStyle/>
        <a:p>
          <a:pPr marL="0" lvl="0" indent="0" algn="l" defTabSz="533400" rtl="0">
            <a:lnSpc>
              <a:spcPct val="90000"/>
            </a:lnSpc>
            <a:spcBef>
              <a:spcPct val="0"/>
            </a:spcBef>
            <a:spcAft>
              <a:spcPct val="35000"/>
            </a:spcAft>
            <a:buNone/>
          </a:pPr>
          <a:r>
            <a:rPr kumimoji="1" lang="en-US" sz="1200" kern="1200" dirty="0">
              <a:solidFill>
                <a:sysClr val="window" lastClr="FFFFFF"/>
              </a:solidFill>
              <a:latin typeface="Calibri" panose="020F0502020204030204"/>
              <a:ea typeface="+mn-ea"/>
              <a:cs typeface="+mn-cs"/>
            </a:rPr>
            <a:t>Fast domain adaptation with </a:t>
          </a:r>
          <a:r>
            <a:rPr kumimoji="1" lang="en-US" sz="1200" kern="1200" dirty="0" err="1">
              <a:solidFill>
                <a:sysClr val="window" lastClr="FFFFFF"/>
              </a:solidFill>
              <a:latin typeface="Calibri" panose="020F0502020204030204"/>
              <a:ea typeface="+mn-ea"/>
              <a:cs typeface="+mn-cs"/>
            </a:rPr>
            <a:t>scarse</a:t>
          </a:r>
          <a:r>
            <a:rPr kumimoji="1" lang="en-US" sz="1200" kern="1200" dirty="0">
              <a:solidFill>
                <a:sysClr val="window" lastClr="FFFFFF"/>
              </a:solidFill>
              <a:latin typeface="Calibri" panose="020F0502020204030204"/>
              <a:ea typeface="+mn-ea"/>
              <a:cs typeface="+mn-cs"/>
            </a:rPr>
            <a:t> data + re-use of rules/knowledge </a:t>
          </a:r>
          <a:endParaRPr lang="en-US" sz="1200" kern="1200" dirty="0">
            <a:solidFill>
              <a:sysClr val="window" lastClr="FFFFFF"/>
            </a:solidFill>
            <a:latin typeface="Calibri" panose="020F0502020204030204"/>
            <a:ea typeface="+mn-ea"/>
            <a:cs typeface="+mn-cs"/>
          </a:endParaRPr>
        </a:p>
      </dsp:txBody>
      <dsp:txXfrm>
        <a:off x="749153" y="1332236"/>
        <a:ext cx="5679740" cy="380659"/>
      </dsp:txXfrm>
    </dsp:sp>
    <dsp:sp modelId="{6A32CF68-7B9C-4EA7-9FC0-B8696EBE37D2}">
      <dsp:nvSpPr>
        <dsp:cNvPr id="0" name=""/>
        <dsp:cNvSpPr/>
      </dsp:nvSpPr>
      <dsp:spPr>
        <a:xfrm>
          <a:off x="511241" y="1284654"/>
          <a:ext cx="475824" cy="475824"/>
        </a:xfrm>
        <a:prstGeom prst="ellipse">
          <a:avLst/>
        </a:prstGeom>
        <a:solidFill>
          <a:sysClr val="window" lastClr="FFFFFF">
            <a:hueOff val="0"/>
            <a:satOff val="0"/>
            <a:lumOff val="0"/>
            <a:alphaOff val="0"/>
          </a:sysClr>
        </a:solidFill>
        <a:ln w="10000" cap="flat" cmpd="sng" algn="ctr">
          <a:solidFill>
            <a:srgbClr val="604878">
              <a:hueOff val="-5607719"/>
              <a:satOff val="8245"/>
              <a:lumOff val="7059"/>
              <a:alphaOff val="0"/>
            </a:srgbClr>
          </a:solidFill>
          <a:prstDash val="solid"/>
        </a:ln>
        <a:effectLst/>
      </dsp:spPr>
      <dsp:style>
        <a:lnRef idx="1">
          <a:scrgbClr r="0" g="0" b="0"/>
        </a:lnRef>
        <a:fillRef idx="2">
          <a:scrgbClr r="0" g="0" b="0"/>
        </a:fillRef>
        <a:effectRef idx="0">
          <a:scrgbClr r="0" g="0" b="0"/>
        </a:effectRef>
        <a:fontRef idx="minor"/>
      </dsp:style>
    </dsp:sp>
    <dsp:sp modelId="{337A699D-5CD5-4D3C-B76B-82D9CCE80528}">
      <dsp:nvSpPr>
        <dsp:cNvPr id="0" name=""/>
        <dsp:cNvSpPr/>
      </dsp:nvSpPr>
      <dsp:spPr>
        <a:xfrm>
          <a:off x="749153" y="1902792"/>
          <a:ext cx="5679740" cy="380659"/>
        </a:xfrm>
        <a:prstGeom prst="rect">
          <a:avLst/>
        </a:prstGeom>
        <a:solidFill>
          <a:srgbClr val="604878">
            <a:hueOff val="-8411580"/>
            <a:satOff val="12368"/>
            <a:lumOff val="10588"/>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2149" tIns="30480" rIns="30480" bIns="30480" numCol="1" spcCol="1270" anchor="ctr" anchorCtr="0">
          <a:noAutofit/>
        </a:bodyPr>
        <a:lstStyle/>
        <a:p>
          <a:pPr marL="0" lvl="0" indent="0" algn="l" defTabSz="533400" rtl="0">
            <a:lnSpc>
              <a:spcPct val="90000"/>
            </a:lnSpc>
            <a:spcBef>
              <a:spcPct val="0"/>
            </a:spcBef>
            <a:spcAft>
              <a:spcPct val="35000"/>
            </a:spcAft>
            <a:buNone/>
          </a:pPr>
          <a:r>
            <a:rPr kumimoji="1" lang="en-US" sz="1200" kern="1200" dirty="0">
              <a:solidFill>
                <a:sysClr val="window" lastClr="FFFFFF"/>
              </a:solidFill>
              <a:latin typeface="Calibri" panose="020F0502020204030204"/>
              <a:ea typeface="+mn-ea"/>
              <a:cs typeface="+mn-cs"/>
            </a:rPr>
            <a:t>Handling reasoning and personalization </a:t>
          </a:r>
          <a:endParaRPr lang="en-US" sz="1200" kern="1200" dirty="0">
            <a:solidFill>
              <a:sysClr val="window" lastClr="FFFFFF"/>
            </a:solidFill>
            <a:latin typeface="Calibri" panose="020F0502020204030204"/>
            <a:ea typeface="+mn-ea"/>
            <a:cs typeface="+mn-cs"/>
          </a:endParaRPr>
        </a:p>
      </dsp:txBody>
      <dsp:txXfrm>
        <a:off x="749153" y="1902792"/>
        <a:ext cx="5679740" cy="380659"/>
      </dsp:txXfrm>
    </dsp:sp>
    <dsp:sp modelId="{8EA984F7-4E60-4B46-9D3B-67309AAFD2EC}">
      <dsp:nvSpPr>
        <dsp:cNvPr id="0" name=""/>
        <dsp:cNvSpPr/>
      </dsp:nvSpPr>
      <dsp:spPr>
        <a:xfrm>
          <a:off x="511241" y="1855210"/>
          <a:ext cx="475824" cy="475824"/>
        </a:xfrm>
        <a:prstGeom prst="ellipse">
          <a:avLst/>
        </a:prstGeom>
        <a:solidFill>
          <a:sysClr val="window" lastClr="FFFFFF">
            <a:hueOff val="0"/>
            <a:satOff val="0"/>
            <a:lumOff val="0"/>
            <a:alphaOff val="0"/>
          </a:sysClr>
        </a:solidFill>
        <a:ln w="10000" cap="flat" cmpd="sng" algn="ctr">
          <a:solidFill>
            <a:srgbClr val="604878">
              <a:hueOff val="-8411580"/>
              <a:satOff val="12368"/>
              <a:lumOff val="10588"/>
              <a:alphaOff val="0"/>
            </a:srgbClr>
          </a:solidFill>
          <a:prstDash val="solid"/>
        </a:ln>
        <a:effectLst/>
      </dsp:spPr>
      <dsp:style>
        <a:lnRef idx="1">
          <a:scrgbClr r="0" g="0" b="0"/>
        </a:lnRef>
        <a:fillRef idx="2">
          <a:scrgbClr r="0" g="0" b="0"/>
        </a:fillRef>
        <a:effectRef idx="0">
          <a:scrgbClr r="0" g="0" b="0"/>
        </a:effectRef>
        <a:fontRef idx="minor"/>
      </dsp:style>
    </dsp:sp>
    <dsp:sp modelId="{F8098B57-D49B-44F6-B15F-06DA5B2B1F17}">
      <dsp:nvSpPr>
        <dsp:cNvPr id="0" name=""/>
        <dsp:cNvSpPr/>
      </dsp:nvSpPr>
      <dsp:spPr>
        <a:xfrm>
          <a:off x="605972" y="2473709"/>
          <a:ext cx="5822921" cy="380659"/>
        </a:xfrm>
        <a:prstGeom prst="rect">
          <a:avLst/>
        </a:prstGeom>
        <a:solidFill>
          <a:srgbClr val="604878">
            <a:hueOff val="-11215439"/>
            <a:satOff val="16490"/>
            <a:lumOff val="14118"/>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2149" tIns="30480" rIns="30480" bIns="30480" numCol="1" spcCol="1270" anchor="ctr" anchorCtr="0">
          <a:noAutofit/>
        </a:bodyPr>
        <a:lstStyle/>
        <a:p>
          <a:pPr marL="0" lvl="0" indent="0" algn="l" defTabSz="533400" rtl="0">
            <a:lnSpc>
              <a:spcPct val="90000"/>
            </a:lnSpc>
            <a:spcBef>
              <a:spcPct val="0"/>
            </a:spcBef>
            <a:spcAft>
              <a:spcPct val="35000"/>
            </a:spcAft>
            <a:buNone/>
          </a:pPr>
          <a:r>
            <a:rPr kumimoji="1" lang="en-US" sz="1200" kern="1200" dirty="0">
              <a:solidFill>
                <a:sysClr val="window" lastClr="FFFFFF"/>
              </a:solidFill>
              <a:latin typeface="Calibri" panose="020F0502020204030204"/>
              <a:ea typeface="+mn-ea"/>
              <a:cs typeface="+mn-cs"/>
            </a:rPr>
            <a:t>Data collection and analysis from un-structured data </a:t>
          </a:r>
          <a:endParaRPr lang="en-US" sz="1200" kern="1200" dirty="0">
            <a:solidFill>
              <a:sysClr val="window" lastClr="FFFFFF"/>
            </a:solidFill>
            <a:latin typeface="Calibri" panose="020F0502020204030204"/>
            <a:ea typeface="+mn-ea"/>
            <a:cs typeface="+mn-cs"/>
          </a:endParaRPr>
        </a:p>
      </dsp:txBody>
      <dsp:txXfrm>
        <a:off x="605972" y="2473709"/>
        <a:ext cx="5822921" cy="380659"/>
      </dsp:txXfrm>
    </dsp:sp>
    <dsp:sp modelId="{E6D2FF53-B59E-450A-9F90-6DEA09E75A16}">
      <dsp:nvSpPr>
        <dsp:cNvPr id="0" name=""/>
        <dsp:cNvSpPr/>
      </dsp:nvSpPr>
      <dsp:spPr>
        <a:xfrm>
          <a:off x="368059" y="2426127"/>
          <a:ext cx="475824" cy="475824"/>
        </a:xfrm>
        <a:prstGeom prst="ellipse">
          <a:avLst/>
        </a:prstGeom>
        <a:solidFill>
          <a:sysClr val="window" lastClr="FFFFFF">
            <a:hueOff val="0"/>
            <a:satOff val="0"/>
            <a:lumOff val="0"/>
            <a:alphaOff val="0"/>
          </a:sysClr>
        </a:solidFill>
        <a:ln w="10000" cap="flat" cmpd="sng" algn="ctr">
          <a:solidFill>
            <a:srgbClr val="604878">
              <a:hueOff val="-11215439"/>
              <a:satOff val="16490"/>
              <a:lumOff val="14118"/>
              <a:alphaOff val="0"/>
            </a:srgbClr>
          </a:solidFill>
          <a:prstDash val="solid"/>
        </a:ln>
        <a:effectLst/>
      </dsp:spPr>
      <dsp:style>
        <a:lnRef idx="1">
          <a:scrgbClr r="0" g="0" b="0"/>
        </a:lnRef>
        <a:fillRef idx="2">
          <a:scrgbClr r="0" g="0" b="0"/>
        </a:fillRef>
        <a:effectRef idx="0">
          <a:scrgbClr r="0" g="0" b="0"/>
        </a:effectRef>
        <a:fontRef idx="minor"/>
      </dsp:style>
    </dsp:sp>
    <dsp:sp modelId="{E8D847BB-1BA0-47D0-9441-9D54EBAD3580}">
      <dsp:nvSpPr>
        <dsp:cNvPr id="0" name=""/>
        <dsp:cNvSpPr/>
      </dsp:nvSpPr>
      <dsp:spPr>
        <a:xfrm>
          <a:off x="292853" y="3044627"/>
          <a:ext cx="6136040" cy="380659"/>
        </a:xfrm>
        <a:prstGeom prst="rect">
          <a:avLst/>
        </a:prstGeom>
        <a:solidFill>
          <a:srgbClr val="604878">
            <a:hueOff val="-14019298"/>
            <a:satOff val="20613"/>
            <a:lumOff val="17647"/>
            <a:alphaOff val="0"/>
          </a:srgb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2149" tIns="30480" rIns="30480" bIns="30480" numCol="1" spcCol="1270" anchor="ctr" anchorCtr="0">
          <a:noAutofit/>
        </a:bodyPr>
        <a:lstStyle/>
        <a:p>
          <a:pPr marL="0" lvl="0" indent="0" algn="l" defTabSz="533400" rtl="0">
            <a:lnSpc>
              <a:spcPct val="90000"/>
            </a:lnSpc>
            <a:spcBef>
              <a:spcPct val="0"/>
            </a:spcBef>
            <a:spcAft>
              <a:spcPct val="35000"/>
            </a:spcAft>
            <a:buNone/>
          </a:pPr>
          <a:r>
            <a:rPr kumimoji="1" lang="en-US" sz="1200" kern="1200" dirty="0">
              <a:solidFill>
                <a:sysClr val="window" lastClr="FFFFFF"/>
              </a:solidFill>
              <a:latin typeface="Calibri" panose="020F0502020204030204"/>
              <a:ea typeface="+mn-ea"/>
              <a:cs typeface="+mn-cs"/>
            </a:rPr>
            <a:t>Complex-cascade systems requires high accuracy for working good as a whole </a:t>
          </a:r>
          <a:endParaRPr lang="en-US" sz="1200" kern="1200" dirty="0">
            <a:solidFill>
              <a:sysClr val="window" lastClr="FFFFFF"/>
            </a:solidFill>
            <a:latin typeface="Calibri" panose="020F0502020204030204"/>
            <a:ea typeface="+mn-ea"/>
            <a:cs typeface="+mn-cs"/>
          </a:endParaRPr>
        </a:p>
      </dsp:txBody>
      <dsp:txXfrm>
        <a:off x="292853" y="3044627"/>
        <a:ext cx="6136040" cy="380659"/>
      </dsp:txXfrm>
    </dsp:sp>
    <dsp:sp modelId="{46692370-368B-4F34-9768-12360E47F3F4}">
      <dsp:nvSpPr>
        <dsp:cNvPr id="0" name=""/>
        <dsp:cNvSpPr/>
      </dsp:nvSpPr>
      <dsp:spPr>
        <a:xfrm>
          <a:off x="54941" y="2997044"/>
          <a:ext cx="475824" cy="475824"/>
        </a:xfrm>
        <a:prstGeom prst="ellipse">
          <a:avLst/>
        </a:prstGeom>
        <a:solidFill>
          <a:sysClr val="window" lastClr="FFFFFF">
            <a:hueOff val="0"/>
            <a:satOff val="0"/>
            <a:lumOff val="0"/>
            <a:alphaOff val="0"/>
          </a:sysClr>
        </a:solidFill>
        <a:ln w="10000" cap="flat" cmpd="sng" algn="ctr">
          <a:solidFill>
            <a:srgbClr val="604878">
              <a:hueOff val="-14019298"/>
              <a:satOff val="20613"/>
              <a:lumOff val="17647"/>
              <a:alphaOff val="0"/>
            </a:srgb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zh-TW" sz="1200"/>
            </a:lvl1pPr>
            <a:extLst/>
          </a:lstStyle>
          <a:p>
            <a:endParaRPr lang="zh-TW"/>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zh-TW" sz="1200"/>
            </a:lvl1pPr>
            <a:extLst/>
          </a:lstStyle>
          <a:p>
            <a:fld id="{A8ADFD5B-A66C-449C-B6E8-FB716D07777D}" type="datetimeFigureOut">
              <a:rPr lang="en-US"/>
              <a:pPr/>
              <a:t>12/15/2018</a:t>
            </a:fld>
            <a:endParaRPr lang="zh-TW"/>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zh-TW"/>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zh-TW" sz="1200"/>
            </a:lvl1pPr>
            <a:extLst/>
          </a:lstStyle>
          <a:p>
            <a:endParaRPr lang="zh-TW"/>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zh-TW" sz="1200"/>
            </a:lvl1pPr>
            <a:extLst/>
          </a:lstStyle>
          <a:p>
            <a:fld id="{CA5D3BF3-D352-46FC-8343-31F56E6730EA}" type="slidenum">
              <a:rPr/>
              <a:pPr/>
              <a:t>‹#›</a:t>
            </a:fld>
            <a:endParaRPr lang="zh-TW"/>
          </a:p>
        </p:txBody>
      </p:sp>
    </p:spTree>
  </p:cSld>
  <p:clrMap bg1="lt1" tx1="dk1" bg2="lt2" tx2="dk2" accent1="accent1" accent2="accent2" accent3="accent3" accent4="accent4" accent5="accent5" accent6="accent6" hlink="hlink" folHlink="folHlink"/>
  <p:notesStyle>
    <a:lvl1pPr marL="0" algn="l" rtl="0" latinLnBrk="0">
      <a:defRPr lang="zh-TW" sz="1200" kern="1200">
        <a:solidFill>
          <a:schemeClr val="tx1"/>
        </a:solidFill>
        <a:latin typeface="+mn-lt"/>
        <a:ea typeface="+mn-ea"/>
        <a:cs typeface="+mn-cs"/>
      </a:defRPr>
    </a:lvl1pPr>
    <a:lvl2pPr marL="457200" algn="l" rtl="0" latinLnBrk="0">
      <a:defRPr lang="zh-TW" sz="1200" kern="1200">
        <a:solidFill>
          <a:schemeClr val="tx1"/>
        </a:solidFill>
        <a:latin typeface="+mn-lt"/>
        <a:ea typeface="+mn-ea"/>
        <a:cs typeface="+mn-cs"/>
      </a:defRPr>
    </a:lvl2pPr>
    <a:lvl3pPr marL="914400" algn="l" rtl="0" latinLnBrk="0">
      <a:defRPr lang="zh-TW" sz="1200" kern="1200">
        <a:solidFill>
          <a:schemeClr val="tx1"/>
        </a:solidFill>
        <a:latin typeface="+mn-lt"/>
        <a:ea typeface="+mn-ea"/>
        <a:cs typeface="+mn-cs"/>
      </a:defRPr>
    </a:lvl3pPr>
    <a:lvl4pPr marL="1371600" algn="l" rtl="0" latinLnBrk="0">
      <a:defRPr lang="zh-TW" sz="1200" kern="1200">
        <a:solidFill>
          <a:schemeClr val="tx1"/>
        </a:solidFill>
        <a:latin typeface="+mn-lt"/>
        <a:ea typeface="+mn-ea"/>
        <a:cs typeface="+mn-cs"/>
      </a:defRPr>
    </a:lvl4pPr>
    <a:lvl5pPr marL="1828800" algn="l" rtl="0" latinLnBrk="0">
      <a:defRPr lang="zh-TW" sz="1200" kern="1200">
        <a:solidFill>
          <a:schemeClr val="tx1"/>
        </a:solidFill>
        <a:latin typeface="+mn-lt"/>
        <a:ea typeface="+mn-ea"/>
        <a:cs typeface="+mn-cs"/>
      </a:defRPr>
    </a:lvl5pPr>
    <a:lvl6pPr marL="2286000" algn="l" rtl="0" latinLnBrk="0">
      <a:defRPr lang="zh-TW" sz="1200" kern="1200">
        <a:solidFill>
          <a:schemeClr val="tx1"/>
        </a:solidFill>
        <a:latin typeface="+mn-lt"/>
        <a:ea typeface="+mn-ea"/>
        <a:cs typeface="+mn-cs"/>
      </a:defRPr>
    </a:lvl6pPr>
    <a:lvl7pPr marL="2743200" algn="l" rtl="0" latinLnBrk="0">
      <a:defRPr lang="zh-TW" sz="1200" kern="1200">
        <a:solidFill>
          <a:schemeClr val="tx1"/>
        </a:solidFill>
        <a:latin typeface="+mn-lt"/>
        <a:ea typeface="+mn-ea"/>
        <a:cs typeface="+mn-cs"/>
      </a:defRPr>
    </a:lvl7pPr>
    <a:lvl8pPr marL="3200400" algn="l" rtl="0" latinLnBrk="0">
      <a:defRPr lang="zh-TW" sz="1200" kern="1200">
        <a:solidFill>
          <a:schemeClr val="tx1"/>
        </a:solidFill>
        <a:latin typeface="+mn-lt"/>
        <a:ea typeface="+mn-ea"/>
        <a:cs typeface="+mn-cs"/>
      </a:defRPr>
    </a:lvl8pPr>
    <a:lvl9pPr marL="3657600" algn="l" rtl="0" latinLnBrk="0">
      <a:defRPr lang="zh-TW"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goal, of course involves treating natural</a:t>
            </a:r>
            <a:r>
              <a:rPr lang="en-US" baseline="0" dirty="0"/>
              <a:t> language as a knowledge representation language. So MR involves deriving structured information from free text, and then doing something with it.</a:t>
            </a:r>
          </a:p>
          <a:p>
            <a:endParaRPr lang="en-US" baseline="0" dirty="0"/>
          </a:p>
          <a:p>
            <a:r>
              <a:rPr lang="en-US" baseline="0" dirty="0"/>
              <a:t>But the work that’s been done in this space represents a tangle of different agendas. Let’s unpack them a bit.</a:t>
            </a:r>
          </a:p>
          <a:p>
            <a:endParaRPr lang="en-US" baseline="0" dirty="0"/>
          </a:p>
          <a:p>
            <a:r>
              <a:rPr lang="en-US" baseline="0" dirty="0"/>
              <a:t>Where does it make sense for MS to focus its efforts in this space?</a:t>
            </a:r>
            <a:endParaRPr lang="en-US" dirty="0"/>
          </a:p>
          <a:p>
            <a:endParaRPr lang="en-US" dirty="0"/>
          </a:p>
          <a:p>
            <a:endParaRPr lang="en-US" dirty="0"/>
          </a:p>
          <a:p>
            <a:r>
              <a:rPr lang="en-US" dirty="0"/>
              <a:t>For 1, doesn’t drive mainstream AI research. Hobby strand, though maybe good for PR purposes. Not a good driver of research/product.</a:t>
            </a:r>
          </a:p>
          <a:p>
            <a:r>
              <a:rPr lang="en-US" dirty="0"/>
              <a:t>For 2 &amp; 3 the user already has some idea of what the information need is.</a:t>
            </a:r>
          </a:p>
          <a:p>
            <a:r>
              <a:rPr lang="en-US" dirty="0"/>
              <a:t>For 4, the user is overwhelmed by the complexity of the problem/solution space, needs help navigating.</a:t>
            </a:r>
          </a:p>
        </p:txBody>
      </p:sp>
      <p:sp>
        <p:nvSpPr>
          <p:cNvPr id="4" name="Slide Number Placeholder 3"/>
          <p:cNvSpPr>
            <a:spLocks noGrp="1"/>
          </p:cNvSpPr>
          <p:nvPr>
            <p:ph type="sldNum" sz="quarter" idx="10"/>
          </p:nvPr>
        </p:nvSpPr>
        <p:spPr/>
        <p:txBody>
          <a:bodyPr/>
          <a:lstStyle/>
          <a:p>
            <a:fld id="{3C8C1C81-86C6-4FB0-8F64-81047300ED88}" type="slidenum">
              <a:rPr lang="zh-CN" altLang="en-US" smtClean="0"/>
              <a:pPr/>
              <a:t>4</a:t>
            </a:fld>
            <a:endParaRPr lang="en-US" altLang="zh-CN"/>
          </a:p>
        </p:txBody>
      </p:sp>
    </p:spTree>
    <p:extLst>
      <p:ext uri="{BB962C8B-B14F-4D97-AF65-F5344CB8AC3E}">
        <p14:creationId xmlns:p14="http://schemas.microsoft.com/office/powerpoint/2010/main" val="500020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sample outputs of the</a:t>
            </a:r>
            <a:r>
              <a:rPr lang="en-US" baseline="0" dirty="0"/>
              <a:t> standard LSTM, and you can see that for the same queries, responses are very bland. And actually, the four most common deflective </a:t>
            </a:r>
            <a:r>
              <a:rPr lang="en-US" baseline="0"/>
              <a:t>responses constitute </a:t>
            </a:r>
            <a:r>
              <a:rPr lang="en-US" baseline="0" dirty="0"/>
              <a:t>32% of the output.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MS Research Faculty Summit 2013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06E753-92BC-4AA3-B524-D2EEE6275524}"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12/15/2018 2:54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6542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Captures </a:t>
            </a:r>
            <a:r>
              <a:rPr lang="en-US" b="1" baseline="0" dirty="0"/>
              <a:t>common sense inferences</a:t>
            </a:r>
            <a:r>
              <a:rPr lang="en-U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MS Research Faculty Summit 2013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06E753-92BC-4AA3-B524-D2EEE6275524}"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12/15/2018 2:54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7634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F9BFDB-DC5F-4BB5-AB6E-3B4BC9DD94D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7574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F9BFDB-DC5F-4BB5-AB6E-3B4BC9DD94D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8279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F9BFDB-DC5F-4BB5-AB6E-3B4BC9DD94D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2151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F9BFDB-DC5F-4BB5-AB6E-3B4BC9DD94D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6515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MS Research Faculty Summit 2013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B36D8-3951-4049-B7DA-BA08B8312220}"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12/15/2018 2:54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9038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F9BFDB-DC5F-4BB5-AB6E-3B4BC9DD94D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8871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CA5D3BF3-D352-46FC-8343-31F56E6730EA}" type="slidenum">
              <a:rPr lang="en-US" smtClean="0"/>
              <a:pPr/>
              <a:t>44</a:t>
            </a:fld>
            <a:endParaRPr lang="en-US" altLang="zh-TW"/>
          </a:p>
        </p:txBody>
      </p:sp>
    </p:spTree>
    <p:extLst>
      <p:ext uri="{BB962C8B-B14F-4D97-AF65-F5344CB8AC3E}">
        <p14:creationId xmlns:p14="http://schemas.microsoft.com/office/powerpoint/2010/main" val="368914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5D3BF3-D352-46FC-8343-31F56E6730EA}" type="slidenum">
              <a:rPr lang="en-US" smtClean="0"/>
              <a:pPr/>
              <a:t>5</a:t>
            </a:fld>
            <a:endParaRPr lang="en-US" altLang="zh-TW"/>
          </a:p>
        </p:txBody>
      </p:sp>
    </p:spTree>
    <p:extLst>
      <p:ext uri="{BB962C8B-B14F-4D97-AF65-F5344CB8AC3E}">
        <p14:creationId xmlns:p14="http://schemas.microsoft.com/office/powerpoint/2010/main" val="479955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291450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7300CB0-9254-4A38-B087-E939706A48E2}" type="slidenum">
              <a:rPr lang="zh-TW" altLang="en-US" smtClean="0"/>
              <a:t>12</a:t>
            </a:fld>
            <a:endParaRPr lang="zh-TW" altLang="en-US"/>
          </a:p>
        </p:txBody>
      </p:sp>
    </p:spTree>
    <p:extLst>
      <p:ext uri="{BB962C8B-B14F-4D97-AF65-F5344CB8AC3E}">
        <p14:creationId xmlns:p14="http://schemas.microsoft.com/office/powerpoint/2010/main" val="2911121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15" name="Shape 6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1058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CC56E6-B4B6-4BD1-A76D-AE55245485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96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468165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930083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 MT</a:t>
            </a:r>
            <a:r>
              <a:rPr lang="en-US" baseline="0" noProof="0" dirty="0"/>
              <a:t> approach promising</a:t>
            </a:r>
            <a:r>
              <a:rPr lang="en-US" noProof="0" dirty="0"/>
              <a:t>, but</a:t>
            </a:r>
            <a:r>
              <a:rPr lang="en-US" baseline="0" noProof="0" dirty="0"/>
              <a:t> in 2014 we switched to neural models, and in particular </a:t>
            </a:r>
            <a:r>
              <a:rPr lang="en-US" b="1" baseline="0" noProof="0" dirty="0"/>
              <a:t>LSTM</a:t>
            </a:r>
            <a:r>
              <a:rPr lang="en-US" baseline="0" noProof="0" dirty="0"/>
              <a:t> models which have very successful in other areas.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noProof="0" dirty="0"/>
              <a:t>We train sequence models to learn the mapping between an entire conversation history to a response to generate.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noProof="0" dirty="0"/>
              <a:t>We’ve done work models and objective functions that work well with conversation, and on metrics.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Don’t have much time to get into technical details,</a:t>
            </a:r>
            <a:r>
              <a:rPr lang="en-US" baseline="0" noProof="0" dirty="0"/>
              <a:t> but let’s focus on one particular problem.</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MS Research Faculty Summit 2013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657DB9-6410-41AB-A5CD-16EA70D458BC}"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12/15/2018 2:54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9426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標題投影片">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9" name="Subtitle 8"/>
          <p:cNvSpPr>
            <a:spLocks noGrp="1"/>
          </p:cNvSpPr>
          <p:nvPr>
            <p:ph type="subTitle" idx="1"/>
          </p:nvPr>
        </p:nvSpPr>
        <p:spPr>
          <a:xfrm>
            <a:off x="2362201" y="4537528"/>
            <a:ext cx="6515100" cy="514350"/>
          </a:xfrm>
        </p:spPr>
        <p:txBody>
          <a:bodyPr anchor="ctr"/>
          <a:lstStyle>
            <a:lvl1pPr marL="0" indent="0" algn="l" eaLnBrk="1" latinLnBrk="0" hangingPunct="1">
              <a:buNone/>
              <a:defRPr kumimoji="1" lang="zh-TW" sz="2100">
                <a:solidFill>
                  <a:srgbClr val="FFFFFF"/>
                </a:solidFill>
              </a:defRPr>
            </a:lvl1pPr>
            <a:lvl2pPr marL="342900" indent="0" algn="ctr" eaLnBrk="1" latinLnBrk="0" hangingPunct="1">
              <a:buNone/>
            </a:lvl2pPr>
            <a:lvl3pPr marL="685800" indent="0" algn="ctr" eaLnBrk="1" latinLnBrk="0" hangingPunct="1">
              <a:buNone/>
            </a:lvl3pPr>
            <a:lvl4pPr marL="1028700" indent="0" algn="ctr" eaLnBrk="1" latinLnBrk="0" hangingPunct="1">
              <a:buNone/>
            </a:lvl4pPr>
            <a:lvl5pPr marL="1371600" indent="0" algn="ctr" eaLnBrk="1" latinLnBrk="0" hangingPunct="1">
              <a:buNone/>
            </a:lvl5pPr>
            <a:lvl6pPr marL="1714500" indent="0" algn="ctr" eaLnBrk="1" latinLnBrk="0" hangingPunct="1">
              <a:buNone/>
            </a:lvl6pPr>
            <a:lvl7pPr marL="2057400" indent="0" algn="ctr" eaLnBrk="1" latinLnBrk="0" hangingPunct="1">
              <a:buNone/>
            </a:lvl7pPr>
            <a:lvl8pPr marL="2400300" indent="0" algn="ctr" eaLnBrk="1" latinLnBrk="0" hangingPunct="1">
              <a:buNone/>
            </a:lvl8pPr>
            <a:lvl9pPr marL="2743200" indent="0" algn="ctr" eaLnBrk="1" latinLnBrk="0" hangingPunct="1">
              <a:buNone/>
            </a:lvl9pPr>
            <a:extLst/>
          </a:lstStyle>
          <a:p>
            <a:pPr eaLnBrk="1" latinLnBrk="0" hangingPunct="1"/>
            <a:r>
              <a:rPr lang="zh-TW" altLang="en-US"/>
              <a:t>按一下以編輯母片副標題樣式</a:t>
            </a:r>
            <a:endParaRPr/>
          </a:p>
        </p:txBody>
      </p:sp>
      <p:sp>
        <p:nvSpPr>
          <p:cNvPr id="28" name="Date Placeholder 27"/>
          <p:cNvSpPr>
            <a:spLocks noGrp="1"/>
          </p:cNvSpPr>
          <p:nvPr>
            <p:ph type="dt" sz="half" idx="10"/>
          </p:nvPr>
        </p:nvSpPr>
        <p:spPr>
          <a:xfrm>
            <a:off x="76200" y="4551524"/>
            <a:ext cx="2057400" cy="514350"/>
          </a:xfrm>
        </p:spPr>
        <p:txBody>
          <a:bodyPr>
            <a:noAutofit/>
          </a:bodyPr>
          <a:lstStyle>
            <a:lvl1pPr algn="ctr" eaLnBrk="1" latinLnBrk="0" hangingPunct="1">
              <a:defRPr kumimoji="1" lang="zh-TW" sz="1500">
                <a:solidFill>
                  <a:srgbClr val="FFFFFF"/>
                </a:solidFill>
              </a:defRPr>
            </a:lvl1pPr>
            <a:extLst/>
          </a:lstStyle>
          <a:p>
            <a:pPr algn="ctr"/>
            <a:fld id="{0F00906A-F77C-4EF9-B85E-E426EE7219E6}" type="datetime1">
              <a:rPr kumimoji="1" lang="en-US" altLang="zh-TW" smtClean="0">
                <a:solidFill>
                  <a:srgbClr val="FFFFFF"/>
                </a:solidFill>
              </a:rPr>
              <a:t>12/15/2018</a:t>
            </a:fld>
            <a:endParaRPr kumimoji="1" lang="zh-TW" altLang="en-US" sz="150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eaLnBrk="1" latinLnBrk="0" hangingPunct="1">
              <a:defRPr kumimoji="1" lang="zh-TW">
                <a:solidFill>
                  <a:schemeClr val="tx2"/>
                </a:solidFill>
              </a:defRPr>
            </a:lvl1pPr>
            <a:extLst/>
          </a:lstStyle>
          <a:p>
            <a:pPr algn="r"/>
            <a:endParaRPr kumimoji="1" lang="zh-TW">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eaLnBrk="1" latinLnBrk="0" hangingPunct="1">
              <a:defRPr kumimoji="1" lang="zh-TW">
                <a:solidFill>
                  <a:schemeClr val="tx2"/>
                </a:solidFill>
              </a:defRPr>
            </a:lvl1pPr>
            <a:extLst/>
          </a:lstStyle>
          <a:p>
            <a:fld id="{8F82E0A0-C266-4798-8C8F-B9F91E9DA37E}" type="slidenum">
              <a:rPr kumimoji="1" lang="zh-TW">
                <a:solidFill>
                  <a:schemeClr val="tx2"/>
                </a:solidFill>
              </a:rPr>
              <a:pPr/>
              <a:t>‹#›</a:t>
            </a:fld>
            <a:endParaRPr kumimoji="1" lang="zh-TW">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eaLnBrk="1" latinLnBrk="0" hangingPunct="1">
              <a:defRPr kumimoji="1" lang="zh-TW" cap="all" baseline="0"/>
            </a:lvl1pPr>
            <a:extLst/>
          </a:lstStyle>
          <a:p>
            <a:pPr eaLnBrk="1" latinLnBrk="0" hangingPunct="1"/>
            <a:r>
              <a:rPr lang="zh-TW" altLang="en-US"/>
              <a:t>按一下以編輯母片標題樣式</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342900">
              <a:defRPr/>
            </a:pPr>
            <a:fld id="{F5C282D0-DFF3-4A35-9985-5AAD6D72A2AF}" type="datetime1">
              <a:rPr kumimoji="0" lang="en-US" sz="506" smtClean="0">
                <a:solidFill>
                  <a:srgbClr val="FFFFFF"/>
                </a:solidFill>
              </a:rPr>
              <a:pPr defTabSz="342900">
                <a:defRPr/>
              </a:pPr>
              <a:t>12/15/2018</a:t>
            </a:fld>
            <a:endParaRPr kumimoji="0" lang="en-US" sz="506" dirty="0">
              <a:solidFill>
                <a:srgbClr val="FFFFFF"/>
              </a:solidFill>
            </a:endParaRPr>
          </a:p>
        </p:txBody>
      </p:sp>
      <p:sp>
        <p:nvSpPr>
          <p:cNvPr id="5" name="Footer Placeholder 4"/>
          <p:cNvSpPr>
            <a:spLocks noGrp="1"/>
          </p:cNvSpPr>
          <p:nvPr>
            <p:ph type="ftr" sz="quarter" idx="11"/>
          </p:nvPr>
        </p:nvSpPr>
        <p:spPr/>
        <p:txBody>
          <a:bodyPr/>
          <a:lstStyle/>
          <a:p>
            <a:pPr algn="ctr" defTabSz="342900">
              <a:defRPr/>
            </a:pPr>
            <a:endParaRPr kumimoji="0" lang="en-US" sz="506" cap="all" dirty="0">
              <a:solidFill>
                <a:srgbClr val="FFFFFF"/>
              </a:solidFill>
            </a:endParaRPr>
          </a:p>
        </p:txBody>
      </p:sp>
      <p:sp>
        <p:nvSpPr>
          <p:cNvPr id="6" name="Slide Number Placeholder 5"/>
          <p:cNvSpPr>
            <a:spLocks noGrp="1"/>
          </p:cNvSpPr>
          <p:nvPr>
            <p:ph type="sldNum" sz="quarter" idx="12"/>
          </p:nvPr>
        </p:nvSpPr>
        <p:spPr>
          <a:xfrm>
            <a:off x="8067183" y="4836326"/>
            <a:ext cx="984019" cy="273844"/>
          </a:xfrm>
        </p:spPr>
        <p:txBody>
          <a:bodyPr/>
          <a:lstStyle>
            <a:lvl1pPr>
              <a:defRPr sz="1050"/>
            </a:lvl1pPr>
          </a:lstStyle>
          <a:p>
            <a:pPr algn="r" defTabSz="342900">
              <a:defRPr/>
            </a:pPr>
            <a:fld id="{629637A9-119A-49DA-BD12-AAC58B377D80}" type="slidenum">
              <a:rPr kumimoji="0" lang="en-US" b="0" smtClean="0"/>
              <a:pPr algn="r" defTabSz="342900">
                <a:defRPr/>
              </a:pPr>
              <a:t>‹#›</a:t>
            </a:fld>
            <a:endParaRPr kumimoji="0" lang="en-US" b="0" dirty="0"/>
          </a:p>
        </p:txBody>
      </p:sp>
      <p:sp>
        <p:nvSpPr>
          <p:cNvPr id="7" name="Slide Number Placeholder 6"/>
          <p:cNvSpPr txBox="1">
            <a:spLocks/>
          </p:cNvSpPr>
          <p:nvPr userDrawn="1"/>
        </p:nvSpPr>
        <p:spPr>
          <a:xfrm>
            <a:off x="0" y="1123509"/>
            <a:ext cx="533400" cy="183357"/>
          </a:xfrm>
          <a:prstGeom prst="rect">
            <a:avLst/>
          </a:prstGeom>
        </p:spPr>
        <p:txBody>
          <a:bodyPr vert="horz" anchor="ctr" anchorCtr="0">
            <a:noAutofit/>
          </a:bodyPr>
          <a:lstStyle>
            <a:lvl1pPr marL="0" algn="ctr" rtl="0" eaLnBrk="1" latinLnBrk="0" hangingPunct="1">
              <a:defRPr kumimoji="1" lang="zh-TW" sz="1100" b="1" kern="1200">
                <a:solidFill>
                  <a:srgbClr val="FFFFFF"/>
                </a:solidFill>
                <a:latin typeface="+mn-lt"/>
                <a:ea typeface="+mn-ea"/>
                <a:cs typeface="+mn-cs"/>
              </a:defRPr>
            </a:lvl1pPr>
            <a:lvl2pPr marL="457200" algn="l" rtl="0" latinLnBrk="0">
              <a:defRPr lang="zh-TW" sz="1800" kern="1200">
                <a:solidFill>
                  <a:schemeClr val="tx1"/>
                </a:solidFill>
                <a:latin typeface="+mn-lt"/>
                <a:ea typeface="+mn-ea"/>
                <a:cs typeface="+mn-cs"/>
              </a:defRPr>
            </a:lvl2pPr>
            <a:lvl3pPr marL="914400" algn="l" rtl="0" latinLnBrk="0">
              <a:defRPr lang="zh-TW" sz="1800" kern="1200">
                <a:solidFill>
                  <a:schemeClr val="tx1"/>
                </a:solidFill>
                <a:latin typeface="+mn-lt"/>
                <a:ea typeface="+mn-ea"/>
                <a:cs typeface="+mn-cs"/>
              </a:defRPr>
            </a:lvl3pPr>
            <a:lvl4pPr marL="1371600" algn="l" rtl="0" latinLnBrk="0">
              <a:defRPr lang="zh-TW" sz="1800" kern="1200">
                <a:solidFill>
                  <a:schemeClr val="tx1"/>
                </a:solidFill>
                <a:latin typeface="+mn-lt"/>
                <a:ea typeface="+mn-ea"/>
                <a:cs typeface="+mn-cs"/>
              </a:defRPr>
            </a:lvl4pPr>
            <a:lvl5pPr marL="1828800" algn="l" rtl="0" latinLnBrk="0">
              <a:defRPr lang="zh-TW" sz="1800" kern="1200">
                <a:solidFill>
                  <a:schemeClr val="tx1"/>
                </a:solidFill>
                <a:latin typeface="+mn-lt"/>
                <a:ea typeface="+mn-ea"/>
                <a:cs typeface="+mn-cs"/>
              </a:defRPr>
            </a:lvl5pPr>
            <a:lvl6pPr marL="2286000" algn="l" rtl="0" latinLnBrk="0">
              <a:defRPr lang="zh-TW" sz="1800" kern="1200">
                <a:solidFill>
                  <a:schemeClr val="tx1"/>
                </a:solidFill>
                <a:latin typeface="+mn-lt"/>
                <a:ea typeface="+mn-ea"/>
                <a:cs typeface="+mn-cs"/>
              </a:defRPr>
            </a:lvl6pPr>
            <a:lvl7pPr marL="2743200" algn="l" rtl="0" latinLnBrk="0">
              <a:defRPr lang="zh-TW" sz="1800" kern="1200">
                <a:solidFill>
                  <a:schemeClr val="tx1"/>
                </a:solidFill>
                <a:latin typeface="+mn-lt"/>
                <a:ea typeface="+mn-ea"/>
                <a:cs typeface="+mn-cs"/>
              </a:defRPr>
            </a:lvl7pPr>
            <a:lvl8pPr marL="3200400" algn="l" rtl="0" latinLnBrk="0">
              <a:defRPr lang="zh-TW" sz="1800" kern="1200">
                <a:solidFill>
                  <a:schemeClr val="tx1"/>
                </a:solidFill>
                <a:latin typeface="+mn-lt"/>
                <a:ea typeface="+mn-ea"/>
                <a:cs typeface="+mn-cs"/>
              </a:defRPr>
            </a:lvl8pPr>
            <a:lvl9pPr marL="3657600" algn="l" rtl="0" latinLnBrk="0">
              <a:defRPr lang="zh-TW" sz="1800" kern="1200">
                <a:solidFill>
                  <a:schemeClr val="tx1"/>
                </a:solidFill>
                <a:latin typeface="+mn-lt"/>
                <a:ea typeface="+mn-ea"/>
                <a:cs typeface="+mn-cs"/>
              </a:defRPr>
            </a:lvl9pPr>
            <a:extLst/>
          </a:lstStyle>
          <a:p>
            <a:fld id="{A3F7CB7D-F184-43C7-B6FD-03D728E1BBFF}" type="slidenum">
              <a:rPr lang="en-US" sz="1100" smtClean="0"/>
              <a:pPr/>
              <a:t>‹#›</a:t>
            </a:fld>
            <a:endParaRPr lang="en-US" sz="1100" dirty="0"/>
          </a:p>
        </p:txBody>
      </p:sp>
      <p:pic>
        <p:nvPicPr>
          <p:cNvPr id="9" name="Picture 8" descr="A close up of a sign&#10;&#10;Description generated with high confidence">
            <a:extLst>
              <a:ext uri="{FF2B5EF4-FFF2-40B4-BE49-F238E27FC236}">
                <a16:creationId xmlns:a16="http://schemas.microsoft.com/office/drawing/2014/main" id="{E09DE35C-F23D-42AD-88D2-81DF5D1637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55705" y="54409"/>
            <a:ext cx="1295400" cy="371996"/>
          </a:xfrm>
          <a:prstGeom prst="rect">
            <a:avLst/>
          </a:prstGeom>
        </p:spPr>
      </p:pic>
    </p:spTree>
    <p:extLst>
      <p:ext uri="{BB962C8B-B14F-4D97-AF65-F5344CB8AC3E}">
        <p14:creationId xmlns:p14="http://schemas.microsoft.com/office/powerpoint/2010/main" val="2054101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2383"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4500" spc="-2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3341716"/>
            <a:ext cx="7543800" cy="857250"/>
          </a:xfrm>
        </p:spPr>
        <p:txBody>
          <a:bodyPr lIns="91440" rIns="91440">
            <a:normAutofit/>
          </a:bodyPr>
          <a:lstStyle>
            <a:lvl1pPr marL="0" indent="0" algn="l">
              <a:buNone/>
              <a:defRPr sz="1350" cap="all" spc="113" baseline="0">
                <a:solidFill>
                  <a:schemeClr val="tx2"/>
                </a:solidFill>
                <a:latin typeface="+mj-lt"/>
              </a:defRPr>
            </a:lvl1pPr>
            <a:lvl2pPr marL="257175" indent="0" algn="ctr">
              <a:buNone/>
              <a:defRPr sz="1350"/>
            </a:lvl2pPr>
            <a:lvl3pPr marL="514350" indent="0" algn="ctr">
              <a:buNone/>
              <a:defRPr sz="1350"/>
            </a:lvl3pPr>
            <a:lvl4pPr marL="771525" indent="0" algn="ctr">
              <a:buNone/>
              <a:defRPr sz="1125"/>
            </a:lvl4pPr>
            <a:lvl5pPr marL="1028700" indent="0" algn="ctr">
              <a:buNone/>
              <a:defRPr sz="1125"/>
            </a:lvl5pPr>
            <a:lvl6pPr marL="1285875" indent="0" algn="ctr">
              <a:buNone/>
              <a:defRPr sz="1125"/>
            </a:lvl6pPr>
            <a:lvl7pPr marL="1543050" indent="0" algn="ctr">
              <a:buNone/>
              <a:defRPr sz="1125"/>
            </a:lvl7pPr>
            <a:lvl8pPr marL="1800225" indent="0" algn="ctr">
              <a:buNone/>
              <a:defRPr sz="1125"/>
            </a:lvl8pPr>
            <a:lvl9pPr marL="2057400" indent="0" algn="ctr">
              <a:buNone/>
              <a:defRPr sz="112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63DA55-26DD-4C37-9D75-A6033B6169F5}" type="datetime1">
              <a:rPr lang="en-US" smtClean="0"/>
              <a:t>12/15/2018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67183" y="4838246"/>
            <a:ext cx="984019" cy="273844"/>
          </a:xfrm>
        </p:spPr>
        <p:txBody>
          <a:bodyPr/>
          <a:lstStyle>
            <a:lvl1pPr>
              <a:defRPr sz="1050"/>
            </a:lvl1pPr>
          </a:lstStyle>
          <a:p>
            <a:fld id="{4FAB73BC-B049-4115-A692-8D63A059BFB8}" type="slidenum">
              <a:rPr lang="en-US" smtClean="0"/>
              <a:pPr/>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783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標題及文字">
    <p:spTree>
      <p:nvGrpSpPr>
        <p:cNvPr id="1" name=""/>
        <p:cNvGrpSpPr/>
        <p:nvPr/>
      </p:nvGrpSpPr>
      <p:grpSpPr>
        <a:xfrm>
          <a:off x="0" y="0"/>
          <a:ext cx="0" cy="0"/>
          <a:chOff x="0" y="0"/>
          <a:chExt cx="0" cy="0"/>
        </a:xfrm>
      </p:grpSpPr>
      <p:sp>
        <p:nvSpPr>
          <p:cNvPr id="24" name="Rectangle 2"/>
          <p:cNvSpPr>
            <a:spLocks noGrp="1"/>
          </p:cNvSpPr>
          <p:nvPr>
            <p:ph type="title" hasCustomPrompt="1"/>
          </p:nvPr>
        </p:nvSpPr>
        <p:spPr/>
        <p:txBody>
          <a:bodyPr/>
          <a:lstStyle/>
          <a:p>
            <a:r>
              <a:rPr lang="zh-TW"/>
              <a:t>按一下以編輯母片標題樣式</a:t>
            </a:r>
          </a:p>
        </p:txBody>
      </p:sp>
      <p:sp>
        <p:nvSpPr>
          <p:cNvPr id="12" name="Rectangle 3"/>
          <p:cNvSpPr>
            <a:spLocks noGrp="1"/>
          </p:cNvSpPr>
          <p:nvPr>
            <p:ph type="body"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5" name="Rectangle 4"/>
          <p:cNvSpPr>
            <a:spLocks noGrp="1"/>
          </p:cNvSpPr>
          <p:nvPr>
            <p:ph type="dt" sz="half" idx="10"/>
          </p:nvPr>
        </p:nvSpPr>
        <p:spPr/>
        <p:txBody>
          <a:bodyPr/>
          <a:lstStyle/>
          <a:p>
            <a:pPr defTabSz="685783">
              <a:defRPr/>
            </a:pPr>
            <a:fld id="{DB7F01E0-728F-4C07-9F79-7795CCE66CCD}" type="datetime1">
              <a:rPr lang="en-US" altLang="en-US" sz="788" smtClean="0">
                <a:solidFill>
                  <a:srgbClr val="17406D"/>
                </a:solidFill>
              </a:rPr>
              <a:pPr defTabSz="685783">
                <a:defRPr/>
              </a:pPr>
              <a:t>12/15/2018</a:t>
            </a:fld>
            <a:endParaRPr lang="en-US" altLang="en-US" sz="788">
              <a:solidFill>
                <a:srgbClr val="17406D"/>
              </a:solidFill>
              <a:ea typeface="新細明體" panose="02020500000000000000" pitchFamily="18" charset="-120"/>
            </a:endParaRPr>
          </a:p>
        </p:txBody>
      </p:sp>
      <p:sp>
        <p:nvSpPr>
          <p:cNvPr id="28" name="Rectangle 5"/>
          <p:cNvSpPr>
            <a:spLocks noGrp="1"/>
          </p:cNvSpPr>
          <p:nvPr>
            <p:ph type="ftr" sz="quarter" idx="11"/>
          </p:nvPr>
        </p:nvSpPr>
        <p:spPr/>
        <p:txBody>
          <a:bodyPr/>
          <a:lstStyle/>
          <a:p>
            <a:pPr defTabSz="685783">
              <a:defRPr/>
            </a:pPr>
            <a:endParaRPr lang="en-US" altLang="en-US" sz="788">
              <a:solidFill>
                <a:srgbClr val="17406D"/>
              </a:solidFill>
              <a:ea typeface="新細明體" panose="02020500000000000000" pitchFamily="18" charset="-120"/>
            </a:endParaRPr>
          </a:p>
        </p:txBody>
      </p:sp>
      <p:sp>
        <p:nvSpPr>
          <p:cNvPr id="19" name="Rectangle 6"/>
          <p:cNvSpPr>
            <a:spLocks noGrp="1"/>
          </p:cNvSpPr>
          <p:nvPr>
            <p:ph type="sldNum" sz="quarter" idx="12"/>
          </p:nvPr>
        </p:nvSpPr>
        <p:spPr/>
        <p:txBody>
          <a:bodyPr/>
          <a:lstStyle/>
          <a:p>
            <a:pPr defTabSz="685783">
              <a:defRPr/>
            </a:pPr>
            <a:fld id="{50935222-B196-4F9B-9AEC-1292459A754A}" type="slidenum">
              <a:rPr lang="en-US" altLang="zh-TW" sz="825" smtClean="0"/>
              <a:pPr defTabSz="685783">
                <a:defRPr/>
              </a:pPr>
              <a:t>‹#›</a:t>
            </a:fld>
            <a:endParaRPr lang="en-US" altLang="en-US" sz="825">
              <a:ea typeface="新細明體" panose="02020500000000000000" pitchFamily="18" charset="-120"/>
            </a:endParaRPr>
          </a:p>
        </p:txBody>
      </p:sp>
    </p:spTree>
    <p:extLst>
      <p:ext uri="{BB962C8B-B14F-4D97-AF65-F5344CB8AC3E}">
        <p14:creationId xmlns:p14="http://schemas.microsoft.com/office/powerpoint/2010/main" val="342119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訂版面配置">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0" hangingPunct="1"/>
            <a:r>
              <a:rPr lang="zh-TW" altLang="en-US"/>
              <a:t>按一下以編輯母片標題樣式</a:t>
            </a:r>
            <a:endParaRPr/>
          </a:p>
        </p:txBody>
      </p:sp>
      <p:sp>
        <p:nvSpPr>
          <p:cNvPr id="3" name="Rectangle 2"/>
          <p:cNvSpPr>
            <a:spLocks noGrp="1"/>
          </p:cNvSpPr>
          <p:nvPr>
            <p:ph type="dt" sz="half" idx="10"/>
          </p:nvPr>
        </p:nvSpPr>
        <p:spPr/>
        <p:txBody>
          <a:bodyPr/>
          <a:lstStyle/>
          <a:p>
            <a:fld id="{3C3B21D0-054C-4771-A07C-F63B60E2D290}" type="datetime1">
              <a:rPr lang="en-US" smtClean="0"/>
              <a:t>12/15/2018</a:t>
            </a:fld>
            <a:endParaRPr kumimoji="1" lang="zh-TW"/>
          </a:p>
        </p:txBody>
      </p:sp>
      <p:sp>
        <p:nvSpPr>
          <p:cNvPr id="4" name="Rectangle 3"/>
          <p:cNvSpPr>
            <a:spLocks noGrp="1"/>
          </p:cNvSpPr>
          <p:nvPr>
            <p:ph type="ftr" sz="quarter" idx="11"/>
          </p:nvPr>
        </p:nvSpPr>
        <p:spPr/>
        <p:txBody>
          <a:bodyPr/>
          <a:lstStyle/>
          <a:p>
            <a:endParaRPr kumimoji="1" lang="zh-TW"/>
          </a:p>
        </p:txBody>
      </p:sp>
      <p:sp>
        <p:nvSpPr>
          <p:cNvPr id="5" name="Rectangle 4"/>
          <p:cNvSpPr>
            <a:spLocks noGrp="1"/>
          </p:cNvSpPr>
          <p:nvPr>
            <p:ph type="sldNum" sz="quarter" idx="12"/>
          </p:nvPr>
        </p:nvSpPr>
        <p:spPr/>
        <p:txBody>
          <a:bodyPr/>
          <a:lstStyle>
            <a:lvl1pPr>
              <a:defRPr sz="1100"/>
            </a:lvl1pPr>
          </a:lstStyle>
          <a:p>
            <a:fld id="{8F82E0A0-C266-4798-8C8F-B9F91E9DA37E}" type="slidenum">
              <a:rPr lang="en-US" altLang="zh-TW" smtClean="0"/>
              <a:pPr/>
              <a:t>‹#›</a:t>
            </a:fld>
            <a:endParaRPr lang="en-US" dirty="0"/>
          </a:p>
        </p:txBody>
      </p:sp>
      <p:sp>
        <p:nvSpPr>
          <p:cNvPr id="7" name="Rectangle 6"/>
          <p:cNvSpPr>
            <a:spLocks noGrp="1"/>
          </p:cNvSpPr>
          <p:nvPr>
            <p:ph sz="quarter" idx="13"/>
          </p:nvPr>
        </p:nvSpPr>
        <p:spPr>
          <a:xfrm>
            <a:off x="609600" y="1352550"/>
            <a:ext cx="8153400" cy="3276600"/>
          </a:xfrm>
        </p:spPr>
        <p:txBody>
          <a:bodyPr/>
          <a:lstStyle/>
          <a:p>
            <a:pPr lvl="0" eaLnBrk="1" latinLnBrk="0" hangingPunct="1"/>
            <a:r>
              <a:rPr lang="zh-TW" altLang="en-US"/>
              <a:t>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小節標題">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1" y="2057402"/>
            <a:ext cx="7123113" cy="1254919"/>
          </a:xfrm>
        </p:spPr>
        <p:txBody>
          <a:bodyPr anchor="t"/>
          <a:lstStyle>
            <a:lvl1pPr eaLnBrk="1" latinLnBrk="0" hangingPunct="1">
              <a:buNone/>
              <a:defRPr kumimoji="1" lang="zh-TW" sz="2100">
                <a:solidFill>
                  <a:schemeClr val="tx2"/>
                </a:solidFill>
              </a:defRPr>
            </a:lvl1pPr>
            <a:lvl2pPr eaLnBrk="1" latinLnBrk="0" hangingPunct="1">
              <a:buNone/>
              <a:defRPr kumimoji="1" lang="zh-TW" sz="1350">
                <a:solidFill>
                  <a:schemeClr val="tx1">
                    <a:tint val="75000"/>
                  </a:schemeClr>
                </a:solidFill>
              </a:defRPr>
            </a:lvl2pPr>
            <a:lvl3pPr eaLnBrk="1" latinLnBrk="0" hangingPunct="1">
              <a:buNone/>
              <a:defRPr kumimoji="1" lang="zh-TW" sz="1200">
                <a:solidFill>
                  <a:schemeClr val="tx1">
                    <a:tint val="75000"/>
                  </a:schemeClr>
                </a:solidFill>
              </a:defRPr>
            </a:lvl3pPr>
            <a:lvl4pPr eaLnBrk="1" latinLnBrk="0" hangingPunct="1">
              <a:buNone/>
              <a:defRPr kumimoji="1" lang="zh-TW" sz="1050">
                <a:solidFill>
                  <a:schemeClr val="tx1">
                    <a:tint val="75000"/>
                  </a:schemeClr>
                </a:solidFill>
              </a:defRPr>
            </a:lvl4pPr>
            <a:lvl5pPr eaLnBrk="1" latinLnBrk="0" hangingPunct="1">
              <a:buNone/>
              <a:defRPr kumimoji="1" lang="zh-TW" sz="1050">
                <a:solidFill>
                  <a:schemeClr val="tx1">
                    <a:tint val="75000"/>
                  </a:schemeClr>
                </a:solidFill>
              </a:defRPr>
            </a:lvl5pPr>
            <a:extLst/>
          </a:lstStyle>
          <a:p>
            <a:pPr lvl="0" eaLnBrk="1" latinLnBrk="0" hangingPunct="1"/>
            <a:r>
              <a:rPr lang="zh-TW" altLang="en-US"/>
              <a:t>編輯母片文字樣式</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2" name="Title 1"/>
          <p:cNvSpPr>
            <a:spLocks noGrp="1"/>
          </p:cNvSpPr>
          <p:nvPr>
            <p:ph type="title" hasCustomPrompt="1"/>
          </p:nvPr>
        </p:nvSpPr>
        <p:spPr>
          <a:xfrm>
            <a:off x="1371600" y="1200150"/>
            <a:ext cx="7620000" cy="742950"/>
          </a:xfrm>
        </p:spPr>
        <p:txBody>
          <a:bodyPr/>
          <a:lstStyle>
            <a:lvl1pPr algn="l" eaLnBrk="1" latinLnBrk="0" hangingPunct="1">
              <a:buNone/>
              <a:defRPr kumimoji="1" lang="zh-TW" sz="3300" b="0" cap="none">
                <a:solidFill>
                  <a:srgbClr val="FFFFFF"/>
                </a:solidFill>
              </a:defRPr>
            </a:lvl1pPr>
            <a:extLst/>
          </a:lstStyle>
          <a:p>
            <a:r>
              <a:rPr kumimoji="1" lang="zh-TW"/>
              <a:t>按一下以編輯母片標題樣式</a:t>
            </a:r>
          </a:p>
        </p:txBody>
      </p:sp>
      <p:sp>
        <p:nvSpPr>
          <p:cNvPr id="12" name="Date Placeholder 11"/>
          <p:cNvSpPr>
            <a:spLocks noGrp="1"/>
          </p:cNvSpPr>
          <p:nvPr>
            <p:ph type="dt" sz="half" idx="10"/>
          </p:nvPr>
        </p:nvSpPr>
        <p:spPr/>
        <p:txBody>
          <a:bodyPr/>
          <a:lstStyle/>
          <a:p>
            <a:fld id="{B888AC1D-24BA-4200-891F-579CB5485E87}" type="datetime1">
              <a:rPr lang="en-US" smtClean="0"/>
              <a:t>12/15/2018</a:t>
            </a:fld>
            <a:endParaRPr kumimoji="1" lang="zh-TW"/>
          </a:p>
        </p:txBody>
      </p:sp>
      <p:sp>
        <p:nvSpPr>
          <p:cNvPr id="13" name="Slide Number Placeholder 12"/>
          <p:cNvSpPr>
            <a:spLocks noGrp="1"/>
          </p:cNvSpPr>
          <p:nvPr>
            <p:ph type="sldNum" sz="quarter" idx="11"/>
          </p:nvPr>
        </p:nvSpPr>
        <p:spPr>
          <a:xfrm>
            <a:off x="0" y="1314451"/>
            <a:ext cx="1295400" cy="526257"/>
          </a:xfrm>
        </p:spPr>
        <p:txBody>
          <a:bodyPr>
            <a:noAutofit/>
          </a:bodyPr>
          <a:lstStyle>
            <a:lvl1pPr eaLnBrk="1" latinLnBrk="0" hangingPunct="1">
              <a:defRPr kumimoji="1" lang="zh-TW" sz="1800">
                <a:solidFill>
                  <a:srgbClr val="FFFFFF"/>
                </a:solidFill>
              </a:defRPr>
            </a:lvl1pPr>
            <a:extLst/>
          </a:lstStyle>
          <a:p>
            <a:pPr algn="ctr"/>
            <a:fld id="{8F82E0A0-C266-4798-8C8F-B9F91E9DA37E}" type="slidenum">
              <a:rPr kumimoji="1" lang="en-US" altLang="zh-TW" sz="1800" b="1" smtClean="0">
                <a:solidFill>
                  <a:srgbClr val="FFFFFF"/>
                </a:solidFill>
              </a:rPr>
              <a:pPr algn="ctr"/>
              <a:t>‹#›</a:t>
            </a:fld>
            <a:endParaRPr kumimoji="1" lang="zh-TW" altLang="en-US" sz="1800">
              <a:solidFill>
                <a:srgbClr val="FFFFFF"/>
              </a:solidFill>
            </a:endParaRPr>
          </a:p>
        </p:txBody>
      </p:sp>
      <p:sp>
        <p:nvSpPr>
          <p:cNvPr id="14" name="Footer Placeholder 13"/>
          <p:cNvSpPr>
            <a:spLocks noGrp="1"/>
          </p:cNvSpPr>
          <p:nvPr>
            <p:ph type="ftr" sz="quarter" idx="12"/>
          </p:nvPr>
        </p:nvSpPr>
        <p:spPr/>
        <p:txBody>
          <a:bodyPr/>
          <a:lstStyle/>
          <a:p>
            <a:endParaRPr kumimoji="1" lang="zh-TW"/>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二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TW" altLang="en-US"/>
              <a:t>按一下以編輯母片標題樣式</a:t>
            </a:r>
            <a:endParaRPr/>
          </a:p>
        </p:txBody>
      </p:sp>
      <p:sp>
        <p:nvSpPr>
          <p:cNvPr id="9" name="Content Placeholder 8"/>
          <p:cNvSpPr>
            <a:spLocks noGrp="1"/>
          </p:cNvSpPr>
          <p:nvPr>
            <p:ph sz="quarter" idx="13"/>
          </p:nvPr>
        </p:nvSpPr>
        <p:spPr>
          <a:xfrm>
            <a:off x="609600" y="1352551"/>
            <a:ext cx="3886200" cy="3268624"/>
          </a:xfrm>
        </p:spPr>
        <p:txBody>
          <a:bodyPr/>
          <a:lstStyle/>
          <a:p>
            <a:pPr lvl="0" eaLnBrk="1" latinLnBrk="0" hangingPunct="1"/>
            <a:r>
              <a:rPr lang="zh-TW" altLang="en-US"/>
              <a:t>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11" name="Content Placeholder 10"/>
          <p:cNvSpPr>
            <a:spLocks noGrp="1"/>
          </p:cNvSpPr>
          <p:nvPr>
            <p:ph sz="quarter" idx="14"/>
          </p:nvPr>
        </p:nvSpPr>
        <p:spPr>
          <a:xfrm>
            <a:off x="4844901" y="1352551"/>
            <a:ext cx="3886200" cy="3268625"/>
          </a:xfrm>
        </p:spPr>
        <p:txBody>
          <a:bodyPr/>
          <a:lstStyle/>
          <a:p>
            <a:pPr lvl="0" eaLnBrk="1" latinLnBrk="0" hangingPunct="1"/>
            <a:r>
              <a:rPr lang="zh-TW" altLang="en-US"/>
              <a:t>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8" name="Date Placeholder 7"/>
          <p:cNvSpPr>
            <a:spLocks noGrp="1"/>
          </p:cNvSpPr>
          <p:nvPr>
            <p:ph type="dt" sz="half" idx="15"/>
          </p:nvPr>
        </p:nvSpPr>
        <p:spPr/>
        <p:txBody>
          <a:bodyPr rtlCol="0"/>
          <a:lstStyle/>
          <a:p>
            <a:fld id="{E4A8B416-81DE-42D4-9D79-A4C750642ADF}" type="datetime1">
              <a:rPr lang="en-US" smtClean="0"/>
              <a:t>12/15/2018</a:t>
            </a:fld>
            <a:endParaRPr kumimoji="1" lang="zh-TW"/>
          </a:p>
        </p:txBody>
      </p:sp>
      <p:sp>
        <p:nvSpPr>
          <p:cNvPr id="10" name="Slide Number Placeholder 9"/>
          <p:cNvSpPr>
            <a:spLocks noGrp="1"/>
          </p:cNvSpPr>
          <p:nvPr>
            <p:ph type="sldNum" sz="quarter" idx="16"/>
          </p:nvPr>
        </p:nvSpPr>
        <p:spPr/>
        <p:txBody>
          <a:bodyPr rtlCol="0">
            <a:noAutofit/>
          </a:bodyPr>
          <a:lstStyle>
            <a:lvl1pPr>
              <a:defRPr sz="1100"/>
            </a:lvl1pPr>
          </a:lstStyle>
          <a:p>
            <a:fld id="{8F82E0A0-C266-4798-8C8F-B9F91E9DA37E}" type="slidenum">
              <a:rPr lang="en-US" altLang="zh-TW" smtClean="0"/>
              <a:pPr/>
              <a:t>‹#›</a:t>
            </a:fld>
            <a:endParaRPr lang="en-US" sz="1600" dirty="0"/>
          </a:p>
        </p:txBody>
      </p:sp>
      <p:sp>
        <p:nvSpPr>
          <p:cNvPr id="12" name="Footer Placeholder 11"/>
          <p:cNvSpPr>
            <a:spLocks noGrp="1"/>
          </p:cNvSpPr>
          <p:nvPr>
            <p:ph type="ftr" sz="quarter" idx="17"/>
          </p:nvPr>
        </p:nvSpPr>
        <p:spPr/>
        <p:txBody>
          <a:bodyPr rtlCol="0"/>
          <a:lstStyle/>
          <a:p>
            <a:endParaRPr kumimoji="1" lang="zh-TW"/>
          </a:p>
        </p:txBody>
      </p:sp>
      <p:pic>
        <p:nvPicPr>
          <p:cNvPr id="13" name="Picture 12" descr="A close up of a sign&#10;&#10;Description generated with high confidence">
            <a:extLst>
              <a:ext uri="{FF2B5EF4-FFF2-40B4-BE49-F238E27FC236}">
                <a16:creationId xmlns:a16="http://schemas.microsoft.com/office/drawing/2014/main" id="{CB442A30-5492-4D88-8E20-71FF284E91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55705" y="54409"/>
            <a:ext cx="1295400" cy="37199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對照">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eaLnBrk="1" latinLnBrk="0" hangingPunct="1">
              <a:defRPr kumimoji="1" lang="zh-TW"/>
            </a:lvl1pPr>
            <a:extLst/>
          </a:lstStyle>
          <a:p>
            <a:pPr eaLnBrk="1" latinLnBrk="0" hangingPunct="1"/>
            <a:r>
              <a:rPr lang="zh-TW" altLang="en-US"/>
              <a:t>按一下以編輯母片標題樣式</a:t>
            </a:r>
            <a:endParaRPr/>
          </a:p>
        </p:txBody>
      </p:sp>
      <p:sp>
        <p:nvSpPr>
          <p:cNvPr id="11" name="Content Placeholder 10"/>
          <p:cNvSpPr>
            <a:spLocks noGrp="1"/>
          </p:cNvSpPr>
          <p:nvPr>
            <p:ph sz="quarter" idx="13"/>
          </p:nvPr>
        </p:nvSpPr>
        <p:spPr>
          <a:xfrm>
            <a:off x="609600" y="1919818"/>
            <a:ext cx="3886200" cy="2628900"/>
          </a:xfrm>
        </p:spPr>
        <p:txBody>
          <a:bodyPr/>
          <a:lstStyle/>
          <a:p>
            <a:pPr lvl="0" eaLnBrk="1" latinLnBrk="0" hangingPunct="1"/>
            <a:r>
              <a:rPr lang="zh-TW" altLang="en-US"/>
              <a:t>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13" name="Content Placeholder 12"/>
          <p:cNvSpPr>
            <a:spLocks noGrp="1"/>
          </p:cNvSpPr>
          <p:nvPr>
            <p:ph sz="quarter" idx="14"/>
          </p:nvPr>
        </p:nvSpPr>
        <p:spPr>
          <a:xfrm>
            <a:off x="4800600" y="1919818"/>
            <a:ext cx="3886200" cy="2628900"/>
          </a:xfrm>
        </p:spPr>
        <p:txBody>
          <a:bodyPr/>
          <a:lstStyle/>
          <a:p>
            <a:pPr lvl="0" eaLnBrk="1" latinLnBrk="0" hangingPunct="1"/>
            <a:r>
              <a:rPr lang="zh-TW" altLang="en-US"/>
              <a:t>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
        <p:nvSpPr>
          <p:cNvPr id="10" name="Date Placeholder 9"/>
          <p:cNvSpPr>
            <a:spLocks noGrp="1"/>
          </p:cNvSpPr>
          <p:nvPr>
            <p:ph type="dt" sz="half" idx="15"/>
          </p:nvPr>
        </p:nvSpPr>
        <p:spPr/>
        <p:txBody>
          <a:bodyPr rtlCol="0"/>
          <a:lstStyle/>
          <a:p>
            <a:fld id="{3430F579-C263-4125-A7F8-F787F8884E43}" type="datetime1">
              <a:rPr lang="en-US" smtClean="0"/>
              <a:t>12/15/2018</a:t>
            </a:fld>
            <a:endParaRPr kumimoji="1" lang="zh-TW"/>
          </a:p>
        </p:txBody>
      </p:sp>
      <p:sp>
        <p:nvSpPr>
          <p:cNvPr id="12" name="Slide Number Placeholder 11"/>
          <p:cNvSpPr>
            <a:spLocks noGrp="1"/>
          </p:cNvSpPr>
          <p:nvPr>
            <p:ph type="sldNum" sz="quarter" idx="16"/>
          </p:nvPr>
        </p:nvSpPr>
        <p:spPr/>
        <p:txBody>
          <a:bodyPr rtlCol="0">
            <a:noAutofit/>
          </a:bodyPr>
          <a:lstStyle>
            <a:lvl1pPr>
              <a:defRPr sz="1100"/>
            </a:lvl1pPr>
          </a:lstStyle>
          <a:p>
            <a:fld id="{8F82E0A0-C266-4798-8C8F-B9F91E9DA37E}" type="slidenum">
              <a:rPr lang="en-US" altLang="zh-TW" smtClean="0"/>
              <a:pPr/>
              <a:t>‹#›</a:t>
            </a:fld>
            <a:endParaRPr lang="en-US" sz="1600" dirty="0"/>
          </a:p>
        </p:txBody>
      </p:sp>
      <p:sp>
        <p:nvSpPr>
          <p:cNvPr id="14" name="Footer Placeholder 13"/>
          <p:cNvSpPr>
            <a:spLocks noGrp="1"/>
          </p:cNvSpPr>
          <p:nvPr>
            <p:ph type="ftr" sz="quarter" idx="17"/>
          </p:nvPr>
        </p:nvSpPr>
        <p:spPr/>
        <p:txBody>
          <a:bodyPr rtlCol="0"/>
          <a:lstStyle/>
          <a:p>
            <a:endParaRPr kumimoji="1" lang="zh-TW"/>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eaLnBrk="1" latinLnBrk="0" hangingPunct="1">
              <a:buFontTx/>
              <a:buNone/>
              <a:defRPr kumimoji="1" lang="zh-TW" sz="1500" b="1">
                <a:solidFill>
                  <a:srgbClr val="FFFFFF"/>
                </a:solidFill>
              </a:defRPr>
            </a:lvl1pPr>
            <a:extLst/>
          </a:lstStyle>
          <a:p>
            <a:pPr lvl="0" eaLnBrk="1" latinLnBrk="0" hangingPunct="1"/>
            <a:r>
              <a:rPr lang="zh-TW" altLang="en-US"/>
              <a:t>編輯母片文字樣式</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eaLnBrk="1" latinLnBrk="0" hangingPunct="1">
              <a:buFontTx/>
              <a:buNone/>
              <a:defRPr kumimoji="1" lang="zh-TW" sz="1500" b="1">
                <a:solidFill>
                  <a:srgbClr val="FFFFFF"/>
                </a:solidFill>
              </a:defRPr>
            </a:lvl1pPr>
            <a:extLst/>
          </a:lstStyle>
          <a:p>
            <a:pPr lvl="0" eaLnBrk="1" latinLnBrk="0" hangingPunct="1"/>
            <a:r>
              <a:rPr lang="zh-TW" altLang="en-US"/>
              <a:t>編輯母片文字樣式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zh-TW" altLang="en-US"/>
              <a:t>按一下以編輯母片標題樣式</a:t>
            </a:r>
            <a:endParaRPr/>
          </a:p>
        </p:txBody>
      </p:sp>
      <p:sp>
        <p:nvSpPr>
          <p:cNvPr id="3" name="Date Placeholder 2"/>
          <p:cNvSpPr>
            <a:spLocks noGrp="1"/>
          </p:cNvSpPr>
          <p:nvPr>
            <p:ph type="dt" sz="half" idx="10"/>
          </p:nvPr>
        </p:nvSpPr>
        <p:spPr/>
        <p:txBody>
          <a:bodyPr/>
          <a:lstStyle/>
          <a:p>
            <a:fld id="{5BB0ABAA-4BD2-4359-A10F-AFC3D82445DC}" type="datetime1">
              <a:rPr lang="en-US" smtClean="0"/>
              <a:t>12/15/2018</a:t>
            </a:fld>
            <a:endParaRPr kumimoji="1" lang="zh-TW"/>
          </a:p>
        </p:txBody>
      </p:sp>
      <p:sp>
        <p:nvSpPr>
          <p:cNvPr id="4" name="Footer Placeholder 3"/>
          <p:cNvSpPr>
            <a:spLocks noGrp="1"/>
          </p:cNvSpPr>
          <p:nvPr>
            <p:ph type="ftr" sz="quarter" idx="11"/>
          </p:nvPr>
        </p:nvSpPr>
        <p:spPr/>
        <p:txBody>
          <a:bodyPr/>
          <a:lstStyle/>
          <a:p>
            <a:endParaRPr kumimoji="1" lang="zh-TW"/>
          </a:p>
        </p:txBody>
      </p:sp>
      <p:sp>
        <p:nvSpPr>
          <p:cNvPr id="5" name="Slide Number Placeholder 4"/>
          <p:cNvSpPr>
            <a:spLocks noGrp="1"/>
          </p:cNvSpPr>
          <p:nvPr>
            <p:ph type="sldNum" sz="quarter" idx="12"/>
          </p:nvPr>
        </p:nvSpPr>
        <p:spPr/>
        <p:txBody>
          <a:bodyPr/>
          <a:lstStyle>
            <a:lvl1pPr eaLnBrk="1" latinLnBrk="0" hangingPunct="1">
              <a:defRPr kumimoji="1" lang="zh-TW" sz="1100">
                <a:solidFill>
                  <a:srgbClr val="FFFFFF"/>
                </a:solidFill>
              </a:defRPr>
            </a:lvl1pPr>
            <a:extLst/>
          </a:lstStyle>
          <a:p>
            <a:fld id="{A3F7CB7D-F184-43C7-B6FD-03D728E1BBF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FA709-FE8F-495B-8A04-E79D63AE9CF2}" type="datetime1">
              <a:rPr lang="en-US" smtClean="0"/>
              <a:t>12/15/2018</a:t>
            </a:fld>
            <a:endParaRPr kumimoji="1" lang="zh-TW"/>
          </a:p>
        </p:txBody>
      </p:sp>
      <p:sp>
        <p:nvSpPr>
          <p:cNvPr id="3" name="Footer Placeholder 2"/>
          <p:cNvSpPr>
            <a:spLocks noGrp="1"/>
          </p:cNvSpPr>
          <p:nvPr>
            <p:ph type="ftr" sz="quarter" idx="11"/>
          </p:nvPr>
        </p:nvSpPr>
        <p:spPr/>
        <p:txBody>
          <a:bodyPr/>
          <a:lstStyle/>
          <a:p>
            <a:endParaRPr kumimoji="1" lang="zh-TW"/>
          </a:p>
        </p:txBody>
      </p:sp>
      <p:sp>
        <p:nvSpPr>
          <p:cNvPr id="4" name="Slide Number Placeholder 3"/>
          <p:cNvSpPr>
            <a:spLocks noGrp="1"/>
          </p:cNvSpPr>
          <p:nvPr>
            <p:ph type="sldNum" sz="quarter" idx="12"/>
          </p:nvPr>
        </p:nvSpPr>
        <p:spPr>
          <a:xfrm>
            <a:off x="0" y="4686300"/>
            <a:ext cx="533400" cy="285750"/>
          </a:xfrm>
        </p:spPr>
        <p:txBody>
          <a:bodyPr/>
          <a:lstStyle>
            <a:lvl1pPr eaLnBrk="1" latinLnBrk="0" hangingPunct="1">
              <a:defRPr kumimoji="1" lang="zh-TW">
                <a:solidFill>
                  <a:schemeClr val="tx2"/>
                </a:solidFill>
              </a:defRPr>
            </a:lvl1pPr>
            <a:extLst/>
          </a:lstStyle>
          <a:p>
            <a:fld id="{A3F7CB7D-F184-43C7-B6FD-03D728E1BBFF}" type="slidenum">
              <a:rPr kumimoji="1" lang="zh-TW">
                <a:solidFill>
                  <a:schemeClr val="tx2"/>
                </a:solidFill>
              </a:rPr>
              <a:pPr/>
              <a:t>‹#›</a:t>
            </a:fld>
            <a:endParaRPr kumimoji="1" lang="zh-TW">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eaLnBrk="1" latinLnBrk="0" hangingPunct="1">
              <a:buNone/>
              <a:defRPr kumimoji="1" lang="zh-TW" sz="3150" b="0"/>
            </a:lvl1pPr>
            <a:extLst/>
          </a:lstStyle>
          <a:p>
            <a:pPr eaLnBrk="1" latinLnBrk="0" hangingPunct="1"/>
            <a:r>
              <a:rPr lang="zh-TW" altLang="en-US"/>
              <a:t>按一下以編輯母片標題樣式</a:t>
            </a:r>
            <a:endParaRPr/>
          </a:p>
        </p:txBody>
      </p:sp>
      <p:sp>
        <p:nvSpPr>
          <p:cNvPr id="5" name="Date Placeholder 4"/>
          <p:cNvSpPr>
            <a:spLocks noGrp="1"/>
          </p:cNvSpPr>
          <p:nvPr>
            <p:ph type="dt" sz="half" idx="10"/>
          </p:nvPr>
        </p:nvSpPr>
        <p:spPr/>
        <p:txBody>
          <a:bodyPr/>
          <a:lstStyle/>
          <a:p>
            <a:fld id="{738E595A-A8BD-46EE-BF85-E8CB96DC1422}" type="datetime1">
              <a:rPr lang="en-US" smtClean="0"/>
              <a:t>12/15/2018</a:t>
            </a:fld>
            <a:endParaRPr kumimoji="1" lang="zh-TW"/>
          </a:p>
        </p:txBody>
      </p:sp>
      <p:sp>
        <p:nvSpPr>
          <p:cNvPr id="6" name="Footer Placeholder 5"/>
          <p:cNvSpPr>
            <a:spLocks noGrp="1"/>
          </p:cNvSpPr>
          <p:nvPr>
            <p:ph type="ftr" sz="quarter" idx="11"/>
          </p:nvPr>
        </p:nvSpPr>
        <p:spPr/>
        <p:txBody>
          <a:bodyPr/>
          <a:lstStyle/>
          <a:p>
            <a:endParaRPr kumimoji="1" lang="zh-TW"/>
          </a:p>
        </p:txBody>
      </p:sp>
      <p:sp>
        <p:nvSpPr>
          <p:cNvPr id="7" name="Slide Number Placeholder 6"/>
          <p:cNvSpPr>
            <a:spLocks noGrp="1"/>
          </p:cNvSpPr>
          <p:nvPr>
            <p:ph type="sldNum" sz="quarter" idx="12"/>
          </p:nvPr>
        </p:nvSpPr>
        <p:spPr/>
        <p:txBody>
          <a:bodyPr>
            <a:noAutofit/>
          </a:bodyPr>
          <a:lstStyle>
            <a:lvl1pPr eaLnBrk="1" latinLnBrk="0" hangingPunct="1">
              <a:defRPr kumimoji="1" lang="zh-TW" sz="1100">
                <a:solidFill>
                  <a:srgbClr val="FFFFFF"/>
                </a:solidFill>
              </a:defRPr>
            </a:lvl1pPr>
            <a:extLst/>
          </a:lstStyle>
          <a:p>
            <a:fld id="{A3F7CB7D-F184-43C7-B6FD-03D728E1BBFF}" type="slidenum">
              <a:rPr lang="en-US" smtClean="0"/>
              <a:pPr/>
              <a:t>‹#›</a:t>
            </a:fld>
            <a:endParaRPr lang="en-US" dirty="0"/>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750"/>
              </a:spcAft>
              <a:buNone/>
              <a:defRPr kumimoji="1" lang="zh-TW" sz="1350"/>
            </a:lvl1pPr>
            <a:lvl2pPr eaLnBrk="1" latinLnBrk="0" hangingPunct="1">
              <a:buNone/>
              <a:defRPr kumimoji="1" lang="zh-TW" sz="900"/>
            </a:lvl2pPr>
            <a:lvl3pPr eaLnBrk="1" latinLnBrk="0" hangingPunct="1">
              <a:buNone/>
              <a:defRPr kumimoji="1" lang="zh-TW" sz="750"/>
            </a:lvl3pPr>
            <a:lvl4pPr eaLnBrk="1" latinLnBrk="0" hangingPunct="1">
              <a:buNone/>
              <a:defRPr kumimoji="1" lang="zh-TW" sz="675"/>
            </a:lvl4pPr>
            <a:lvl5pPr eaLnBrk="1" latinLnBrk="0" hangingPunct="1">
              <a:buNone/>
              <a:defRPr kumimoji="1" lang="zh-TW" sz="675"/>
            </a:lvl5pPr>
            <a:extLst/>
          </a:lstStyle>
          <a:p>
            <a:pPr lvl="0" eaLnBrk="1" latinLnBrk="0" hangingPunct="1"/>
            <a:r>
              <a:rPr lang="zh-TW" altLang="en-US"/>
              <a:t>編輯母片文字樣式</a:t>
            </a:r>
          </a:p>
        </p:txBody>
      </p:sp>
      <p:sp>
        <p:nvSpPr>
          <p:cNvPr id="9" name="Content Placeholder 8"/>
          <p:cNvSpPr>
            <a:spLocks noGrp="1"/>
          </p:cNvSpPr>
          <p:nvPr>
            <p:ph sz="quarter" idx="13"/>
          </p:nvPr>
        </p:nvSpPr>
        <p:spPr>
          <a:xfrm>
            <a:off x="2362200" y="1428750"/>
            <a:ext cx="6400800" cy="3200400"/>
          </a:xfrm>
        </p:spPr>
        <p:txBody>
          <a:bodyPr/>
          <a:lstStyle/>
          <a:p>
            <a:pPr lvl="0" eaLnBrk="1" latinLnBrk="0" hangingPunct="1"/>
            <a:r>
              <a:rPr lang="zh-TW" altLang="en-US"/>
              <a:t>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9" y="0"/>
            <a:ext cx="7586332" cy="3419856"/>
          </a:xfrm>
          <a:solidFill>
            <a:schemeClr val="tx2">
              <a:shade val="50000"/>
            </a:schemeClr>
          </a:solidFill>
          <a:ln>
            <a:noFill/>
          </a:ln>
        </p:spPr>
        <p:txBody>
          <a:bodyPr/>
          <a:lstStyle>
            <a:lvl1pPr eaLnBrk="1" latinLnBrk="0" hangingPunct="1">
              <a:buNone/>
              <a:defRPr kumimoji="1" lang="zh-TW" sz="2400"/>
            </a:lvl1pPr>
            <a:extLst/>
          </a:lstStyle>
          <a:p>
            <a:r>
              <a:rPr kumimoji="1" lang="zh-TW" altLang="en-US"/>
              <a:t>按一下圖示以新增圖片</a:t>
            </a:r>
            <a:endParaRPr kumimoji="1" lang="zh-TW"/>
          </a:p>
        </p:txBody>
      </p:sp>
      <p:sp>
        <p:nvSpPr>
          <p:cNvPr id="4" name="Text Placeholder 3"/>
          <p:cNvSpPr>
            <a:spLocks noGrp="1"/>
          </p:cNvSpPr>
          <p:nvPr>
            <p:ph type="body" sz="half" idx="2"/>
          </p:nvPr>
        </p:nvSpPr>
        <p:spPr>
          <a:xfrm>
            <a:off x="1600200" y="4114800"/>
            <a:ext cx="7315200" cy="514350"/>
          </a:xfrm>
        </p:spPr>
        <p:txBody>
          <a:bodyPr/>
          <a:lstStyle>
            <a:lvl1pPr marL="0" indent="0" eaLnBrk="1" latinLnBrk="0" hangingPunct="1">
              <a:buFontTx/>
              <a:buNone/>
              <a:defRPr kumimoji="1" lang="zh-TW" sz="1275"/>
            </a:lvl1pPr>
            <a:lvl2pPr eaLnBrk="1" latinLnBrk="0" hangingPunct="1">
              <a:buFontTx/>
              <a:buNone/>
              <a:defRPr kumimoji="1" lang="zh-TW" sz="900"/>
            </a:lvl2pPr>
            <a:lvl3pPr eaLnBrk="1" latinLnBrk="0" hangingPunct="1">
              <a:buFontTx/>
              <a:buNone/>
              <a:defRPr kumimoji="1" lang="zh-TW" sz="750"/>
            </a:lvl3pPr>
            <a:lvl4pPr eaLnBrk="1" latinLnBrk="0" hangingPunct="1">
              <a:buFontTx/>
              <a:buNone/>
              <a:defRPr kumimoji="1" lang="zh-TW" sz="675"/>
            </a:lvl4pPr>
            <a:lvl5pPr eaLnBrk="1" latinLnBrk="0" hangingPunct="1">
              <a:buFontTx/>
              <a:buNone/>
              <a:defRPr kumimoji="1" lang="zh-TW" sz="675"/>
            </a:lvl5pPr>
            <a:extLst/>
          </a:lstStyle>
          <a:p>
            <a:pPr lvl="0" eaLnBrk="1" latinLnBrk="0" hangingPunct="1"/>
            <a:r>
              <a:rPr lang="zh-TW" altLang="en-US"/>
              <a:t>編輯母片文字樣式</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2" name="Title 1"/>
          <p:cNvSpPr>
            <a:spLocks noGrp="1"/>
          </p:cNvSpPr>
          <p:nvPr>
            <p:ph type="title"/>
          </p:nvPr>
        </p:nvSpPr>
        <p:spPr>
          <a:xfrm>
            <a:off x="1600200" y="3543300"/>
            <a:ext cx="7315200" cy="457200"/>
          </a:xfrm>
        </p:spPr>
        <p:txBody>
          <a:bodyPr anchor="ctr"/>
          <a:lstStyle>
            <a:lvl1pPr algn="l" eaLnBrk="1" latinLnBrk="0" hangingPunct="1">
              <a:buNone/>
              <a:defRPr kumimoji="1" lang="zh-TW" sz="2100" b="0">
                <a:solidFill>
                  <a:srgbClr val="FFFFFF"/>
                </a:solidFill>
              </a:defRPr>
            </a:lvl1pPr>
            <a:extLst/>
          </a:lstStyle>
          <a:p>
            <a:pPr eaLnBrk="1" latinLnBrk="0" hangingPunct="1"/>
            <a:r>
              <a:rPr lang="zh-TW" altLang="en-US"/>
              <a:t>按一下以編輯母片標題樣式</a:t>
            </a:r>
            <a:endParaRPr/>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12" name="Date Placeholder 11"/>
          <p:cNvSpPr>
            <a:spLocks noGrp="1"/>
          </p:cNvSpPr>
          <p:nvPr>
            <p:ph type="dt" sz="half" idx="10"/>
          </p:nvPr>
        </p:nvSpPr>
        <p:spPr>
          <a:xfrm>
            <a:off x="6248400" y="4686300"/>
            <a:ext cx="2667000" cy="273844"/>
          </a:xfrm>
        </p:spPr>
        <p:txBody>
          <a:bodyPr rtlCol="0"/>
          <a:lstStyle/>
          <a:p>
            <a:fld id="{920EDF9E-85EC-40CC-8226-C906EB4CB7F0}" type="datetime1">
              <a:rPr lang="en-US" smtClean="0"/>
              <a:t>12/15/2018</a:t>
            </a:fld>
            <a:endParaRPr kumimoji="1" lang="zh-TW"/>
          </a:p>
        </p:txBody>
      </p:sp>
      <p:sp>
        <p:nvSpPr>
          <p:cNvPr id="13" name="Slide Number Placeholder 12"/>
          <p:cNvSpPr>
            <a:spLocks noGrp="1"/>
          </p:cNvSpPr>
          <p:nvPr>
            <p:ph type="sldNum" sz="quarter" idx="11"/>
          </p:nvPr>
        </p:nvSpPr>
        <p:spPr>
          <a:xfrm>
            <a:off x="0" y="3500437"/>
            <a:ext cx="1447800" cy="497684"/>
          </a:xfrm>
        </p:spPr>
        <p:txBody>
          <a:bodyPr rtlCol="0"/>
          <a:lstStyle>
            <a:lvl1pPr eaLnBrk="1" latinLnBrk="0" hangingPunct="1">
              <a:defRPr kumimoji="1" lang="zh-TW" sz="2100"/>
            </a:lvl1pPr>
            <a:extLst/>
          </a:lstStyle>
          <a:p>
            <a:pPr algn="ctr"/>
            <a:fld id="{8F82E0A0-C266-4798-8C8F-B9F91E9DA37E}" type="slidenum">
              <a:rPr kumimoji="1" lang="en-US" altLang="zh-TW" sz="2100" b="1" smtClean="0">
                <a:solidFill>
                  <a:srgbClr val="FFFFFF"/>
                </a:solidFill>
              </a:rPr>
              <a:pPr algn="ctr"/>
              <a:t>‹#›</a:t>
            </a:fld>
            <a:endParaRPr kumimoji="1" lang="zh-TW" altLang="en-US" sz="2100" dirty="0"/>
          </a:p>
        </p:txBody>
      </p:sp>
      <p:sp>
        <p:nvSpPr>
          <p:cNvPr id="14" name="Footer Placeholder 13"/>
          <p:cNvSpPr>
            <a:spLocks noGrp="1"/>
          </p:cNvSpPr>
          <p:nvPr>
            <p:ph type="ftr" sz="quarter" idx="12"/>
          </p:nvPr>
        </p:nvSpPr>
        <p:spPr>
          <a:xfrm>
            <a:off x="1600200" y="4686155"/>
            <a:ext cx="4572000" cy="273844"/>
          </a:xfrm>
        </p:spPr>
        <p:txBody>
          <a:bodyPr rtlCol="0"/>
          <a:lstStyle/>
          <a:p>
            <a:endParaRPr kumimoji="1" lang="zh-TW"/>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p>
            <a:pPr lvl="0" eaLnBrk="1" latinLnBrk="0" hangingPunct="1"/>
            <a:r>
              <a:rPr kumimoji="1" lang="zh-TW" altLang="en-US"/>
              <a:t>編輯母片文字樣式</a:t>
            </a:r>
          </a:p>
          <a:p>
            <a:pPr lvl="1" eaLnBrk="1" latinLnBrk="0" hangingPunct="1"/>
            <a:r>
              <a:rPr kumimoji="1" lang="zh-TW" altLang="en-US"/>
              <a:t>第二層</a:t>
            </a:r>
          </a:p>
          <a:p>
            <a:pPr lvl="2" eaLnBrk="1" latinLnBrk="0" hangingPunct="1"/>
            <a:r>
              <a:rPr kumimoji="1" lang="zh-TW" altLang="en-US"/>
              <a:t>第三層</a:t>
            </a:r>
          </a:p>
          <a:p>
            <a:pPr lvl="3" eaLnBrk="1" latinLnBrk="0" hangingPunct="1"/>
            <a:r>
              <a:rPr kumimoji="1" lang="zh-TW" altLang="en-US"/>
              <a:t>第四層</a:t>
            </a:r>
          </a:p>
          <a:p>
            <a:pPr lvl="4" eaLnBrk="1" latinLnBrk="0" hangingPunct="1"/>
            <a:r>
              <a:rPr kumimoji="1" lang="zh-TW" altLang="en-US"/>
              <a:t>第五層</a:t>
            </a:r>
            <a:endParaRPr kumimoji="1" lang="en-US"/>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1" lang="zh-TW" sz="1050">
                <a:solidFill>
                  <a:schemeClr val="tx2"/>
                </a:solidFill>
              </a:defRPr>
            </a:lvl1pPr>
            <a:extLst/>
          </a:lstStyle>
          <a:p>
            <a:fld id="{C0DD27F6-DC8F-4579-ADB9-804DA07F297C}" type="datetime1">
              <a:rPr lang="en-US" smtClean="0"/>
              <a:t>12/15/2018</a:t>
            </a:fld>
            <a:endParaRPr kumimoji="1" lang="zh-TW" altLang="en-US" sz="105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eaLnBrk="1" latinLnBrk="0" hangingPunct="1">
              <a:defRPr kumimoji="1" lang="zh-TW" sz="1050">
                <a:solidFill>
                  <a:schemeClr val="tx2"/>
                </a:solidFill>
              </a:defRPr>
            </a:lvl1pPr>
            <a:extLst/>
          </a:lstStyle>
          <a:p>
            <a:pPr algn="r"/>
            <a:endParaRPr kumimoji="1" lang="zh-TW" altLang="en-US" sz="105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9" name="Rectangle 8"/>
          <p:cNvSpPr/>
          <p:nvPr/>
        </p:nvSpPr>
        <p:spPr>
          <a:xfrm>
            <a:off x="590549" y="1129460"/>
            <a:ext cx="8553451"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1" lang="zh-TW" altLang="en-US" sz="1350"/>
          </a:p>
        </p:txBody>
      </p:sp>
      <p:sp>
        <p:nvSpPr>
          <p:cNvPr id="23" name="Slide Number Placeholder 22"/>
          <p:cNvSpPr>
            <a:spLocks noGrp="1"/>
          </p:cNvSpPr>
          <p:nvPr>
            <p:ph type="sldNum" sz="quarter" idx="4"/>
          </p:nvPr>
        </p:nvSpPr>
        <p:spPr>
          <a:xfrm>
            <a:off x="0" y="1123509"/>
            <a:ext cx="533400" cy="183357"/>
          </a:xfrm>
          <a:prstGeom prst="rect">
            <a:avLst/>
          </a:prstGeom>
        </p:spPr>
        <p:txBody>
          <a:bodyPr vert="horz" anchor="ctr" anchorCtr="0">
            <a:normAutofit/>
          </a:bodyPr>
          <a:lstStyle>
            <a:lvl1pPr algn="ctr" eaLnBrk="1" latinLnBrk="0" hangingPunct="1">
              <a:defRPr kumimoji="1" lang="zh-TW" sz="1100" b="1">
                <a:solidFill>
                  <a:srgbClr val="FFFFFF"/>
                </a:solidFill>
              </a:defRPr>
            </a:lvl1pPr>
            <a:extLst/>
          </a:lstStyle>
          <a:p>
            <a:fld id="{8F82E0A0-C266-4798-8C8F-B9F91E9DA37E}" type="slidenum">
              <a:rPr lang="en-US" altLang="zh-TW" smtClean="0"/>
              <a:pPr/>
              <a:t>‹#›</a:t>
            </a:fld>
            <a:endParaRPr lang="en-US" altLang="en-US" sz="1050" dirty="0"/>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p>
            <a:pPr eaLnBrk="1" latinLnBrk="0" hangingPunct="1"/>
            <a:r>
              <a:rPr kumimoji="1" lang="zh-TW" altLang="en-US"/>
              <a:t>按一下以編輯母片標題樣式</a:t>
            </a:r>
            <a:endParaRPr kumimoji="1" lang="en-US"/>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Lst>
  <p:hf hdr="0" ftr="0" dt="0"/>
  <p:txStyles>
    <p:titleStyle>
      <a:lvl1pPr algn="l" rtl="0" eaLnBrk="1" latinLnBrk="0" hangingPunct="1">
        <a:spcBef>
          <a:spcPct val="0"/>
        </a:spcBef>
        <a:buNone/>
        <a:defRPr kumimoji="1" lang="zh-TW" sz="3150" kern="1200">
          <a:solidFill>
            <a:schemeClr val="tx2"/>
          </a:solidFill>
          <a:latin typeface="+mj-lt"/>
          <a:ea typeface="+mj-ea"/>
          <a:cs typeface="+mj-cs"/>
        </a:defRPr>
      </a:lvl1pPr>
      <a:extLst/>
    </p:titleStyle>
    <p:bodyStyle>
      <a:lvl1pPr marL="240030" indent="-240030" algn="l" rtl="0" eaLnBrk="1" latinLnBrk="0" hangingPunct="1">
        <a:spcBef>
          <a:spcPts val="525"/>
        </a:spcBef>
        <a:buClr>
          <a:schemeClr val="accent2"/>
        </a:buClr>
        <a:buSzPct val="60000"/>
        <a:buFont typeface="Wingdings"/>
        <a:buChar char=""/>
        <a:defRPr kumimoji="1" lang="zh-TW" sz="2175" kern="1200">
          <a:solidFill>
            <a:schemeClr val="tx1"/>
          </a:solidFill>
          <a:latin typeface="+mn-lt"/>
          <a:ea typeface="+mn-ea"/>
          <a:cs typeface="+mn-cs"/>
        </a:defRPr>
      </a:lvl1pPr>
      <a:lvl2pPr marL="480060" indent="-205740" algn="l" rtl="0" eaLnBrk="1" latinLnBrk="0" hangingPunct="1">
        <a:spcBef>
          <a:spcPts val="413"/>
        </a:spcBef>
        <a:buClr>
          <a:schemeClr val="accent1"/>
        </a:buClr>
        <a:buSzPct val="70000"/>
        <a:buFont typeface="Wingdings 2"/>
        <a:buChar char=""/>
        <a:defRPr kumimoji="1" lang="zh-TW" sz="1950" kern="1200">
          <a:solidFill>
            <a:schemeClr val="tx1"/>
          </a:solidFill>
          <a:latin typeface="+mn-lt"/>
          <a:ea typeface="+mn-ea"/>
          <a:cs typeface="+mn-cs"/>
        </a:defRPr>
      </a:lvl2pPr>
      <a:lvl3pPr marL="685800" indent="-171450" algn="l" rtl="0" eaLnBrk="1" latinLnBrk="0" hangingPunct="1">
        <a:spcBef>
          <a:spcPts val="375"/>
        </a:spcBef>
        <a:buClr>
          <a:schemeClr val="accent2"/>
        </a:buClr>
        <a:buSzPct val="75000"/>
        <a:buFont typeface="Wingdings"/>
        <a:buChar char=""/>
        <a:defRPr kumimoji="1" lang="zh-TW" sz="1725" kern="1200">
          <a:solidFill>
            <a:schemeClr val="tx1"/>
          </a:solidFill>
          <a:latin typeface="+mn-lt"/>
          <a:ea typeface="+mn-ea"/>
          <a:cs typeface="+mn-cs"/>
        </a:defRPr>
      </a:lvl3pPr>
      <a:lvl4pPr marL="1028700" indent="-171450" algn="l" rtl="0" eaLnBrk="1" latinLnBrk="0" hangingPunct="1">
        <a:spcBef>
          <a:spcPts val="300"/>
        </a:spcBef>
        <a:buClr>
          <a:schemeClr val="accent3"/>
        </a:buClr>
        <a:buSzPct val="75000"/>
        <a:buFont typeface="Wingdings"/>
        <a:buChar char=""/>
        <a:defRPr kumimoji="1" lang="zh-TW" sz="1500" kern="1200">
          <a:solidFill>
            <a:schemeClr val="tx1"/>
          </a:solidFill>
          <a:latin typeface="+mn-lt"/>
          <a:ea typeface="+mn-ea"/>
          <a:cs typeface="+mn-cs"/>
        </a:defRPr>
      </a:lvl4pPr>
      <a:lvl5pPr marL="1371600" indent="-171450" algn="l" rtl="0" eaLnBrk="1" latinLnBrk="0" hangingPunct="1">
        <a:spcBef>
          <a:spcPts val="300"/>
        </a:spcBef>
        <a:buClr>
          <a:schemeClr val="accent4"/>
        </a:buClr>
        <a:buSzPct val="65000"/>
        <a:buFont typeface="Wingdings"/>
        <a:buChar char=""/>
        <a:defRPr kumimoji="1" lang="zh-TW" sz="1500" kern="1200">
          <a:solidFill>
            <a:schemeClr val="tx1"/>
          </a:solidFill>
          <a:latin typeface="+mn-lt"/>
          <a:ea typeface="+mn-ea"/>
          <a:cs typeface="+mn-cs"/>
        </a:defRPr>
      </a:lvl5pPr>
      <a:lvl6pPr marL="1577340" indent="-171450" algn="l" rtl="0" eaLnBrk="1" latinLnBrk="0" hangingPunct="1">
        <a:spcBef>
          <a:spcPct val="20000"/>
        </a:spcBef>
        <a:buClr>
          <a:schemeClr val="accent1"/>
        </a:buClr>
        <a:buFont typeface="Wingdings"/>
        <a:buNone/>
        <a:defRPr kumimoji="1" lang="zh-TW" sz="1350" kern="1200" baseline="0">
          <a:solidFill>
            <a:schemeClr val="tx1"/>
          </a:solidFill>
          <a:latin typeface="+mn-lt"/>
          <a:ea typeface="+mn-ea"/>
          <a:cs typeface="+mn-cs"/>
        </a:defRPr>
      </a:lvl6pPr>
      <a:lvl7pPr marL="1783080" indent="-171450" algn="l" rtl="0" eaLnBrk="1" latinLnBrk="0" hangingPunct="1">
        <a:spcBef>
          <a:spcPct val="20000"/>
        </a:spcBef>
        <a:buClr>
          <a:schemeClr val="accent2"/>
        </a:buClr>
        <a:buFont typeface="Wingdings"/>
        <a:buChar char="§"/>
        <a:defRPr kumimoji="1" lang="zh-TW" sz="1350" kern="1200" baseline="0">
          <a:solidFill>
            <a:schemeClr val="tx1"/>
          </a:solidFill>
          <a:latin typeface="+mn-lt"/>
          <a:ea typeface="+mn-ea"/>
          <a:cs typeface="+mn-cs"/>
        </a:defRPr>
      </a:lvl7pPr>
      <a:lvl8pPr marL="1988820" indent="-171450" algn="l" rtl="0" eaLnBrk="1" latinLnBrk="0" hangingPunct="1">
        <a:spcBef>
          <a:spcPct val="20000"/>
        </a:spcBef>
        <a:buClr>
          <a:schemeClr val="accent3"/>
        </a:buClr>
        <a:buFont typeface="Wingdings"/>
        <a:buChar char="§"/>
        <a:defRPr kumimoji="1" lang="zh-TW" sz="1350" kern="1200" baseline="0">
          <a:solidFill>
            <a:schemeClr val="tx1"/>
          </a:solidFill>
          <a:latin typeface="+mn-lt"/>
          <a:ea typeface="+mn-ea"/>
          <a:cs typeface="+mn-cs"/>
        </a:defRPr>
      </a:lvl8pPr>
      <a:lvl9pPr marL="2194560" indent="-171450" algn="l" rtl="0" eaLnBrk="1" latinLnBrk="0" hangingPunct="1">
        <a:spcBef>
          <a:spcPct val="20000"/>
        </a:spcBef>
        <a:buClr>
          <a:schemeClr val="accent4"/>
        </a:buClr>
        <a:buFont typeface="Wingdings"/>
        <a:buChar char="§"/>
        <a:defRPr kumimoji="1" lang="zh-TW" sz="1350" kern="1200" baseline="0">
          <a:solidFill>
            <a:schemeClr val="tx1"/>
          </a:solidFill>
          <a:latin typeface="+mn-lt"/>
          <a:ea typeface="+mn-ea"/>
          <a:cs typeface="+mn-cs"/>
        </a:defRPr>
      </a:lvl9pPr>
      <a:extLst/>
    </p:bodyStyle>
    <p:otherStyle>
      <a:lvl1pPr marL="0" algn="l" rtl="0" eaLnBrk="1" latinLnBrk="0" hangingPunct="1">
        <a:defRPr kumimoji="1" lang="zh-TW" kern="1200">
          <a:solidFill>
            <a:schemeClr val="tx1"/>
          </a:solidFill>
          <a:latin typeface="+mn-lt"/>
          <a:ea typeface="+mn-ea"/>
          <a:cs typeface="+mn-cs"/>
        </a:defRPr>
      </a:lvl1pPr>
      <a:lvl2pPr marL="342900" algn="l" rtl="0" eaLnBrk="1" latinLnBrk="0" hangingPunct="1">
        <a:defRPr kumimoji="1" lang="zh-TW" kern="1200">
          <a:solidFill>
            <a:schemeClr val="tx1"/>
          </a:solidFill>
          <a:latin typeface="+mn-lt"/>
          <a:ea typeface="+mn-ea"/>
          <a:cs typeface="+mn-cs"/>
        </a:defRPr>
      </a:lvl2pPr>
      <a:lvl3pPr marL="685800" algn="l" rtl="0" eaLnBrk="1" latinLnBrk="0" hangingPunct="1">
        <a:defRPr kumimoji="1" lang="zh-TW" kern="1200">
          <a:solidFill>
            <a:schemeClr val="tx1"/>
          </a:solidFill>
          <a:latin typeface="+mn-lt"/>
          <a:ea typeface="+mn-ea"/>
          <a:cs typeface="+mn-cs"/>
        </a:defRPr>
      </a:lvl3pPr>
      <a:lvl4pPr marL="1028700" algn="l" rtl="0" eaLnBrk="1" latinLnBrk="0" hangingPunct="1">
        <a:defRPr kumimoji="1" lang="zh-TW" kern="1200">
          <a:solidFill>
            <a:schemeClr val="tx1"/>
          </a:solidFill>
          <a:latin typeface="+mn-lt"/>
          <a:ea typeface="+mn-ea"/>
          <a:cs typeface="+mn-cs"/>
        </a:defRPr>
      </a:lvl4pPr>
      <a:lvl5pPr marL="1371600" algn="l" rtl="0" eaLnBrk="1" latinLnBrk="0" hangingPunct="1">
        <a:defRPr kumimoji="1" lang="zh-TW" kern="1200">
          <a:solidFill>
            <a:schemeClr val="tx1"/>
          </a:solidFill>
          <a:latin typeface="+mn-lt"/>
          <a:ea typeface="+mn-ea"/>
          <a:cs typeface="+mn-cs"/>
        </a:defRPr>
      </a:lvl5pPr>
      <a:lvl6pPr marL="1714500" algn="l" rtl="0" eaLnBrk="1" latinLnBrk="0" hangingPunct="1">
        <a:defRPr kumimoji="1" lang="zh-TW" kern="1200">
          <a:solidFill>
            <a:schemeClr val="tx1"/>
          </a:solidFill>
          <a:latin typeface="+mn-lt"/>
          <a:ea typeface="+mn-ea"/>
          <a:cs typeface="+mn-cs"/>
        </a:defRPr>
      </a:lvl6pPr>
      <a:lvl7pPr marL="2057400" algn="l" rtl="0" eaLnBrk="1" latinLnBrk="0" hangingPunct="1">
        <a:defRPr kumimoji="1" lang="zh-TW" kern="1200">
          <a:solidFill>
            <a:schemeClr val="tx1"/>
          </a:solidFill>
          <a:latin typeface="+mn-lt"/>
          <a:ea typeface="+mn-ea"/>
          <a:cs typeface="+mn-cs"/>
        </a:defRPr>
      </a:lvl7pPr>
      <a:lvl8pPr marL="2400300" algn="l" rtl="0" eaLnBrk="1" latinLnBrk="0" hangingPunct="1">
        <a:defRPr kumimoji="1" lang="zh-TW" kern="1200">
          <a:solidFill>
            <a:schemeClr val="tx1"/>
          </a:solidFill>
          <a:latin typeface="+mn-lt"/>
          <a:ea typeface="+mn-ea"/>
          <a:cs typeface="+mn-cs"/>
        </a:defRPr>
      </a:lvl8pPr>
      <a:lvl9pPr marL="2743200" algn="l" rtl="0" eaLnBrk="1" latinLnBrk="0" hangingPunct="1">
        <a:defRPr kumimoji="1" lang="zh-TW"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4.tmp"/><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174.png"/><Relationship Id="rId26" Type="http://schemas.openxmlformats.org/officeDocument/2006/relationships/image" Target="../media/image56.png"/><Relationship Id="rId3" Type="http://schemas.openxmlformats.org/officeDocument/2006/relationships/image" Target="../media/image35.png"/><Relationship Id="rId21" Type="http://schemas.openxmlformats.org/officeDocument/2006/relationships/image" Target="../media/image51.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8.png"/><Relationship Id="rId25"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1500.png"/><Relationship Id="rId20" Type="http://schemas.openxmlformats.org/officeDocument/2006/relationships/image" Target="../media/image50.png"/><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4.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3.png"/><Relationship Id="rId10" Type="http://schemas.openxmlformats.org/officeDocument/2006/relationships/image" Target="../media/image42.png"/><Relationship Id="rId19" Type="http://schemas.openxmlformats.org/officeDocument/2006/relationships/image" Target="../media/image49.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2.png"/></Relationships>
</file>

<file path=ppt/slides/_rels/slide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www.microsoft.com/en-us/research/wp-content/uploads/2016/06/IS16_ContextualSLU.pdf"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710.png"/><Relationship Id="rId18" Type="http://schemas.openxmlformats.org/officeDocument/2006/relationships/image" Target="../media/image96.png"/><Relationship Id="rId3" Type="http://schemas.openxmlformats.org/officeDocument/2006/relationships/image" Target="../media/image58.png"/><Relationship Id="rId21" Type="http://schemas.openxmlformats.org/officeDocument/2006/relationships/image" Target="../media/image97.png"/><Relationship Id="rId34" Type="http://schemas.openxmlformats.org/officeDocument/2006/relationships/chart" Target="../charts/chart3.xml"/><Relationship Id="rId7" Type="http://schemas.openxmlformats.org/officeDocument/2006/relationships/image" Target="../media/image210.png"/><Relationship Id="rId12" Type="http://schemas.openxmlformats.org/officeDocument/2006/relationships/image" Target="../media/image600.png"/><Relationship Id="rId17" Type="http://schemas.openxmlformats.org/officeDocument/2006/relationships/image" Target="../media/image95.png"/><Relationship Id="rId33" Type="http://schemas.openxmlformats.org/officeDocument/2006/relationships/image" Target="../media/image230.png"/><Relationship Id="rId2" Type="http://schemas.openxmlformats.org/officeDocument/2006/relationships/image" Target="../media/image33.png"/><Relationship Id="rId16" Type="http://schemas.openxmlformats.org/officeDocument/2006/relationships/image" Target="../media/image94.png"/><Relationship Id="rId20" Type="http://schemas.openxmlformats.org/officeDocument/2006/relationships/chart" Target="../charts/chart10.xml"/><Relationship Id="rId1" Type="http://schemas.openxmlformats.org/officeDocument/2006/relationships/slideLayout" Target="../slideLayouts/slideLayout10.xml"/><Relationship Id="rId6" Type="http://schemas.openxmlformats.org/officeDocument/2006/relationships/image" Target="../media/image1.png"/><Relationship Id="rId11" Type="http://schemas.openxmlformats.org/officeDocument/2006/relationships/image" Target="../media/image92.png"/><Relationship Id="rId24" Type="http://schemas.openxmlformats.org/officeDocument/2006/relationships/chart" Target="../charts/chart20.xml"/><Relationship Id="rId32" Type="http://schemas.openxmlformats.org/officeDocument/2006/relationships/image" Target="../media/image220.png"/><Relationship Id="rId5" Type="http://schemas.openxmlformats.org/officeDocument/2006/relationships/image" Target="../media/image60.png"/><Relationship Id="rId15" Type="http://schemas.openxmlformats.org/officeDocument/2006/relationships/image" Target="../media/image93.png"/><Relationship Id="rId23" Type="http://schemas.openxmlformats.org/officeDocument/2006/relationships/chart" Target="../charts/chart2.xml"/><Relationship Id="rId10" Type="http://schemas.openxmlformats.org/officeDocument/2006/relationships/image" Target="../media/image91.png"/><Relationship Id="rId19" Type="http://schemas.openxmlformats.org/officeDocument/2006/relationships/chart" Target="../charts/chart1.xml"/><Relationship Id="rId31" Type="http://schemas.openxmlformats.org/officeDocument/2006/relationships/image" Target="../media/image211.png"/><Relationship Id="rId4" Type="http://schemas.openxmlformats.org/officeDocument/2006/relationships/image" Target="../media/image59.png"/><Relationship Id="rId9" Type="http://schemas.openxmlformats.org/officeDocument/2006/relationships/image" Target="../media/image90.png"/><Relationship Id="rId14" Type="http://schemas.openxmlformats.org/officeDocument/2006/relationships/image" Target="../media/image84.png"/><Relationship Id="rId22" Type="http://schemas.openxmlformats.org/officeDocument/2006/relationships/image" Target="../media/image98.png"/><Relationship Id="rId30" Type="http://schemas.openxmlformats.org/officeDocument/2006/relationships/image" Target="../media/image204.png"/><Relationship Id="rId35" Type="http://schemas.openxmlformats.org/officeDocument/2006/relationships/chart" Target="../charts/chart30.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image" Target="../media/image33.png"/><Relationship Id="rId7" Type="http://schemas.openxmlformats.org/officeDocument/2006/relationships/image" Target="../media/image1040.png"/><Relationship Id="rId2" Type="http://schemas.openxmlformats.org/officeDocument/2006/relationships/hyperlink" Target="https://arxiv.org/abs/1703.01008" TargetMode="External"/><Relationship Id="rId1" Type="http://schemas.openxmlformats.org/officeDocument/2006/relationships/slideLayout" Target="../slideLayouts/slideLayout10.xml"/><Relationship Id="rId6" Type="http://schemas.openxmlformats.org/officeDocument/2006/relationships/image" Target="../media/image1030.png"/><Relationship Id="rId5" Type="http://schemas.openxmlformats.org/officeDocument/2006/relationships/image" Target="../media/image1080.png"/><Relationship Id="rId10" Type="http://schemas.openxmlformats.org/officeDocument/2006/relationships/image" Target="../media/image1090.png"/><Relationship Id="rId4" Type="http://schemas.openxmlformats.org/officeDocument/2006/relationships/image" Target="../media/image780.png"/><Relationship Id="rId9" Type="http://schemas.openxmlformats.org/officeDocument/2006/relationships/image" Target="../media/image1060.png"/></Relationships>
</file>

<file path=ppt/slides/_rels/slide19.xml.rels><?xml version="1.0" encoding="UTF-8" standalone="yes"?>
<Relationships xmlns="http://schemas.openxmlformats.org/package/2006/relationships"><Relationship Id="rId2" Type="http://schemas.openxmlformats.org/officeDocument/2006/relationships/hyperlink" Target="https://arxiv.org/abs/1703.01008"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aclweb.org/anthology/N18-2010" TargetMode="External"/><Relationship Id="rId1" Type="http://schemas.openxmlformats.org/officeDocument/2006/relationships/slideLayout" Target="../slideLayouts/slideLayout10.xml"/><Relationship Id="rId5" Type="http://schemas.openxmlformats.org/officeDocument/2006/relationships/image" Target="../media/image64.png"/><Relationship Id="rId4" Type="http://schemas.openxmlformats.org/officeDocument/2006/relationships/image" Target="../media/image1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g"/><Relationship Id="rId7"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67.png"/><Relationship Id="rId11" Type="http://schemas.openxmlformats.org/officeDocument/2006/relationships/image" Target="../media/image72.jp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hyperlink" Target="http://research.microsoft.com/apps/pubs/?id=241719"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73.tmp"/><Relationship Id="rId4" Type="http://schemas.openxmlformats.org/officeDocument/2006/relationships/hyperlink" Target="https://arxiv.org/abs/1506.0586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510.03055.pdf"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hyperlink" Target="https://arxiv.org/pdf/1603.06155.pdf" TargetMode="External"/><Relationship Id="rId7" Type="http://schemas.openxmlformats.org/officeDocument/2006/relationships/image" Target="../media/image81.jp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eg"/><Relationship Id="rId9" Type="http://schemas.openxmlformats.org/officeDocument/2006/relationships/image" Target="../media/image83.jp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hyperlink" Target="https://arxiv.org/pdf/1603.06155.pdf" TargetMode="Externa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23.png"/><Relationship Id="rId7" Type="http://schemas.openxmlformats.org/officeDocument/2006/relationships/image" Target="../media/image87.png"/><Relationship Id="rId2" Type="http://schemas.openxmlformats.org/officeDocument/2006/relationships/image" Target="../media/image222.png"/><Relationship Id="rId1" Type="http://schemas.openxmlformats.org/officeDocument/2006/relationships/slideLayout" Target="../slideLayouts/slideLayout10.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hyperlink" Target="https://arxiv.org/pdf/1606.01541v3.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research.microsoft.com/apps/pubs/?id=241719"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hyperlink" Target="http://arxiv.org/abs/1510.03055"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abs/1702.01932"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jpeg"/><Relationship Id="rId3" Type="http://schemas.openxmlformats.org/officeDocument/2006/relationships/hyperlink" Target="http://www.lrec-conf.org/proceedings/lrec2016/pdf/75_Paper.pdf" TargetMode="External"/><Relationship Id="rId7" Type="http://schemas.openxmlformats.org/officeDocument/2006/relationships/image" Target="../media/image103.png"/><Relationship Id="rId12" Type="http://schemas.openxmlformats.org/officeDocument/2006/relationships/image" Target="../media/image107.png"/><Relationship Id="rId2" Type="http://schemas.openxmlformats.org/officeDocument/2006/relationships/hyperlink" Target="http://dl.acm.org/citation.cfm?id=2856818" TargetMode="External"/><Relationship Id="rId1" Type="http://schemas.openxmlformats.org/officeDocument/2006/relationships/slideLayout" Target="../slideLayouts/slideLayout10.xml"/><Relationship Id="rId6" Type="http://schemas.openxmlformats.org/officeDocument/2006/relationships/image" Target="../media/image102.jpe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jpeg"/><Relationship Id="rId4" Type="http://schemas.openxmlformats.org/officeDocument/2006/relationships/image" Target="../media/image100.png"/><Relationship Id="rId9"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hyperlink" Target="https://arxiv.org/abs/1605.04072" TargetMode="External"/><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mailto:y.v.chen@ieee.org" TargetMode="External"/><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hyperlink" Target="http://vivianchen.idv.t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gif"/></Relationships>
</file>

<file path=ppt/slides/_rels/slide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rsta.royalsocietypublishing.org/content/358/1769/1389.short" TargetMode="Externa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rsta.royalsocietypublishing.org/content/358/1769/1389.short" TargetMode="Externa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ãchatbotãçåçæå°çµæ">
            <a:extLst>
              <a:ext uri="{FF2B5EF4-FFF2-40B4-BE49-F238E27FC236}">
                <a16:creationId xmlns:a16="http://schemas.microsoft.com/office/drawing/2014/main" id="{E46CA74C-5733-4182-A5ED-2AAD5014B0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072" t="-396" r="10999"/>
          <a:stretch/>
        </p:blipFill>
        <p:spPr bwMode="auto">
          <a:xfrm>
            <a:off x="0" y="361950"/>
            <a:ext cx="9144000" cy="481307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4"/>
          <p:cNvSpPr/>
          <p:nvPr/>
        </p:nvSpPr>
        <p:spPr>
          <a:xfrm>
            <a:off x="0" y="-25184"/>
            <a:ext cx="9144000" cy="1110501"/>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a:off x="0" y="71296"/>
            <a:ext cx="9144000" cy="970133"/>
          </a:xfrm>
          <a:prstGeom prst="rect">
            <a:avLst/>
          </a:prstGeom>
          <a:solidFill>
            <a:schemeClr val="accent5">
              <a:lumMod val="20000"/>
              <a:lumOff val="80000"/>
            </a:schemeClr>
          </a:solidFill>
          <a:ln w="15875" cap="flat" cmpd="sng" algn="ctr">
            <a:noFill/>
            <a:prstDash val="solid"/>
          </a:ln>
          <a:effectLst/>
        </p:spPr>
        <p:txBody>
          <a:bodyPr rtlCol="0" anchor="ctr"/>
          <a:lstStyle/>
          <a:p>
            <a:pPr algn="ctr"/>
            <a:r>
              <a:rPr lang="en-US" altLang="zh-TW" sz="2800" dirty="0">
                <a:effectLst>
                  <a:outerShdw blurRad="38100" dist="38100" dir="2700000" algn="tl">
                    <a:srgbClr val="000000">
                      <a:alpha val="43137"/>
                    </a:srgbClr>
                  </a:outerShdw>
                </a:effectLst>
                <a:latin typeface="+mj-lt"/>
                <a:ea typeface="Microsoft JhengHei" panose="020B0604030504040204" pitchFamily="34" charset="-120"/>
              </a:rPr>
              <a:t>Towards Open-Domain Conversational AI</a:t>
            </a:r>
          </a:p>
          <a:p>
            <a:pPr algn="ctr"/>
            <a:endParaRPr lang="en-US" altLang="zh-TW" sz="2100" dirty="0">
              <a:effectLst>
                <a:outerShdw blurRad="38100" dist="38100" dir="2700000" algn="tl">
                  <a:srgbClr val="000000">
                    <a:alpha val="43137"/>
                  </a:srgbClr>
                </a:outerShdw>
              </a:effectLst>
              <a:latin typeface="Microsoft JhengHei" panose="020B0604030504040204" pitchFamily="34" charset="-120"/>
              <a:ea typeface="Microsoft JhengHei" panose="020B0604030504040204" pitchFamily="34" charset="-120"/>
            </a:endParaRPr>
          </a:p>
        </p:txBody>
      </p:sp>
      <p:sp>
        <p:nvSpPr>
          <p:cNvPr id="7" name="Subtitle 2">
            <a:extLst>
              <a:ext uri="{FF2B5EF4-FFF2-40B4-BE49-F238E27FC236}">
                <a16:creationId xmlns:a16="http://schemas.microsoft.com/office/drawing/2014/main" id="{1B24C5EA-42B6-4274-91D1-DABBFB6E1444}"/>
              </a:ext>
            </a:extLst>
          </p:cNvPr>
          <p:cNvSpPr txBox="1">
            <a:spLocks/>
          </p:cNvSpPr>
          <p:nvPr/>
        </p:nvSpPr>
        <p:spPr>
          <a:xfrm>
            <a:off x="2400308" y="601489"/>
            <a:ext cx="4525523" cy="430095"/>
          </a:xfrm>
          <a:prstGeom prst="rect">
            <a:avLst/>
          </a:prstGeom>
        </p:spPr>
        <p:txBody>
          <a:bodyPr vert="horz" lIns="68580" tIns="34290" rIns="68580" bIns="34290" rtlCol="0" anchor="t">
            <a:noAutofit/>
          </a:bodyPr>
          <a:lstStyle>
            <a:lvl1pPr marL="0" indent="0" algn="ctr" defTabSz="685800" rtl="0" eaLnBrk="1" latinLnBrk="0" hangingPunct="1">
              <a:lnSpc>
                <a:spcPct val="100000"/>
              </a:lnSpc>
              <a:spcBef>
                <a:spcPts val="700"/>
              </a:spcBef>
              <a:buClr>
                <a:schemeClr val="tx2"/>
              </a:buClr>
              <a:buFont typeface="Arial" panose="020B0604020202020204" pitchFamily="34" charset="0"/>
              <a:buNone/>
              <a:defRPr sz="1500" b="1" i="0" kern="1200" cap="all" spc="300" baseline="0">
                <a:solidFill>
                  <a:schemeClr val="tx2"/>
                </a:solidFill>
                <a:latin typeface="+mn-lt"/>
                <a:ea typeface="+mn-ea"/>
                <a:cs typeface="+mn-cs"/>
              </a:defRPr>
            </a:lvl1pPr>
            <a:lvl2pPr marL="342900" indent="0" algn="ctr" defTabSz="685800" rtl="0" eaLnBrk="1" latinLnBrk="0" hangingPunct="1">
              <a:lnSpc>
                <a:spcPct val="110000"/>
              </a:lnSpc>
              <a:spcBef>
                <a:spcPts val="700"/>
              </a:spcBef>
              <a:buClr>
                <a:schemeClr val="tx2"/>
              </a:buClr>
              <a:buFont typeface="Gill Sans MT" panose="020B0502020104020203" pitchFamily="34" charset="0"/>
              <a:buNone/>
              <a:defRPr sz="1500" kern="1200">
                <a:solidFill>
                  <a:schemeClr val="tx1">
                    <a:lumMod val="65000"/>
                    <a:lumOff val="35000"/>
                  </a:schemeClr>
                </a:solidFill>
                <a:latin typeface="+mn-lt"/>
                <a:ea typeface="+mn-ea"/>
                <a:cs typeface="+mn-cs"/>
              </a:defRPr>
            </a:lvl2pPr>
            <a:lvl3pPr marL="685800" indent="0" algn="ctr" defTabSz="685800" rtl="0" eaLnBrk="1" latinLnBrk="0" hangingPunct="1">
              <a:lnSpc>
                <a:spcPct val="110000"/>
              </a:lnSpc>
              <a:spcBef>
                <a:spcPts val="700"/>
              </a:spcBef>
              <a:buClr>
                <a:schemeClr val="tx2"/>
              </a:buClr>
              <a:buFont typeface="Arial" panose="020B0604020202020204" pitchFamily="34" charset="0"/>
              <a:buNone/>
              <a:defRPr sz="1350" kern="1200">
                <a:solidFill>
                  <a:schemeClr val="tx1">
                    <a:lumMod val="65000"/>
                    <a:lumOff val="35000"/>
                  </a:schemeClr>
                </a:solidFill>
                <a:latin typeface="+mn-lt"/>
                <a:ea typeface="+mn-ea"/>
                <a:cs typeface="+mn-cs"/>
              </a:defRPr>
            </a:lvl3pPr>
            <a:lvl4pPr marL="1028700" indent="0" algn="ctr" defTabSz="685800" rtl="0" eaLnBrk="1" latinLnBrk="0" hangingPunct="1">
              <a:lnSpc>
                <a:spcPct val="110000"/>
              </a:lnSpc>
              <a:spcBef>
                <a:spcPts val="700"/>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4pPr>
            <a:lvl5pPr marL="1371600" indent="0" algn="ctr" defTabSz="685800" rtl="0" eaLnBrk="1" latinLnBrk="0" hangingPunct="1">
              <a:lnSpc>
                <a:spcPct val="110000"/>
              </a:lnSpc>
              <a:spcBef>
                <a:spcPts val="700"/>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5pPr>
            <a:lvl6pPr marL="1714500" indent="0" algn="ctr" defTabSz="685800" rtl="0" eaLnBrk="1" latinLnBrk="0" hangingPunct="1">
              <a:lnSpc>
                <a:spcPct val="110000"/>
              </a:lnSpc>
              <a:spcBef>
                <a:spcPts val="700"/>
              </a:spcBef>
              <a:buClr>
                <a:schemeClr val="tx2"/>
              </a:buClr>
              <a:buFont typeface="Gill Sans MT" panose="020B0502020104020203" pitchFamily="34" charset="0"/>
              <a:buNone/>
              <a:defRPr sz="1200" kern="1200">
                <a:solidFill>
                  <a:schemeClr val="tx1">
                    <a:lumMod val="65000"/>
                    <a:lumOff val="35000"/>
                  </a:schemeClr>
                </a:solidFill>
                <a:latin typeface="+mn-lt"/>
                <a:ea typeface="+mn-ea"/>
                <a:cs typeface="+mn-cs"/>
              </a:defRPr>
            </a:lvl6pPr>
            <a:lvl7pPr marL="2057400" indent="0" algn="ctr" defTabSz="685800" rtl="0" eaLnBrk="1" latinLnBrk="0" hangingPunct="1">
              <a:lnSpc>
                <a:spcPct val="110000"/>
              </a:lnSpc>
              <a:spcBef>
                <a:spcPts val="700"/>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7pPr>
            <a:lvl8pPr marL="2400300" indent="0" algn="ctr" defTabSz="685800" rtl="0" eaLnBrk="1" latinLnBrk="0" hangingPunct="1">
              <a:lnSpc>
                <a:spcPct val="110000"/>
              </a:lnSpc>
              <a:spcBef>
                <a:spcPts val="700"/>
              </a:spcBef>
              <a:buClr>
                <a:schemeClr val="tx2"/>
              </a:buClr>
              <a:buFont typeface="Gill Sans MT" panose="020B0502020104020203" pitchFamily="34" charset="0"/>
              <a:buNone/>
              <a:defRPr sz="1200" kern="1200" baseline="0">
                <a:solidFill>
                  <a:schemeClr val="tx1">
                    <a:lumMod val="65000"/>
                    <a:lumOff val="35000"/>
                  </a:schemeClr>
                </a:solidFill>
                <a:latin typeface="+mn-lt"/>
                <a:ea typeface="+mn-ea"/>
                <a:cs typeface="+mn-cs"/>
              </a:defRPr>
            </a:lvl8pPr>
            <a:lvl9pPr marL="2743200" indent="0" algn="ctr" defTabSz="685800" rtl="0" eaLnBrk="1" latinLnBrk="0" hangingPunct="1">
              <a:lnSpc>
                <a:spcPct val="110000"/>
              </a:lnSpc>
              <a:spcBef>
                <a:spcPts val="700"/>
              </a:spcBef>
              <a:buClr>
                <a:schemeClr val="tx2"/>
              </a:buClr>
              <a:buFont typeface="Arial" panose="020B0604020202020204" pitchFamily="34" charset="0"/>
              <a:buNone/>
              <a:defRPr sz="1200" kern="1200" baseline="0">
                <a:solidFill>
                  <a:schemeClr val="tx1">
                    <a:lumMod val="65000"/>
                    <a:lumOff val="35000"/>
                  </a:schemeClr>
                </a:solidFill>
                <a:latin typeface="+mn-lt"/>
                <a:ea typeface="+mn-ea"/>
                <a:cs typeface="+mn-cs"/>
              </a:defRPr>
            </a:lvl9pPr>
          </a:lstStyle>
          <a:p>
            <a:pPr>
              <a:spcBef>
                <a:spcPts val="0"/>
              </a:spcBef>
            </a:pPr>
            <a:r>
              <a:rPr lang="en-US" sz="1200" dirty="0">
                <a:solidFill>
                  <a:schemeClr val="tx1"/>
                </a:solidFill>
              </a:rPr>
              <a:t>Yun-Nung (Vivian) Chen </a:t>
            </a:r>
            <a:r>
              <a:rPr lang="zh-TW" altLang="en-US" sz="1200" dirty="0">
                <a:solidFill>
                  <a:schemeClr val="tx1"/>
                </a:solidFill>
                <a:latin typeface="微軟正黑體" pitchFamily="34" charset="-120"/>
                <a:ea typeface="微軟正黑體" pitchFamily="34" charset="-120"/>
              </a:rPr>
              <a:t>陳縕儂</a:t>
            </a:r>
            <a:endParaRPr lang="en-US" altLang="zh-TW" sz="1200" dirty="0">
              <a:solidFill>
                <a:schemeClr val="tx1"/>
              </a:solidFill>
            </a:endParaRPr>
          </a:p>
          <a:p>
            <a:pPr>
              <a:spcBef>
                <a:spcPts val="0"/>
              </a:spcBef>
            </a:pPr>
            <a:r>
              <a:rPr lang="en-US" sz="900" dirty="0">
                <a:solidFill>
                  <a:srgbClr val="C00000"/>
                </a:solidFill>
              </a:rPr>
              <a:t>Http://vivianchen.idv.tW</a:t>
            </a:r>
          </a:p>
        </p:txBody>
      </p:sp>
      <p:pic>
        <p:nvPicPr>
          <p:cNvPr id="12" name="圖片 14">
            <a:extLst>
              <a:ext uri="{FF2B5EF4-FFF2-40B4-BE49-F238E27FC236}">
                <a16:creationId xmlns:a16="http://schemas.microsoft.com/office/drawing/2014/main" id="{2DE9F4C5-6320-4414-93F7-909DD643C02C}"/>
              </a:ext>
            </a:extLst>
          </p:cNvPr>
          <p:cNvPicPr>
            <a:picLocks noChangeAspect="1"/>
          </p:cNvPicPr>
          <p:nvPr/>
        </p:nvPicPr>
        <p:blipFill>
          <a:blip r:embed="rId3"/>
          <a:stretch>
            <a:fillRect/>
          </a:stretch>
        </p:blipFill>
        <p:spPr>
          <a:xfrm>
            <a:off x="7875249" y="104930"/>
            <a:ext cx="900514" cy="900514"/>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Group 12">
            <a:extLst>
              <a:ext uri="{FF2B5EF4-FFF2-40B4-BE49-F238E27FC236}">
                <a16:creationId xmlns:a16="http://schemas.microsoft.com/office/drawing/2014/main" id="{4EF80EF9-E80A-46B5-98F6-5AEBB2655E6D}"/>
              </a:ext>
            </a:extLst>
          </p:cNvPr>
          <p:cNvGrpSpPr/>
          <p:nvPr/>
        </p:nvGrpSpPr>
        <p:grpSpPr>
          <a:xfrm>
            <a:off x="182139" y="158059"/>
            <a:ext cx="960861" cy="847385"/>
            <a:chOff x="7129569" y="2514600"/>
            <a:chExt cx="1872936" cy="1651744"/>
          </a:xfrm>
        </p:grpSpPr>
        <p:pic>
          <p:nvPicPr>
            <p:cNvPr id="14" name="Picture 12" descr="http://techsupport.foreverwarm.com/wp-content/uploads/2015/04/mobile-icon.png">
              <a:extLst>
                <a:ext uri="{FF2B5EF4-FFF2-40B4-BE49-F238E27FC236}">
                  <a16:creationId xmlns:a16="http://schemas.microsoft.com/office/drawing/2014/main" id="{16A81C8A-0F33-49CE-BBAD-5DD2B0F3F2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9569" y="2514600"/>
              <a:ext cx="1274095" cy="13188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d30y9cdsu7xlg0.cloudfront.net/png/74652-200.png">
              <a:extLst>
                <a:ext uri="{FF2B5EF4-FFF2-40B4-BE49-F238E27FC236}">
                  <a16:creationId xmlns:a16="http://schemas.microsoft.com/office/drawing/2014/main" id="{EF3C1DD6-56B6-44A3-B18C-3E0C7AA2B35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919" r="22593"/>
            <a:stretch/>
          </p:blipFill>
          <p:spPr bwMode="auto">
            <a:xfrm>
              <a:off x="8405467" y="3127790"/>
              <a:ext cx="597038" cy="1038554"/>
            </a:xfrm>
            <a:prstGeom prst="rect">
              <a:avLst/>
            </a:prstGeom>
            <a:noFill/>
            <a:extLst>
              <a:ext uri="{909E8E84-426E-40DD-AFC4-6F175D3DCCD1}">
                <a14:hiddenFill xmlns:a14="http://schemas.microsoft.com/office/drawing/2010/main">
                  <a:solidFill>
                    <a:srgbClr val="FFFFFF"/>
                  </a:solidFill>
                </a14:hiddenFill>
              </a:ext>
            </a:extLst>
          </p:spPr>
        </p:pic>
      </p:grpSp>
      <p:pic>
        <p:nvPicPr>
          <p:cNvPr id="6146" name="Picture 2" descr="ãåç«å°ç£å¤§å­¸ãçåçæå°çµæ">
            <a:extLst>
              <a:ext uri="{FF2B5EF4-FFF2-40B4-BE49-F238E27FC236}">
                <a16:creationId xmlns:a16="http://schemas.microsoft.com/office/drawing/2014/main" id="{DB81FCC4-56C0-45FB-A22E-7455271DCC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4507800"/>
            <a:ext cx="2401310" cy="63423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7128947B-D478-44AB-ACFD-7B90AED8F6E7}"/>
              </a:ext>
            </a:extLst>
          </p:cNvPr>
          <p:cNvSpPr/>
          <p:nvPr/>
        </p:nvSpPr>
        <p:spPr>
          <a:xfrm>
            <a:off x="6272569" y="1703965"/>
            <a:ext cx="876300" cy="859087"/>
          </a:xfrm>
          <a:prstGeom prst="ellipse">
            <a:avLst/>
          </a:prstGeom>
          <a:noFill/>
          <a:ln>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1DEE67A-4C29-4B7C-B9DD-A3EFCA0461FE}"/>
              </a:ext>
            </a:extLst>
          </p:cNvPr>
          <p:cNvGrpSpPr/>
          <p:nvPr/>
        </p:nvGrpSpPr>
        <p:grpSpPr>
          <a:xfrm>
            <a:off x="6210300" y="1575310"/>
            <a:ext cx="685800" cy="685800"/>
            <a:chOff x="6096000" y="1733550"/>
            <a:chExt cx="685800" cy="685800"/>
          </a:xfrm>
        </p:grpSpPr>
        <p:sp>
          <p:nvSpPr>
            <p:cNvPr id="16" name="Oval 15">
              <a:extLst>
                <a:ext uri="{FF2B5EF4-FFF2-40B4-BE49-F238E27FC236}">
                  <a16:creationId xmlns:a16="http://schemas.microsoft.com/office/drawing/2014/main" id="{57206EB4-1E5F-47BB-A5D0-2AE357405DEA}"/>
                </a:ext>
              </a:extLst>
            </p:cNvPr>
            <p:cNvSpPr/>
            <p:nvPr/>
          </p:nvSpPr>
          <p:spPr>
            <a:xfrm>
              <a:off x="6096000" y="1733550"/>
              <a:ext cx="685800" cy="685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ç¸éåç">
              <a:extLst>
                <a:ext uri="{FF2B5EF4-FFF2-40B4-BE49-F238E27FC236}">
                  <a16:creationId xmlns:a16="http://schemas.microsoft.com/office/drawing/2014/main" id="{BDDE4FA6-BC55-4244-B343-D793CB415A4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36192" y="1773742"/>
              <a:ext cx="612000" cy="612000"/>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Oval 25">
            <a:extLst>
              <a:ext uri="{FF2B5EF4-FFF2-40B4-BE49-F238E27FC236}">
                <a16:creationId xmlns:a16="http://schemas.microsoft.com/office/drawing/2014/main" id="{453DB434-C365-4D96-80D2-785552FD36E2}"/>
              </a:ext>
            </a:extLst>
          </p:cNvPr>
          <p:cNvSpPr/>
          <p:nvPr/>
        </p:nvSpPr>
        <p:spPr>
          <a:xfrm>
            <a:off x="6225792" y="3142575"/>
            <a:ext cx="765557" cy="716693"/>
          </a:xfrm>
          <a:prstGeom prst="ellipse">
            <a:avLst/>
          </a:prstGeom>
          <a:noFill/>
          <a:ln>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1FC659B-B09C-49A9-AF87-CF78B9669065}"/>
              </a:ext>
            </a:extLst>
          </p:cNvPr>
          <p:cNvGrpSpPr/>
          <p:nvPr/>
        </p:nvGrpSpPr>
        <p:grpSpPr>
          <a:xfrm>
            <a:off x="6321289" y="2952750"/>
            <a:ext cx="859087" cy="859087"/>
            <a:chOff x="6321289" y="3069190"/>
            <a:chExt cx="859087" cy="859087"/>
          </a:xfrm>
        </p:grpSpPr>
        <p:sp>
          <p:nvSpPr>
            <p:cNvPr id="18" name="Oval 17">
              <a:extLst>
                <a:ext uri="{FF2B5EF4-FFF2-40B4-BE49-F238E27FC236}">
                  <a16:creationId xmlns:a16="http://schemas.microsoft.com/office/drawing/2014/main" id="{507EF922-F8E6-4E1A-950B-BC18593C2E58}"/>
                </a:ext>
              </a:extLst>
            </p:cNvPr>
            <p:cNvSpPr/>
            <p:nvPr/>
          </p:nvSpPr>
          <p:spPr>
            <a:xfrm>
              <a:off x="6405292" y="3157087"/>
              <a:ext cx="685800" cy="685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8" name="Picture 10" descr="ç¸éåç">
              <a:extLst>
                <a:ext uri="{FF2B5EF4-FFF2-40B4-BE49-F238E27FC236}">
                  <a16:creationId xmlns:a16="http://schemas.microsoft.com/office/drawing/2014/main" id="{145DC72A-1813-4873-BA97-AAC0087C0B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1289" y="3069190"/>
              <a:ext cx="859087" cy="859087"/>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Oval 26">
            <a:extLst>
              <a:ext uri="{FF2B5EF4-FFF2-40B4-BE49-F238E27FC236}">
                <a16:creationId xmlns:a16="http://schemas.microsoft.com/office/drawing/2014/main" id="{0FE1F3DC-BA4A-48A6-8A36-B45D5580D6CD}"/>
              </a:ext>
            </a:extLst>
          </p:cNvPr>
          <p:cNvSpPr/>
          <p:nvPr/>
        </p:nvSpPr>
        <p:spPr>
          <a:xfrm>
            <a:off x="1409700" y="1999175"/>
            <a:ext cx="876300" cy="859087"/>
          </a:xfrm>
          <a:prstGeom prst="ellipse">
            <a:avLst/>
          </a:prstGeom>
          <a:noFill/>
          <a:ln>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F4A15AE-5657-4628-9F43-22E475C46A13}"/>
              </a:ext>
            </a:extLst>
          </p:cNvPr>
          <p:cNvSpPr/>
          <p:nvPr/>
        </p:nvSpPr>
        <p:spPr>
          <a:xfrm>
            <a:off x="1981200" y="3290049"/>
            <a:ext cx="951053" cy="1110501"/>
          </a:xfrm>
          <a:prstGeom prst="ellipse">
            <a:avLst/>
          </a:prstGeom>
          <a:noFill/>
          <a:ln>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4E23965-E2C6-4C9F-8E83-6C52BF0BB79F}"/>
              </a:ext>
            </a:extLst>
          </p:cNvPr>
          <p:cNvGrpSpPr/>
          <p:nvPr/>
        </p:nvGrpSpPr>
        <p:grpSpPr>
          <a:xfrm>
            <a:off x="2232409" y="3181350"/>
            <a:ext cx="685800" cy="685800"/>
            <a:chOff x="2232409" y="3181350"/>
            <a:chExt cx="685800" cy="685800"/>
          </a:xfrm>
        </p:grpSpPr>
        <p:sp>
          <p:nvSpPr>
            <p:cNvPr id="17" name="Oval 16">
              <a:extLst>
                <a:ext uri="{FF2B5EF4-FFF2-40B4-BE49-F238E27FC236}">
                  <a16:creationId xmlns:a16="http://schemas.microsoft.com/office/drawing/2014/main" id="{27A81CAB-2A66-489C-8D64-B9893BF77E07}"/>
                </a:ext>
              </a:extLst>
            </p:cNvPr>
            <p:cNvSpPr/>
            <p:nvPr/>
          </p:nvSpPr>
          <p:spPr>
            <a:xfrm>
              <a:off x="2232409" y="3181350"/>
              <a:ext cx="685800" cy="685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6" name="Picture 8" descr="ãtaxi iconãçåçæå°çµæ">
              <a:extLst>
                <a:ext uri="{FF2B5EF4-FFF2-40B4-BE49-F238E27FC236}">
                  <a16:creationId xmlns:a16="http://schemas.microsoft.com/office/drawing/2014/main" id="{2B2DFFF6-13EE-4BAE-8EB5-23B7D41E152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9309" y="3218250"/>
              <a:ext cx="612000" cy="61200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Oval 28">
            <a:extLst>
              <a:ext uri="{FF2B5EF4-FFF2-40B4-BE49-F238E27FC236}">
                <a16:creationId xmlns:a16="http://schemas.microsoft.com/office/drawing/2014/main" id="{4E289384-9C2B-449E-8734-19F52AA20EB9}"/>
              </a:ext>
            </a:extLst>
          </p:cNvPr>
          <p:cNvSpPr/>
          <p:nvPr/>
        </p:nvSpPr>
        <p:spPr>
          <a:xfrm>
            <a:off x="1712940" y="1733550"/>
            <a:ext cx="649260" cy="642886"/>
          </a:xfrm>
          <a:prstGeom prst="ellipse">
            <a:avLst/>
          </a:prstGeom>
          <a:noFill/>
          <a:ln>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44178DA-B04F-4DDB-8B5F-981302B4C54F}"/>
              </a:ext>
            </a:extLst>
          </p:cNvPr>
          <p:cNvGrpSpPr/>
          <p:nvPr/>
        </p:nvGrpSpPr>
        <p:grpSpPr>
          <a:xfrm>
            <a:off x="1524000" y="1852665"/>
            <a:ext cx="685800" cy="685800"/>
            <a:chOff x="1524000" y="1852665"/>
            <a:chExt cx="685800" cy="685800"/>
          </a:xfrm>
        </p:grpSpPr>
        <p:sp>
          <p:nvSpPr>
            <p:cNvPr id="2" name="Oval 1">
              <a:extLst>
                <a:ext uri="{FF2B5EF4-FFF2-40B4-BE49-F238E27FC236}">
                  <a16:creationId xmlns:a16="http://schemas.microsoft.com/office/drawing/2014/main" id="{990D2FA0-962B-467D-BD8C-2F1905718868}"/>
                </a:ext>
              </a:extLst>
            </p:cNvPr>
            <p:cNvSpPr/>
            <p:nvPr/>
          </p:nvSpPr>
          <p:spPr>
            <a:xfrm>
              <a:off x="1524000" y="1852665"/>
              <a:ext cx="685800" cy="685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ãrestaurant iconãçåçæå°çµæ">
              <a:extLst>
                <a:ext uri="{FF2B5EF4-FFF2-40B4-BE49-F238E27FC236}">
                  <a16:creationId xmlns:a16="http://schemas.microsoft.com/office/drawing/2014/main" id="{D3820504-CF60-4EDB-8D01-C8CAA069AAC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62100" y="1890765"/>
              <a:ext cx="612000" cy="612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E7A0AC0F-F30E-40B1-9524-820568293D6C}"/>
              </a:ext>
            </a:extLst>
          </p:cNvPr>
          <p:cNvSpPr/>
          <p:nvPr/>
        </p:nvSpPr>
        <p:spPr>
          <a:xfrm>
            <a:off x="4419599" y="2261110"/>
            <a:ext cx="549829" cy="642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close up of a sign&#10;&#10;Description generated with high confidence">
            <a:extLst>
              <a:ext uri="{FF2B5EF4-FFF2-40B4-BE49-F238E27FC236}">
                <a16:creationId xmlns:a16="http://schemas.microsoft.com/office/drawing/2014/main" id="{B8000FCE-AD50-4426-9094-79D68C450E1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5620"/>
          <a:stretch/>
        </p:blipFill>
        <p:spPr>
          <a:xfrm>
            <a:off x="4294449" y="2303966"/>
            <a:ext cx="685800" cy="572838"/>
          </a:xfrm>
          <a:prstGeom prst="rect">
            <a:avLst/>
          </a:prstGeom>
        </p:spPr>
      </p:pic>
    </p:spTree>
    <p:extLst>
      <p:ext uri="{BB962C8B-B14F-4D97-AF65-F5344CB8AC3E}">
        <p14:creationId xmlns:p14="http://schemas.microsoft.com/office/powerpoint/2010/main" val="3756210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群組 54"/>
          <p:cNvGrpSpPr/>
          <p:nvPr/>
        </p:nvGrpSpPr>
        <p:grpSpPr>
          <a:xfrm>
            <a:off x="1343026" y="3235949"/>
            <a:ext cx="3269846" cy="1828136"/>
            <a:chOff x="113337" y="3135798"/>
            <a:chExt cx="3269846" cy="1828136"/>
          </a:xfrm>
        </p:grpSpPr>
        <p:sp>
          <p:nvSpPr>
            <p:cNvPr id="6" name="Rounded Rectangle 323"/>
            <p:cNvSpPr/>
            <p:nvPr/>
          </p:nvSpPr>
          <p:spPr>
            <a:xfrm>
              <a:off x="2531560" y="3136150"/>
              <a:ext cx="693839" cy="1325617"/>
            </a:xfrm>
            <a:prstGeom prst="roundRect">
              <a:avLst>
                <a:gd name="adj" fmla="val 10539"/>
              </a:avLst>
            </a:prstGeom>
            <a:solidFill>
              <a:srgbClr val="CCECFF"/>
            </a:solidFill>
            <a:ln w="12700" cap="flat" cmpd="sng" algn="ctr">
              <a:solidFill>
                <a:sysClr val="windowText" lastClr="000000"/>
              </a:solidFill>
              <a:prstDash val="dash"/>
              <a:miter lim="800000"/>
            </a:ln>
            <a:effectLst/>
          </p:spPr>
          <p:txBody>
            <a:bodyPr rtlCol="0" anchor="ctr"/>
            <a:lstStyle/>
            <a:p>
              <a:pPr algn="ctr" defTabSz="914378">
                <a:defRPr/>
              </a:pPr>
              <a:endParaRPr lang="en-US" kern="0" baseline="-25000" dirty="0">
                <a:solidFill>
                  <a:prstClr val="black"/>
                </a:solidFill>
                <a:latin typeface="Calibri" panose="020F0502020204030204"/>
              </a:endParaRPr>
            </a:p>
          </p:txBody>
        </p:sp>
        <p:sp>
          <p:nvSpPr>
            <p:cNvPr id="7" name="Rounded Rectangle 323"/>
            <p:cNvSpPr/>
            <p:nvPr/>
          </p:nvSpPr>
          <p:spPr>
            <a:xfrm>
              <a:off x="113337" y="3135798"/>
              <a:ext cx="2357804" cy="1325969"/>
            </a:xfrm>
            <a:prstGeom prst="roundRect">
              <a:avLst>
                <a:gd name="adj" fmla="val 6782"/>
              </a:avLst>
            </a:prstGeom>
            <a:solidFill>
              <a:srgbClr val="FFCCCC"/>
            </a:solidFill>
            <a:ln w="12700" cap="flat" cmpd="sng" algn="ctr">
              <a:solidFill>
                <a:sysClr val="windowText" lastClr="000000"/>
              </a:solidFill>
              <a:prstDash val="dash"/>
              <a:miter lim="800000"/>
            </a:ln>
            <a:effectLst/>
          </p:spPr>
          <p:txBody>
            <a:bodyPr rtlCol="0" anchor="ctr"/>
            <a:lstStyle/>
            <a:p>
              <a:pPr algn="ctr" defTabSz="914378">
                <a:defRPr/>
              </a:pPr>
              <a:endParaRPr lang="en-US" kern="0" baseline="-25000" dirty="0">
                <a:solidFill>
                  <a:prstClr val="black"/>
                </a:solidFill>
                <a:latin typeface="Calibri" panose="020F0502020204030204"/>
              </a:endParaRPr>
            </a:p>
          </p:txBody>
        </p:sp>
        <p:sp>
          <p:nvSpPr>
            <p:cNvPr id="9" name="Oval 58"/>
            <p:cNvSpPr/>
            <p:nvPr/>
          </p:nvSpPr>
          <p:spPr>
            <a:xfrm>
              <a:off x="492143" y="3734471"/>
              <a:ext cx="330320" cy="298304"/>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8">
                <a:defRPr/>
              </a:pPr>
              <a:endParaRPr lang="en-US" sz="2300" kern="0" baseline="-25000" dirty="0">
                <a:solidFill>
                  <a:prstClr val="black"/>
                </a:solidFill>
                <a:latin typeface="Calibri" panose="020F0502020204030204"/>
              </a:endParaRPr>
            </a:p>
          </p:txBody>
        </p:sp>
        <p:sp>
          <p:nvSpPr>
            <p:cNvPr id="10" name="Oval 59"/>
            <p:cNvSpPr/>
            <p:nvPr/>
          </p:nvSpPr>
          <p:spPr>
            <a:xfrm>
              <a:off x="1960232" y="3731708"/>
              <a:ext cx="330320" cy="298304"/>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8">
                <a:defRPr/>
              </a:pPr>
              <a:endParaRPr lang="en-US" sz="2300" kern="0" baseline="-25000" dirty="0">
                <a:solidFill>
                  <a:prstClr val="black"/>
                </a:solidFill>
                <a:latin typeface="Calibri" panose="020F0502020204030204"/>
              </a:endParaRPr>
            </a:p>
          </p:txBody>
        </p:sp>
        <p:sp>
          <p:nvSpPr>
            <p:cNvPr id="11" name="TextBox 60"/>
            <p:cNvSpPr txBox="1"/>
            <p:nvPr/>
          </p:nvSpPr>
          <p:spPr>
            <a:xfrm>
              <a:off x="498253" y="3765204"/>
              <a:ext cx="344286" cy="374461"/>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h</a:t>
              </a:r>
              <a:r>
                <a:rPr lang="en-US" sz="1100" kern="0" baseline="-25000" dirty="0">
                  <a:solidFill>
                    <a:prstClr val="black"/>
                  </a:solidFill>
                  <a:latin typeface="Calibri" panose="020F0502020204030204"/>
                </a:rPr>
                <a:t>t-1</a:t>
              </a:r>
            </a:p>
          </p:txBody>
        </p:sp>
        <p:sp>
          <p:nvSpPr>
            <p:cNvPr id="12" name="TextBox 61"/>
            <p:cNvSpPr txBox="1"/>
            <p:nvPr/>
          </p:nvSpPr>
          <p:spPr>
            <a:xfrm>
              <a:off x="1958480" y="3761558"/>
              <a:ext cx="375990" cy="374461"/>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h</a:t>
              </a:r>
              <a:r>
                <a:rPr lang="en-US" sz="1100" kern="0" baseline="-25000" dirty="0">
                  <a:solidFill>
                    <a:prstClr val="black"/>
                  </a:solidFill>
                  <a:latin typeface="Calibri" panose="020F0502020204030204"/>
                </a:rPr>
                <a:t>t+1</a:t>
              </a:r>
            </a:p>
          </p:txBody>
        </p:sp>
        <p:grpSp>
          <p:nvGrpSpPr>
            <p:cNvPr id="13" name="Group 62"/>
            <p:cNvGrpSpPr/>
            <p:nvPr/>
          </p:nvGrpSpPr>
          <p:grpSpPr>
            <a:xfrm>
              <a:off x="1226187" y="3734471"/>
              <a:ext cx="330320" cy="298304"/>
              <a:chOff x="3184358" y="2510589"/>
              <a:chExt cx="866274" cy="866274"/>
            </a:xfrm>
          </p:grpSpPr>
          <p:sp>
            <p:nvSpPr>
              <p:cNvPr id="51" name="Oval 100"/>
              <p:cNvSpPr/>
              <p:nvPr/>
            </p:nvSpPr>
            <p:spPr>
              <a:xfrm>
                <a:off x="3184358" y="2510589"/>
                <a:ext cx="866274" cy="866274"/>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8">
                  <a:defRPr/>
                </a:pPr>
                <a:endParaRPr lang="en-US" sz="2300" kern="0" baseline="-25000" dirty="0">
                  <a:solidFill>
                    <a:prstClr val="black"/>
                  </a:solidFill>
                  <a:latin typeface="Calibri" panose="020F0502020204030204"/>
                </a:endParaRPr>
              </a:p>
            </p:txBody>
          </p:sp>
          <p:sp>
            <p:nvSpPr>
              <p:cNvPr id="52" name="TextBox 101"/>
              <p:cNvSpPr txBox="1"/>
              <p:nvPr/>
            </p:nvSpPr>
            <p:spPr>
              <a:xfrm>
                <a:off x="3231944" y="2593463"/>
                <a:ext cx="790850" cy="759715"/>
              </a:xfrm>
              <a:prstGeom prst="rect">
                <a:avLst/>
              </a:prstGeom>
              <a:noFill/>
            </p:spPr>
            <p:txBody>
              <a:bodyPr wrap="square" rtlCol="0">
                <a:spAutoFit/>
              </a:bodyPr>
              <a:lstStyle/>
              <a:p>
                <a:pPr defTabSz="914378">
                  <a:defRPr/>
                </a:pPr>
                <a:r>
                  <a:rPr lang="en-US" sz="1100" kern="0" dirty="0" err="1">
                    <a:solidFill>
                      <a:prstClr val="black"/>
                    </a:solidFill>
                    <a:latin typeface="Calibri" panose="020F0502020204030204"/>
                  </a:rPr>
                  <a:t>h</a:t>
                </a:r>
                <a:r>
                  <a:rPr lang="en-US" sz="1100" kern="0" baseline="-25000" dirty="0" err="1">
                    <a:solidFill>
                      <a:prstClr val="black"/>
                    </a:solidFill>
                    <a:latin typeface="Calibri" panose="020F0502020204030204"/>
                  </a:rPr>
                  <a:t>t</a:t>
                </a:r>
                <a:endParaRPr lang="en-US" sz="1100" kern="0" baseline="-25000" dirty="0">
                  <a:solidFill>
                    <a:prstClr val="black"/>
                  </a:solidFill>
                  <a:latin typeface="Calibri" panose="020F0502020204030204"/>
                </a:endParaRPr>
              </a:p>
            </p:txBody>
          </p:sp>
        </p:grpSp>
        <p:cxnSp>
          <p:nvCxnSpPr>
            <p:cNvPr id="14" name="Straight Arrow Connector 63"/>
            <p:cNvCxnSpPr>
              <a:stCxn id="9" idx="6"/>
              <a:endCxn id="51" idx="2"/>
            </p:cNvCxnSpPr>
            <p:nvPr/>
          </p:nvCxnSpPr>
          <p:spPr>
            <a:xfrm>
              <a:off x="822462" y="3883622"/>
              <a:ext cx="403725"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15" name="Straight Arrow Connector 64"/>
            <p:cNvCxnSpPr>
              <a:stCxn id="51" idx="6"/>
              <a:endCxn id="10" idx="2"/>
            </p:cNvCxnSpPr>
            <p:nvPr/>
          </p:nvCxnSpPr>
          <p:spPr>
            <a:xfrm flipV="1">
              <a:off x="1556507" y="3880860"/>
              <a:ext cx="403725" cy="2762"/>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16" name="Straight Arrow Connector 65"/>
            <p:cNvCxnSpPr>
              <a:stCxn id="23" idx="2"/>
              <a:endCxn id="9" idx="0"/>
            </p:cNvCxnSpPr>
            <p:nvPr/>
          </p:nvCxnSpPr>
          <p:spPr>
            <a:xfrm>
              <a:off x="641318" y="3512140"/>
              <a:ext cx="15985" cy="222331"/>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17" name="Straight Arrow Connector 66"/>
            <p:cNvCxnSpPr>
              <a:stCxn id="10" idx="6"/>
            </p:cNvCxnSpPr>
            <p:nvPr/>
          </p:nvCxnSpPr>
          <p:spPr>
            <a:xfrm>
              <a:off x="2290552" y="3880860"/>
              <a:ext cx="417313" cy="0"/>
            </a:xfrm>
            <a:prstGeom prst="straightConnector1">
              <a:avLst/>
            </a:prstGeom>
            <a:noFill/>
            <a:ln w="19050" cap="flat" cmpd="sng" algn="ctr">
              <a:solidFill>
                <a:sysClr val="windowText" lastClr="000000"/>
              </a:solidFill>
              <a:prstDash val="sysDash"/>
              <a:miter lim="800000"/>
              <a:headEnd type="none" w="med" len="med"/>
              <a:tailEnd type="none" w="med" len="med"/>
            </a:ln>
            <a:effectLst/>
          </p:spPr>
        </p:cxnSp>
        <p:cxnSp>
          <p:nvCxnSpPr>
            <p:cNvPr id="18" name="Straight Arrow Connector 67"/>
            <p:cNvCxnSpPr/>
            <p:nvPr/>
          </p:nvCxnSpPr>
          <p:spPr>
            <a:xfrm flipV="1">
              <a:off x="292957" y="3880860"/>
              <a:ext cx="195745" cy="1"/>
            </a:xfrm>
            <a:prstGeom prst="straightConnector1">
              <a:avLst/>
            </a:prstGeom>
            <a:noFill/>
            <a:ln w="19050" cap="flat" cmpd="sng" algn="ctr">
              <a:solidFill>
                <a:sysClr val="windowText" lastClr="000000"/>
              </a:solidFill>
              <a:prstDash val="solid"/>
              <a:miter lim="800000"/>
              <a:tailEnd type="stealth" w="lg" len="lg"/>
            </a:ln>
            <a:effectLst/>
          </p:spPr>
        </p:cxnSp>
        <p:sp>
          <p:nvSpPr>
            <p:cNvPr id="19" name="TextBox 68"/>
            <p:cNvSpPr txBox="1"/>
            <p:nvPr/>
          </p:nvSpPr>
          <p:spPr>
            <a:xfrm>
              <a:off x="271164" y="3883623"/>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W</a:t>
              </a:r>
              <a:endParaRPr lang="en-US" sz="1100" kern="0" baseline="-25000" dirty="0">
                <a:solidFill>
                  <a:prstClr val="black"/>
                </a:solidFill>
                <a:latin typeface="Calibri" panose="020F0502020204030204"/>
              </a:endParaRPr>
            </a:p>
          </p:txBody>
        </p:sp>
        <p:sp>
          <p:nvSpPr>
            <p:cNvPr id="20" name="TextBox 69"/>
            <p:cNvSpPr txBox="1"/>
            <p:nvPr/>
          </p:nvSpPr>
          <p:spPr>
            <a:xfrm>
              <a:off x="862085" y="3875691"/>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W</a:t>
              </a:r>
              <a:endParaRPr lang="en-US" sz="1100" kern="0" baseline="-25000" dirty="0">
                <a:solidFill>
                  <a:prstClr val="black"/>
                </a:solidFill>
                <a:latin typeface="Calibri" panose="020F0502020204030204"/>
              </a:endParaRPr>
            </a:p>
          </p:txBody>
        </p:sp>
        <p:sp>
          <p:nvSpPr>
            <p:cNvPr id="21" name="TextBox 70"/>
            <p:cNvSpPr txBox="1"/>
            <p:nvPr/>
          </p:nvSpPr>
          <p:spPr>
            <a:xfrm>
              <a:off x="1587082" y="3870308"/>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W</a:t>
              </a:r>
              <a:endParaRPr lang="en-US" sz="1100" kern="0" baseline="-25000" dirty="0">
                <a:solidFill>
                  <a:prstClr val="black"/>
                </a:solidFill>
                <a:latin typeface="Calibri" panose="020F0502020204030204"/>
              </a:endParaRPr>
            </a:p>
          </p:txBody>
        </p:sp>
        <p:sp>
          <p:nvSpPr>
            <p:cNvPr id="22" name="TextBox 71"/>
            <p:cNvSpPr txBox="1"/>
            <p:nvPr/>
          </p:nvSpPr>
          <p:spPr>
            <a:xfrm>
              <a:off x="2231208" y="3902950"/>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W</a:t>
              </a:r>
              <a:endParaRPr lang="en-US" sz="1100" kern="0" baseline="-25000" dirty="0">
                <a:solidFill>
                  <a:prstClr val="black"/>
                </a:solidFill>
                <a:latin typeface="Calibri" panose="020F0502020204030204"/>
              </a:endParaRPr>
            </a:p>
          </p:txBody>
        </p:sp>
        <p:sp>
          <p:nvSpPr>
            <p:cNvPr id="23" name="TextBox 72"/>
            <p:cNvSpPr txBox="1"/>
            <p:nvPr/>
          </p:nvSpPr>
          <p:spPr>
            <a:xfrm>
              <a:off x="253578" y="3250530"/>
              <a:ext cx="775479" cy="261610"/>
            </a:xfrm>
            <a:prstGeom prst="rect">
              <a:avLst/>
            </a:prstGeom>
            <a:noFill/>
          </p:spPr>
          <p:txBody>
            <a:bodyPr wrap="square" rtlCol="0">
              <a:spAutoFit/>
            </a:bodyPr>
            <a:lstStyle/>
            <a:p>
              <a:pPr algn="ctr" defTabSz="914378">
                <a:defRPr/>
              </a:pPr>
              <a:r>
                <a:rPr lang="en-US" sz="1100" kern="0" dirty="0" err="1">
                  <a:solidFill>
                    <a:prstClr val="black"/>
                  </a:solidFill>
                  <a:latin typeface="Calibri" panose="020F0502020204030204"/>
                </a:rPr>
                <a:t>taiwanese</a:t>
              </a:r>
              <a:endParaRPr lang="en-US" sz="1100" kern="0" baseline="-25000" dirty="0">
                <a:solidFill>
                  <a:prstClr val="black"/>
                </a:solidFill>
                <a:latin typeface="Calibri" panose="020F0502020204030204"/>
              </a:endParaRPr>
            </a:p>
          </p:txBody>
        </p:sp>
        <p:sp>
          <p:nvSpPr>
            <p:cNvPr id="24" name="TextBox 73"/>
            <p:cNvSpPr txBox="1"/>
            <p:nvPr/>
          </p:nvSpPr>
          <p:spPr>
            <a:xfrm>
              <a:off x="354562" y="4240795"/>
              <a:ext cx="611104" cy="261610"/>
            </a:xfrm>
            <a:prstGeom prst="rect">
              <a:avLst/>
            </a:prstGeom>
            <a:noFill/>
          </p:spPr>
          <p:txBody>
            <a:bodyPr wrap="square" rtlCol="0">
              <a:spAutoFit/>
            </a:bodyPr>
            <a:lstStyle/>
            <a:p>
              <a:pPr algn="ctr" defTabSz="914378">
                <a:defRPr/>
              </a:pPr>
              <a:r>
                <a:rPr lang="en-US" sz="1100" kern="0" dirty="0">
                  <a:solidFill>
                    <a:prstClr val="black"/>
                  </a:solidFill>
                  <a:latin typeface="Calibri" panose="020F0502020204030204"/>
                </a:rPr>
                <a:t>B-type</a:t>
              </a:r>
              <a:endParaRPr lang="en-US" sz="1100" kern="0" baseline="-25000" dirty="0">
                <a:solidFill>
                  <a:prstClr val="black"/>
                </a:solidFill>
                <a:latin typeface="Calibri" panose="020F0502020204030204"/>
              </a:endParaRPr>
            </a:p>
          </p:txBody>
        </p:sp>
        <p:sp>
          <p:nvSpPr>
            <p:cNvPr id="25" name="TextBox 74"/>
            <p:cNvSpPr txBox="1"/>
            <p:nvPr/>
          </p:nvSpPr>
          <p:spPr>
            <a:xfrm>
              <a:off x="404997" y="3471502"/>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U</a:t>
              </a:r>
              <a:endParaRPr lang="en-US" sz="1100" kern="0" baseline="-25000" dirty="0">
                <a:solidFill>
                  <a:prstClr val="black"/>
                </a:solidFill>
                <a:latin typeface="Calibri" panose="020F0502020204030204"/>
              </a:endParaRPr>
            </a:p>
          </p:txBody>
        </p:sp>
        <p:cxnSp>
          <p:nvCxnSpPr>
            <p:cNvPr id="26" name="Straight Arrow Connector 75"/>
            <p:cNvCxnSpPr>
              <a:stCxn id="27" idx="2"/>
              <a:endCxn id="51" idx="0"/>
            </p:cNvCxnSpPr>
            <p:nvPr/>
          </p:nvCxnSpPr>
          <p:spPr>
            <a:xfrm>
              <a:off x="1390180" y="3515367"/>
              <a:ext cx="1167" cy="219104"/>
            </a:xfrm>
            <a:prstGeom prst="straightConnector1">
              <a:avLst/>
            </a:prstGeom>
            <a:noFill/>
            <a:ln w="19050" cap="flat" cmpd="sng" algn="ctr">
              <a:solidFill>
                <a:sysClr val="windowText" lastClr="000000"/>
              </a:solidFill>
              <a:prstDash val="solid"/>
              <a:miter lim="800000"/>
              <a:tailEnd type="stealth" w="lg" len="lg"/>
            </a:ln>
            <a:effectLst/>
          </p:spPr>
        </p:cxnSp>
        <p:sp>
          <p:nvSpPr>
            <p:cNvPr id="27" name="TextBox 76"/>
            <p:cNvSpPr txBox="1"/>
            <p:nvPr/>
          </p:nvSpPr>
          <p:spPr>
            <a:xfrm>
              <a:off x="1155491" y="3253757"/>
              <a:ext cx="469377" cy="261610"/>
            </a:xfrm>
            <a:prstGeom prst="rect">
              <a:avLst/>
            </a:prstGeom>
            <a:noFill/>
          </p:spPr>
          <p:txBody>
            <a:bodyPr wrap="square" rtlCol="0">
              <a:spAutoFit/>
            </a:bodyPr>
            <a:lstStyle/>
            <a:p>
              <a:pPr algn="ctr" defTabSz="914378">
                <a:defRPr/>
              </a:pPr>
              <a:r>
                <a:rPr lang="en-US" sz="1100" kern="0" dirty="0">
                  <a:solidFill>
                    <a:prstClr val="black"/>
                  </a:solidFill>
                  <a:latin typeface="Calibri" panose="020F0502020204030204"/>
                </a:rPr>
                <a:t>food</a:t>
              </a:r>
              <a:endParaRPr lang="en-US" sz="1100" kern="0" baseline="-25000" dirty="0">
                <a:solidFill>
                  <a:prstClr val="black"/>
                </a:solidFill>
                <a:latin typeface="Calibri" panose="020F0502020204030204"/>
              </a:endParaRPr>
            </a:p>
          </p:txBody>
        </p:sp>
        <p:sp>
          <p:nvSpPr>
            <p:cNvPr id="28" name="TextBox 77"/>
            <p:cNvSpPr txBox="1"/>
            <p:nvPr/>
          </p:nvSpPr>
          <p:spPr>
            <a:xfrm>
              <a:off x="1135371" y="3474729"/>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U</a:t>
              </a:r>
              <a:endParaRPr lang="en-US" sz="1100" kern="0" baseline="-25000" dirty="0">
                <a:solidFill>
                  <a:prstClr val="black"/>
                </a:solidFill>
                <a:latin typeface="Calibri" panose="020F0502020204030204"/>
              </a:endParaRPr>
            </a:p>
          </p:txBody>
        </p:sp>
        <p:cxnSp>
          <p:nvCxnSpPr>
            <p:cNvPr id="29" name="Straight Arrow Connector 78"/>
            <p:cNvCxnSpPr>
              <a:stCxn id="30" idx="2"/>
              <a:endCxn id="10" idx="0"/>
            </p:cNvCxnSpPr>
            <p:nvPr/>
          </p:nvCxnSpPr>
          <p:spPr>
            <a:xfrm flipH="1">
              <a:off x="2125392" y="3508678"/>
              <a:ext cx="2382" cy="223030"/>
            </a:xfrm>
            <a:prstGeom prst="straightConnector1">
              <a:avLst/>
            </a:prstGeom>
            <a:noFill/>
            <a:ln w="19050" cap="flat" cmpd="sng" algn="ctr">
              <a:solidFill>
                <a:sysClr val="windowText" lastClr="000000"/>
              </a:solidFill>
              <a:prstDash val="solid"/>
              <a:miter lim="800000"/>
              <a:tailEnd type="stealth" w="lg" len="lg"/>
            </a:ln>
            <a:effectLst/>
          </p:spPr>
        </p:cxnSp>
        <p:sp>
          <p:nvSpPr>
            <p:cNvPr id="30" name="TextBox 79"/>
            <p:cNvSpPr txBox="1"/>
            <p:nvPr/>
          </p:nvSpPr>
          <p:spPr>
            <a:xfrm>
              <a:off x="1850464" y="3247068"/>
              <a:ext cx="554619" cy="261610"/>
            </a:xfrm>
            <a:prstGeom prst="rect">
              <a:avLst/>
            </a:prstGeom>
            <a:noFill/>
          </p:spPr>
          <p:txBody>
            <a:bodyPr wrap="square" rtlCol="0">
              <a:spAutoFit/>
            </a:bodyPr>
            <a:lstStyle/>
            <a:p>
              <a:pPr algn="ctr" defTabSz="914378">
                <a:defRPr/>
              </a:pPr>
              <a:r>
                <a:rPr lang="en-US" sz="1100" kern="0" dirty="0">
                  <a:solidFill>
                    <a:prstClr val="black"/>
                  </a:solidFill>
                  <a:latin typeface="Calibri" panose="020F0502020204030204"/>
                </a:rPr>
                <a:t>please</a:t>
              </a:r>
              <a:endParaRPr lang="en-US" sz="1100" kern="0" baseline="-25000" dirty="0">
                <a:solidFill>
                  <a:prstClr val="black"/>
                </a:solidFill>
                <a:latin typeface="Calibri" panose="020F0502020204030204"/>
              </a:endParaRPr>
            </a:p>
          </p:txBody>
        </p:sp>
        <p:sp>
          <p:nvSpPr>
            <p:cNvPr id="31" name="TextBox 80"/>
            <p:cNvSpPr txBox="1"/>
            <p:nvPr/>
          </p:nvSpPr>
          <p:spPr>
            <a:xfrm>
              <a:off x="1874481" y="3468040"/>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U</a:t>
              </a:r>
              <a:endParaRPr lang="en-US" sz="1100" kern="0" baseline="-25000" dirty="0">
                <a:solidFill>
                  <a:prstClr val="black"/>
                </a:solidFill>
                <a:latin typeface="Calibri" panose="020F0502020204030204"/>
              </a:endParaRPr>
            </a:p>
          </p:txBody>
        </p:sp>
        <p:cxnSp>
          <p:nvCxnSpPr>
            <p:cNvPr id="32" name="Straight Arrow Connector 81"/>
            <p:cNvCxnSpPr>
              <a:stCxn id="9" idx="4"/>
              <a:endCxn id="24" idx="0"/>
            </p:cNvCxnSpPr>
            <p:nvPr/>
          </p:nvCxnSpPr>
          <p:spPr>
            <a:xfrm>
              <a:off x="657303" y="4032775"/>
              <a:ext cx="2811" cy="208020"/>
            </a:xfrm>
            <a:prstGeom prst="straightConnector1">
              <a:avLst/>
            </a:prstGeom>
            <a:noFill/>
            <a:ln w="19050" cap="flat" cmpd="sng" algn="ctr">
              <a:solidFill>
                <a:sysClr val="windowText" lastClr="000000"/>
              </a:solidFill>
              <a:prstDash val="solid"/>
              <a:miter lim="800000"/>
              <a:tailEnd type="stealth" w="lg" len="lg"/>
            </a:ln>
            <a:effectLst/>
          </p:spPr>
        </p:cxnSp>
        <p:sp>
          <p:nvSpPr>
            <p:cNvPr id="33" name="TextBox 82"/>
            <p:cNvSpPr txBox="1"/>
            <p:nvPr/>
          </p:nvSpPr>
          <p:spPr>
            <a:xfrm>
              <a:off x="408027" y="4058709"/>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V</a:t>
              </a:r>
              <a:endParaRPr lang="en-US" sz="1100" kern="0" baseline="-25000" dirty="0">
                <a:solidFill>
                  <a:prstClr val="black"/>
                </a:solidFill>
                <a:latin typeface="Calibri" panose="020F0502020204030204"/>
              </a:endParaRPr>
            </a:p>
          </p:txBody>
        </p:sp>
        <p:sp>
          <p:nvSpPr>
            <p:cNvPr id="34" name="TextBox 83"/>
            <p:cNvSpPr txBox="1"/>
            <p:nvPr/>
          </p:nvSpPr>
          <p:spPr>
            <a:xfrm>
              <a:off x="1221791" y="4243705"/>
              <a:ext cx="339112" cy="261610"/>
            </a:xfrm>
            <a:prstGeom prst="rect">
              <a:avLst/>
            </a:prstGeom>
            <a:noFill/>
          </p:spPr>
          <p:txBody>
            <a:bodyPr wrap="square" rtlCol="0">
              <a:spAutoFit/>
            </a:bodyPr>
            <a:lstStyle/>
            <a:p>
              <a:pPr algn="ctr" defTabSz="914378">
                <a:defRPr/>
              </a:pPr>
              <a:r>
                <a:rPr lang="en-US" sz="1100" kern="0" dirty="0">
                  <a:solidFill>
                    <a:prstClr val="black"/>
                  </a:solidFill>
                  <a:latin typeface="Calibri" panose="020F0502020204030204"/>
                </a:rPr>
                <a:t>O</a:t>
              </a:r>
              <a:endParaRPr lang="en-US" sz="1100" kern="0" baseline="-25000" dirty="0">
                <a:solidFill>
                  <a:prstClr val="black"/>
                </a:solidFill>
                <a:latin typeface="Calibri" panose="020F0502020204030204"/>
              </a:endParaRPr>
            </a:p>
          </p:txBody>
        </p:sp>
        <p:cxnSp>
          <p:nvCxnSpPr>
            <p:cNvPr id="35" name="Straight Arrow Connector 84"/>
            <p:cNvCxnSpPr>
              <a:stCxn id="51" idx="4"/>
              <a:endCxn id="34" idx="0"/>
            </p:cNvCxnSpPr>
            <p:nvPr/>
          </p:nvCxnSpPr>
          <p:spPr>
            <a:xfrm>
              <a:off x="1391347" y="4032775"/>
              <a:ext cx="0" cy="210930"/>
            </a:xfrm>
            <a:prstGeom prst="straightConnector1">
              <a:avLst/>
            </a:prstGeom>
            <a:noFill/>
            <a:ln w="19050" cap="flat" cmpd="sng" algn="ctr">
              <a:solidFill>
                <a:sysClr val="windowText" lastClr="000000"/>
              </a:solidFill>
              <a:prstDash val="solid"/>
              <a:miter lim="800000"/>
              <a:tailEnd type="stealth" w="lg" len="lg"/>
            </a:ln>
            <a:effectLst/>
          </p:spPr>
        </p:cxnSp>
        <p:sp>
          <p:nvSpPr>
            <p:cNvPr id="36" name="TextBox 85"/>
            <p:cNvSpPr txBox="1"/>
            <p:nvPr/>
          </p:nvSpPr>
          <p:spPr>
            <a:xfrm>
              <a:off x="1142072" y="4061619"/>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V</a:t>
              </a:r>
              <a:endParaRPr lang="en-US" sz="1100" kern="0" baseline="-25000" dirty="0">
                <a:solidFill>
                  <a:prstClr val="black"/>
                </a:solidFill>
                <a:latin typeface="Calibri" panose="020F0502020204030204"/>
              </a:endParaRPr>
            </a:p>
          </p:txBody>
        </p:sp>
        <p:sp>
          <p:nvSpPr>
            <p:cNvPr id="37" name="TextBox 86"/>
            <p:cNvSpPr txBox="1"/>
            <p:nvPr/>
          </p:nvSpPr>
          <p:spPr>
            <a:xfrm>
              <a:off x="1934065" y="4230914"/>
              <a:ext cx="385907" cy="261610"/>
            </a:xfrm>
            <a:prstGeom prst="rect">
              <a:avLst/>
            </a:prstGeom>
            <a:noFill/>
          </p:spPr>
          <p:txBody>
            <a:bodyPr wrap="square" rtlCol="0">
              <a:spAutoFit/>
            </a:bodyPr>
            <a:lstStyle/>
            <a:p>
              <a:pPr algn="ctr" defTabSz="914378">
                <a:defRPr/>
              </a:pPr>
              <a:r>
                <a:rPr lang="en-US" sz="1100" kern="0" dirty="0">
                  <a:solidFill>
                    <a:prstClr val="black"/>
                  </a:solidFill>
                  <a:latin typeface="Calibri" panose="020F0502020204030204"/>
                </a:rPr>
                <a:t>O</a:t>
              </a:r>
              <a:endParaRPr lang="en-US" sz="1100" kern="0" baseline="-25000" dirty="0">
                <a:solidFill>
                  <a:prstClr val="black"/>
                </a:solidFill>
                <a:latin typeface="Calibri" panose="020F0502020204030204"/>
              </a:endParaRPr>
            </a:p>
          </p:txBody>
        </p:sp>
        <p:cxnSp>
          <p:nvCxnSpPr>
            <p:cNvPr id="38" name="Straight Arrow Connector 87"/>
            <p:cNvCxnSpPr>
              <a:stCxn id="10" idx="4"/>
              <a:endCxn id="37" idx="0"/>
            </p:cNvCxnSpPr>
            <p:nvPr/>
          </p:nvCxnSpPr>
          <p:spPr>
            <a:xfrm>
              <a:off x="2125392" y="4030012"/>
              <a:ext cx="1627" cy="200902"/>
            </a:xfrm>
            <a:prstGeom prst="straightConnector1">
              <a:avLst/>
            </a:prstGeom>
            <a:noFill/>
            <a:ln w="19050" cap="flat" cmpd="sng" algn="ctr">
              <a:solidFill>
                <a:sysClr val="windowText" lastClr="000000"/>
              </a:solidFill>
              <a:prstDash val="solid"/>
              <a:miter lim="800000"/>
              <a:tailEnd type="stealth" w="lg" len="lg"/>
            </a:ln>
            <a:effectLst/>
          </p:spPr>
        </p:cxnSp>
        <p:sp>
          <p:nvSpPr>
            <p:cNvPr id="39" name="TextBox 88"/>
            <p:cNvSpPr txBox="1"/>
            <p:nvPr/>
          </p:nvSpPr>
          <p:spPr>
            <a:xfrm>
              <a:off x="1875494" y="4048829"/>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V</a:t>
              </a:r>
              <a:endParaRPr lang="en-US" sz="1100" kern="0" baseline="-25000" dirty="0">
                <a:solidFill>
                  <a:prstClr val="black"/>
                </a:solidFill>
                <a:latin typeface="Calibri" panose="020F0502020204030204"/>
              </a:endParaRPr>
            </a:p>
          </p:txBody>
        </p:sp>
        <p:sp>
          <p:nvSpPr>
            <p:cNvPr id="40" name="Oval 89"/>
            <p:cNvSpPr/>
            <p:nvPr/>
          </p:nvSpPr>
          <p:spPr>
            <a:xfrm>
              <a:off x="2717234" y="3732078"/>
              <a:ext cx="330320" cy="298304"/>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914378">
                <a:defRPr/>
              </a:pPr>
              <a:endParaRPr lang="en-US" sz="2300" kern="0" baseline="-25000" dirty="0">
                <a:solidFill>
                  <a:prstClr val="black"/>
                </a:solidFill>
                <a:latin typeface="Calibri" panose="020F0502020204030204"/>
              </a:endParaRPr>
            </a:p>
          </p:txBody>
        </p:sp>
        <p:sp>
          <p:nvSpPr>
            <p:cNvPr id="41" name="TextBox 90"/>
            <p:cNvSpPr txBox="1"/>
            <p:nvPr/>
          </p:nvSpPr>
          <p:spPr>
            <a:xfrm>
              <a:off x="2699327" y="3761928"/>
              <a:ext cx="411806"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h</a:t>
              </a:r>
              <a:r>
                <a:rPr lang="en-US" sz="1100" kern="0" baseline="-25000" dirty="0">
                  <a:solidFill>
                    <a:prstClr val="black"/>
                  </a:solidFill>
                  <a:latin typeface="Calibri" panose="020F0502020204030204"/>
                </a:rPr>
                <a:t>T+1</a:t>
              </a:r>
            </a:p>
          </p:txBody>
        </p:sp>
        <p:cxnSp>
          <p:nvCxnSpPr>
            <p:cNvPr id="42" name="Straight Arrow Connector 91"/>
            <p:cNvCxnSpPr>
              <a:endCxn id="40" idx="0"/>
            </p:cNvCxnSpPr>
            <p:nvPr/>
          </p:nvCxnSpPr>
          <p:spPr>
            <a:xfrm flipH="1">
              <a:off x="2882395" y="3468410"/>
              <a:ext cx="2230" cy="263668"/>
            </a:xfrm>
            <a:prstGeom prst="straightConnector1">
              <a:avLst/>
            </a:prstGeom>
            <a:noFill/>
            <a:ln w="19050" cap="flat" cmpd="sng" algn="ctr">
              <a:solidFill>
                <a:sysClr val="windowText" lastClr="000000"/>
              </a:solidFill>
              <a:prstDash val="solid"/>
              <a:miter lim="800000"/>
              <a:tailEnd type="stealth" w="lg" len="lg"/>
            </a:ln>
            <a:effectLst/>
          </p:spPr>
        </p:cxnSp>
        <p:sp>
          <p:nvSpPr>
            <p:cNvPr id="43" name="TextBox 92"/>
            <p:cNvSpPr txBox="1"/>
            <p:nvPr/>
          </p:nvSpPr>
          <p:spPr>
            <a:xfrm>
              <a:off x="2690329" y="3250227"/>
              <a:ext cx="448797" cy="261610"/>
            </a:xfrm>
            <a:prstGeom prst="rect">
              <a:avLst/>
            </a:prstGeom>
            <a:noFill/>
          </p:spPr>
          <p:txBody>
            <a:bodyPr wrap="square" rtlCol="0">
              <a:spAutoFit/>
            </a:bodyPr>
            <a:lstStyle/>
            <a:p>
              <a:pPr algn="ctr" defTabSz="914378">
                <a:defRPr/>
              </a:pPr>
              <a:r>
                <a:rPr lang="en-US" sz="1100" kern="0" dirty="0">
                  <a:solidFill>
                    <a:prstClr val="black"/>
                  </a:solidFill>
                  <a:latin typeface="Calibri" panose="020F0502020204030204"/>
                </a:rPr>
                <a:t>EOS</a:t>
              </a:r>
              <a:endParaRPr lang="en-US" sz="1100" kern="0" baseline="-25000" dirty="0">
                <a:solidFill>
                  <a:prstClr val="black"/>
                </a:solidFill>
                <a:latin typeface="Calibri" panose="020F0502020204030204"/>
              </a:endParaRPr>
            </a:p>
          </p:txBody>
        </p:sp>
        <p:sp>
          <p:nvSpPr>
            <p:cNvPr id="44" name="TextBox 93"/>
            <p:cNvSpPr txBox="1"/>
            <p:nvPr/>
          </p:nvSpPr>
          <p:spPr>
            <a:xfrm>
              <a:off x="2631484" y="3468410"/>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U</a:t>
              </a:r>
              <a:endParaRPr lang="en-US" sz="1100" kern="0" baseline="-25000" dirty="0">
                <a:solidFill>
                  <a:prstClr val="black"/>
                </a:solidFill>
                <a:latin typeface="Calibri" panose="020F0502020204030204"/>
              </a:endParaRPr>
            </a:p>
          </p:txBody>
        </p:sp>
        <p:sp>
          <p:nvSpPr>
            <p:cNvPr id="45" name="TextBox 94"/>
            <p:cNvSpPr txBox="1"/>
            <p:nvPr/>
          </p:nvSpPr>
          <p:spPr>
            <a:xfrm>
              <a:off x="2464951" y="4231284"/>
              <a:ext cx="844701" cy="261610"/>
            </a:xfrm>
            <a:prstGeom prst="rect">
              <a:avLst/>
            </a:prstGeom>
            <a:noFill/>
          </p:spPr>
          <p:txBody>
            <a:bodyPr wrap="square" rtlCol="0">
              <a:spAutoFit/>
            </a:bodyPr>
            <a:lstStyle/>
            <a:p>
              <a:pPr algn="ctr" defTabSz="914378">
                <a:defRPr/>
              </a:pPr>
              <a:r>
                <a:rPr lang="en-US" sz="1100" kern="0" dirty="0">
                  <a:solidFill>
                    <a:prstClr val="black"/>
                  </a:solidFill>
                  <a:latin typeface="Calibri" panose="020F0502020204030204"/>
                </a:rPr>
                <a:t>FIND_REST</a:t>
              </a:r>
              <a:endParaRPr lang="en-US" sz="1100" kern="0" baseline="-25000" dirty="0">
                <a:solidFill>
                  <a:prstClr val="black"/>
                </a:solidFill>
                <a:latin typeface="Calibri" panose="020F0502020204030204"/>
              </a:endParaRPr>
            </a:p>
          </p:txBody>
        </p:sp>
        <p:cxnSp>
          <p:nvCxnSpPr>
            <p:cNvPr id="46" name="Straight Arrow Connector 95"/>
            <p:cNvCxnSpPr>
              <a:cxnSpLocks/>
              <a:stCxn id="40" idx="4"/>
              <a:endCxn id="45" idx="0"/>
            </p:cNvCxnSpPr>
            <p:nvPr/>
          </p:nvCxnSpPr>
          <p:spPr>
            <a:xfrm>
              <a:off x="2882394" y="4030382"/>
              <a:ext cx="4908" cy="200902"/>
            </a:xfrm>
            <a:prstGeom prst="straightConnector1">
              <a:avLst/>
            </a:prstGeom>
            <a:noFill/>
            <a:ln w="19050" cap="flat" cmpd="sng" algn="ctr">
              <a:solidFill>
                <a:sysClr val="windowText" lastClr="000000"/>
              </a:solidFill>
              <a:prstDash val="solid"/>
              <a:miter lim="800000"/>
              <a:tailEnd type="stealth" w="lg" len="lg"/>
            </a:ln>
            <a:effectLst/>
          </p:spPr>
        </p:cxnSp>
        <p:sp>
          <p:nvSpPr>
            <p:cNvPr id="47" name="TextBox 96"/>
            <p:cNvSpPr txBox="1"/>
            <p:nvPr/>
          </p:nvSpPr>
          <p:spPr>
            <a:xfrm>
              <a:off x="2632497" y="4049199"/>
              <a:ext cx="180452" cy="261610"/>
            </a:xfrm>
            <a:prstGeom prst="rect">
              <a:avLst/>
            </a:prstGeom>
            <a:noFill/>
          </p:spPr>
          <p:txBody>
            <a:bodyPr wrap="square" rtlCol="0">
              <a:spAutoFit/>
            </a:bodyPr>
            <a:lstStyle/>
            <a:p>
              <a:pPr defTabSz="914378">
                <a:defRPr/>
              </a:pPr>
              <a:r>
                <a:rPr lang="en-US" sz="1100" kern="0" dirty="0">
                  <a:solidFill>
                    <a:prstClr val="black"/>
                  </a:solidFill>
                  <a:latin typeface="Calibri" panose="020F0502020204030204"/>
                </a:rPr>
                <a:t>V</a:t>
              </a:r>
              <a:endParaRPr lang="en-US" sz="1100" kern="0" baseline="-25000" dirty="0">
                <a:solidFill>
                  <a:prstClr val="black"/>
                </a:solidFill>
                <a:latin typeface="Calibri" panose="020F0502020204030204"/>
              </a:endParaRPr>
            </a:p>
          </p:txBody>
        </p:sp>
        <p:cxnSp>
          <p:nvCxnSpPr>
            <p:cNvPr id="48" name="Straight Arrow Connector 97"/>
            <p:cNvCxnSpPr>
              <a:endCxn id="40" idx="2"/>
            </p:cNvCxnSpPr>
            <p:nvPr/>
          </p:nvCxnSpPr>
          <p:spPr>
            <a:xfrm>
              <a:off x="2461084" y="3881230"/>
              <a:ext cx="256150" cy="0"/>
            </a:xfrm>
            <a:prstGeom prst="straightConnector1">
              <a:avLst/>
            </a:prstGeom>
            <a:noFill/>
            <a:ln w="19050" cap="flat" cmpd="sng" algn="ctr">
              <a:solidFill>
                <a:sysClr val="windowText" lastClr="000000"/>
              </a:solidFill>
              <a:prstDash val="solid"/>
              <a:miter lim="800000"/>
              <a:tailEnd type="stealth" w="lg" len="lg"/>
            </a:ln>
            <a:effectLst/>
          </p:spPr>
        </p:cxnSp>
        <p:sp>
          <p:nvSpPr>
            <p:cNvPr id="49" name="TextBox 98"/>
            <p:cNvSpPr txBox="1"/>
            <p:nvPr/>
          </p:nvSpPr>
          <p:spPr>
            <a:xfrm>
              <a:off x="834617" y="4454826"/>
              <a:ext cx="1149310" cy="307777"/>
            </a:xfrm>
            <a:prstGeom prst="rect">
              <a:avLst/>
            </a:prstGeom>
            <a:noFill/>
          </p:spPr>
          <p:txBody>
            <a:bodyPr wrap="square" rtlCol="0">
              <a:spAutoFit/>
            </a:bodyPr>
            <a:lstStyle/>
            <a:p>
              <a:pPr algn="ctr" defTabSz="914378">
                <a:defRPr/>
              </a:pPr>
              <a:r>
                <a:rPr lang="en-US" sz="1400" kern="0" dirty="0">
                  <a:solidFill>
                    <a:prstClr val="black"/>
                  </a:solidFill>
                  <a:latin typeface="Calibri" panose="020F0502020204030204"/>
                </a:rPr>
                <a:t>Slot Fill</a:t>
              </a:r>
              <a:r>
                <a:rPr lang="en-US" sz="1400" kern="0" dirty="0" err="1">
                  <a:solidFill>
                    <a:prstClr val="black"/>
                  </a:solidFill>
                  <a:latin typeface="Calibri" panose="020F0502020204030204"/>
                </a:rPr>
                <a:t>ing</a:t>
              </a:r>
              <a:endParaRPr lang="en-US" sz="1400" kern="0" dirty="0">
                <a:solidFill>
                  <a:prstClr val="black"/>
                </a:solidFill>
                <a:latin typeface="Calibri" panose="020F0502020204030204"/>
              </a:endParaRPr>
            </a:p>
          </p:txBody>
        </p:sp>
        <p:sp>
          <p:nvSpPr>
            <p:cNvPr id="50" name="TextBox 99"/>
            <p:cNvSpPr txBox="1"/>
            <p:nvPr/>
          </p:nvSpPr>
          <p:spPr>
            <a:xfrm>
              <a:off x="2389418" y="4440714"/>
              <a:ext cx="993765" cy="523220"/>
            </a:xfrm>
            <a:prstGeom prst="rect">
              <a:avLst/>
            </a:prstGeom>
            <a:noFill/>
          </p:spPr>
          <p:txBody>
            <a:bodyPr wrap="square" rtlCol="0">
              <a:spAutoFit/>
            </a:bodyPr>
            <a:lstStyle/>
            <a:p>
              <a:pPr algn="ctr" defTabSz="914378">
                <a:defRPr/>
              </a:pPr>
              <a:r>
                <a:rPr lang="en-US" sz="1400" kern="0" dirty="0">
                  <a:solidFill>
                    <a:prstClr val="black"/>
                  </a:solidFill>
                  <a:latin typeface="Calibri" panose="020F0502020204030204"/>
                </a:rPr>
                <a:t>Intent Prediction</a:t>
              </a:r>
            </a:p>
          </p:txBody>
        </p:sp>
      </p:grpSp>
      <p:pic>
        <p:nvPicPr>
          <p:cNvPr id="53" name="圖片 52" descr="畫面剪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9266" y="3253412"/>
            <a:ext cx="3410413" cy="1298627"/>
          </a:xfrm>
          <a:prstGeom prst="rect">
            <a:avLst/>
          </a:prstGeom>
        </p:spPr>
      </p:pic>
      <p:sp>
        <p:nvSpPr>
          <p:cNvPr id="2" name="標題 1"/>
          <p:cNvSpPr>
            <a:spLocks noGrp="1"/>
          </p:cNvSpPr>
          <p:nvPr>
            <p:ph type="title"/>
          </p:nvPr>
        </p:nvSpPr>
        <p:spPr>
          <a:xfrm>
            <a:off x="609600" y="118110"/>
            <a:ext cx="7315200" cy="1005840"/>
          </a:xfrm>
        </p:spPr>
        <p:txBody>
          <a:bodyPr>
            <a:normAutofit/>
          </a:bodyPr>
          <a:lstStyle/>
          <a:p>
            <a:r>
              <a:rPr lang="en-US" sz="3200" dirty="0"/>
              <a:t>Joint Semantic Frame Parsing</a:t>
            </a:r>
          </a:p>
        </p:txBody>
      </p:sp>
      <p:graphicFrame>
        <p:nvGraphicFramePr>
          <p:cNvPr id="4" name="Content Placeholder 3"/>
          <p:cNvGraphicFramePr>
            <a:graphicFrameLocks noGrp="1"/>
          </p:cNvGraphicFramePr>
          <p:nvPr>
            <p:ph sz="quarter" idx="13"/>
            <p:extLst/>
          </p:nvPr>
        </p:nvGraphicFramePr>
        <p:xfrm>
          <a:off x="1442418" y="1353484"/>
          <a:ext cx="3133183" cy="20597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ontent Placeholder 4"/>
          <p:cNvGraphicFramePr>
            <a:graphicFrameLocks noGrp="1"/>
          </p:cNvGraphicFramePr>
          <p:nvPr>
            <p:ph sz="quarter" idx="14"/>
            <p:extLst/>
          </p:nvPr>
        </p:nvGraphicFramePr>
        <p:xfrm>
          <a:off x="4776676" y="1352552"/>
          <a:ext cx="3071924" cy="19645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3" name="投影片編號版面配置區 102"/>
          <p:cNvSpPr>
            <a:spLocks noGrp="1"/>
          </p:cNvSpPr>
          <p:nvPr>
            <p:ph type="sldNum" sz="quarter" idx="16"/>
          </p:nvPr>
        </p:nvSpPr>
        <p:spPr/>
        <p:txBody>
          <a:bodyPr/>
          <a:lstStyle/>
          <a:p>
            <a:pPr defTabSz="914378"/>
            <a:fld id="{8F82E0A0-C266-4798-8C8F-B9F91E9DA37E}" type="slidenum">
              <a:rPr lang="en-US" altLang="zh-TW">
                <a:latin typeface="Calibri" panose="020F0502020204030204"/>
                <a:ea typeface="新細明體" panose="02020500000000000000" pitchFamily="18" charset="-120"/>
              </a:rPr>
              <a:pPr defTabSz="914378"/>
              <a:t>10</a:t>
            </a:fld>
            <a:endParaRPr lang="en-US" sz="1600" dirty="0">
              <a:latin typeface="Calibri" panose="020F0502020204030204"/>
            </a:endParaRPr>
          </a:p>
        </p:txBody>
      </p:sp>
    </p:spTree>
    <p:extLst>
      <p:ext uri="{BB962C8B-B14F-4D97-AF65-F5344CB8AC3E}">
        <p14:creationId xmlns:p14="http://schemas.microsoft.com/office/powerpoint/2010/main" val="289640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randombar(horizontal)">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500"/>
                                        <p:tgtEl>
                                          <p:spTgt spid="5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FEA998-5625-4A7A-A91D-6FD4353A0833}"/>
              </a:ext>
            </a:extLst>
          </p:cNvPr>
          <p:cNvSpPr>
            <a:spLocks noGrp="1"/>
          </p:cNvSpPr>
          <p:nvPr>
            <p:ph type="title"/>
          </p:nvPr>
        </p:nvSpPr>
        <p:spPr/>
        <p:txBody>
          <a:bodyPr/>
          <a:lstStyle/>
          <a:p>
            <a:r>
              <a:rPr lang="en-US" altLang="zh-TW" dirty="0"/>
              <a:t>Joint Model Comparison</a:t>
            </a:r>
            <a:endParaRPr lang="zh-TW" altLang="en-US" dirty="0"/>
          </a:p>
        </p:txBody>
      </p:sp>
      <p:graphicFrame>
        <p:nvGraphicFramePr>
          <p:cNvPr id="5" name="內容版面配置區 4"/>
          <p:cNvGraphicFramePr>
            <a:graphicFrameLocks noGrp="1"/>
          </p:cNvGraphicFramePr>
          <p:nvPr>
            <p:ph idx="1"/>
            <p:extLst/>
          </p:nvPr>
        </p:nvGraphicFramePr>
        <p:xfrm>
          <a:off x="1558943" y="1940868"/>
          <a:ext cx="5894230" cy="1417320"/>
        </p:xfrm>
        <a:graphic>
          <a:graphicData uri="http://schemas.openxmlformats.org/drawingml/2006/table">
            <a:tbl>
              <a:tblPr firstRow="1" bandRow="1">
                <a:tableStyleId>{7E9639D4-E3E2-4D34-9284-5A2195B3D0D7}</a:tableStyleId>
              </a:tblPr>
              <a:tblGrid>
                <a:gridCol w="2485520">
                  <a:extLst>
                    <a:ext uri="{9D8B030D-6E8A-4147-A177-3AD203B41FA5}">
                      <a16:colId xmlns:a16="http://schemas.microsoft.com/office/drawing/2014/main" val="1854847004"/>
                    </a:ext>
                  </a:extLst>
                </a:gridCol>
                <a:gridCol w="1704355">
                  <a:extLst>
                    <a:ext uri="{9D8B030D-6E8A-4147-A177-3AD203B41FA5}">
                      <a16:colId xmlns:a16="http://schemas.microsoft.com/office/drawing/2014/main" val="1272185289"/>
                    </a:ext>
                  </a:extLst>
                </a:gridCol>
                <a:gridCol w="1704355">
                  <a:extLst>
                    <a:ext uri="{9D8B030D-6E8A-4147-A177-3AD203B41FA5}">
                      <a16:colId xmlns:a16="http://schemas.microsoft.com/office/drawing/2014/main" val="3684295921"/>
                    </a:ext>
                  </a:extLst>
                </a:gridCol>
              </a:tblGrid>
              <a:tr h="525780">
                <a:tc>
                  <a:txBody>
                    <a:bodyPr/>
                    <a:lstStyle/>
                    <a:p>
                      <a:pPr algn="ctr"/>
                      <a:endParaRPr lang="zh-TW" altLang="en-US" sz="1500" dirty="0"/>
                    </a:p>
                  </a:txBody>
                  <a:tcPr marL="68580" marR="68580" marT="34290" marB="34290" anchor="ctr"/>
                </a:tc>
                <a:tc>
                  <a:txBody>
                    <a:bodyPr/>
                    <a:lstStyle/>
                    <a:p>
                      <a:pPr algn="ctr"/>
                      <a:r>
                        <a:rPr lang="en-US" altLang="zh-TW" sz="1500" dirty="0"/>
                        <a:t>Attention Mechanism</a:t>
                      </a:r>
                      <a:endParaRPr lang="zh-TW" altLang="en-US" sz="1500" dirty="0"/>
                    </a:p>
                  </a:txBody>
                  <a:tcPr marL="68580" marR="68580" marT="34290" marB="34290" anchor="ctr"/>
                </a:tc>
                <a:tc>
                  <a:txBody>
                    <a:bodyPr/>
                    <a:lstStyle/>
                    <a:p>
                      <a:pPr algn="ctr"/>
                      <a:r>
                        <a:rPr lang="en-US" altLang="zh-TW" sz="1500" dirty="0"/>
                        <a:t>Intent-Slot Relationship</a:t>
                      </a:r>
                      <a:endParaRPr lang="zh-TW" altLang="en-US" sz="1500" dirty="0"/>
                    </a:p>
                  </a:txBody>
                  <a:tcPr marL="68580" marR="68580" marT="34290" marB="34290" anchor="ctr"/>
                </a:tc>
                <a:extLst>
                  <a:ext uri="{0D108BD9-81ED-4DB2-BD59-A6C34878D82A}">
                    <a16:rowId xmlns:a16="http://schemas.microsoft.com/office/drawing/2014/main" val="1959259631"/>
                  </a:ext>
                </a:extLst>
              </a:tr>
              <a:tr h="297180">
                <a:tc>
                  <a:txBody>
                    <a:bodyPr/>
                    <a:lstStyle/>
                    <a:p>
                      <a:pPr algn="l"/>
                      <a:r>
                        <a:rPr lang="en-US" altLang="zh-TW" sz="1500" dirty="0"/>
                        <a:t>Joint bi-LSTM</a:t>
                      </a:r>
                      <a:endParaRPr lang="zh-TW" altLang="en-US" sz="1500" dirty="0"/>
                    </a:p>
                  </a:txBody>
                  <a:tcPr marL="68580" marR="68580" marT="34290" marB="34290" anchor="ctr"/>
                </a:tc>
                <a:tc>
                  <a:txBody>
                    <a:bodyPr/>
                    <a:lstStyle/>
                    <a:p>
                      <a:pPr algn="ctr"/>
                      <a:r>
                        <a:rPr lang="en-US" altLang="zh-TW" sz="1500" dirty="0"/>
                        <a:t>X</a:t>
                      </a:r>
                      <a:endParaRPr lang="zh-TW" altLang="en-US" sz="1500" dirty="0"/>
                    </a:p>
                  </a:txBody>
                  <a:tcPr marL="68580" marR="68580" marT="34290" marB="34290"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l-GR" altLang="zh-TW" sz="1500" dirty="0"/>
                        <a:t>Δ</a:t>
                      </a:r>
                      <a:r>
                        <a:rPr lang="en-US" altLang="zh-TW" sz="1500" dirty="0"/>
                        <a:t> (Implicit)</a:t>
                      </a:r>
                      <a:endParaRPr lang="zh-TW" altLang="en-US" sz="1500" dirty="0"/>
                    </a:p>
                  </a:txBody>
                  <a:tcPr marL="68580" marR="68580" marT="34290" marB="34290" anchor="ctr"/>
                </a:tc>
                <a:extLst>
                  <a:ext uri="{0D108BD9-81ED-4DB2-BD59-A6C34878D82A}">
                    <a16:rowId xmlns:a16="http://schemas.microsoft.com/office/drawing/2014/main" val="654156444"/>
                  </a:ext>
                </a:extLst>
              </a:tr>
              <a:tr h="297180">
                <a:tc>
                  <a:txBody>
                    <a:bodyPr/>
                    <a:lstStyle/>
                    <a:p>
                      <a:pPr algn="l"/>
                      <a:r>
                        <a:rPr lang="en-US" altLang="zh-TW" sz="1500" dirty="0"/>
                        <a:t>Attentional</a:t>
                      </a:r>
                      <a:r>
                        <a:rPr lang="en-US" altLang="zh-TW" sz="1500" baseline="0" dirty="0"/>
                        <a:t> </a:t>
                      </a:r>
                      <a:r>
                        <a:rPr lang="en-US" altLang="zh-TW" sz="1500" dirty="0"/>
                        <a:t>Encoder-Decoder</a:t>
                      </a:r>
                      <a:endParaRPr lang="zh-TW" altLang="en-US" sz="1500" dirty="0"/>
                    </a:p>
                  </a:txBody>
                  <a:tcPr marL="68580" marR="68580" marT="34290" marB="34290" anchor="ctr"/>
                </a:tc>
                <a:tc>
                  <a:txBody>
                    <a:bodyPr/>
                    <a:lstStyle/>
                    <a:p>
                      <a:pPr algn="ctr"/>
                      <a:r>
                        <a:rPr lang="en-US" altLang="zh-TW" sz="1500" dirty="0"/>
                        <a:t>√</a:t>
                      </a:r>
                      <a:endParaRPr lang="zh-TW" altLang="en-US" sz="1500" dirty="0"/>
                    </a:p>
                  </a:txBody>
                  <a:tcPr marL="68580" marR="68580" marT="34290" marB="34290" anchor="ctr"/>
                </a:tc>
                <a:tc>
                  <a:txBody>
                    <a:bodyPr/>
                    <a:lstStyle/>
                    <a:p>
                      <a:pPr algn="ctr"/>
                      <a:r>
                        <a:rPr lang="el-GR" altLang="zh-TW" sz="1500" dirty="0"/>
                        <a:t>Δ</a:t>
                      </a:r>
                      <a:r>
                        <a:rPr lang="en-US" altLang="zh-TW" sz="1500" dirty="0"/>
                        <a:t> (Implicit)</a:t>
                      </a:r>
                      <a:endParaRPr lang="zh-TW" altLang="en-US" sz="1500" dirty="0"/>
                    </a:p>
                  </a:txBody>
                  <a:tcPr marL="68580" marR="68580" marT="34290" marB="34290" anchor="ctr"/>
                </a:tc>
                <a:extLst>
                  <a:ext uri="{0D108BD9-81ED-4DB2-BD59-A6C34878D82A}">
                    <a16:rowId xmlns:a16="http://schemas.microsoft.com/office/drawing/2014/main" val="202486272"/>
                  </a:ext>
                </a:extLst>
              </a:tr>
              <a:tr h="297180">
                <a:tc>
                  <a:txBody>
                    <a:bodyPr/>
                    <a:lstStyle/>
                    <a:p>
                      <a:pPr algn="l"/>
                      <a:r>
                        <a:rPr lang="en-US" altLang="zh-TW" sz="1500" dirty="0"/>
                        <a:t>Slot Gate Joint Model </a:t>
                      </a:r>
                      <a:endParaRPr lang="zh-TW" altLang="en-US" sz="1500" dirty="0"/>
                    </a:p>
                  </a:txBody>
                  <a:tcPr marL="68580" marR="68580" marT="34290" marB="34290"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500" dirty="0"/>
                        <a:t>√</a:t>
                      </a:r>
                      <a:endParaRPr lang="zh-TW" altLang="en-US" sz="1500" dirty="0"/>
                    </a:p>
                  </a:txBody>
                  <a:tcPr marL="68580" marR="68580" marT="34290" marB="34290"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zh-TW" sz="1500" dirty="0">
                          <a:solidFill>
                            <a:srgbClr val="C00000"/>
                          </a:solidFill>
                        </a:rPr>
                        <a:t>√ (Explicit)</a:t>
                      </a:r>
                      <a:endParaRPr lang="zh-TW" altLang="en-US" sz="1500" dirty="0">
                        <a:solidFill>
                          <a:srgbClr val="C00000"/>
                        </a:solidFill>
                      </a:endParaRPr>
                    </a:p>
                  </a:txBody>
                  <a:tcPr marL="68580" marR="68580" marT="34290" marB="34290" anchor="ctr"/>
                </a:tc>
                <a:extLst>
                  <a:ext uri="{0D108BD9-81ED-4DB2-BD59-A6C34878D82A}">
                    <a16:rowId xmlns:a16="http://schemas.microsoft.com/office/drawing/2014/main" val="269531566"/>
                  </a:ext>
                </a:extLst>
              </a:tr>
            </a:tbl>
          </a:graphicData>
        </a:graphic>
      </p:graphicFrame>
      <p:sp>
        <p:nvSpPr>
          <p:cNvPr id="4" name="投影片編號版面配置區 3"/>
          <p:cNvSpPr>
            <a:spLocks noGrp="1"/>
          </p:cNvSpPr>
          <p:nvPr>
            <p:ph type="sldNum" sz="quarter" idx="12"/>
          </p:nvPr>
        </p:nvSpPr>
        <p:spPr/>
        <p:txBody>
          <a:bodyPr/>
          <a:lstStyle/>
          <a:p>
            <a:fld id="{87E79216-4B79-4959-9405-37ECAC29E496}" type="slidenum">
              <a:rPr lang="zh-TW" altLang="en-US" smtClean="0"/>
              <a:t>11</a:t>
            </a:fld>
            <a:endParaRPr lang="zh-TW" altLang="en-US"/>
          </a:p>
        </p:txBody>
      </p:sp>
    </p:spTree>
    <p:extLst>
      <p:ext uri="{BB962C8B-B14F-4D97-AF65-F5344CB8AC3E}">
        <p14:creationId xmlns:p14="http://schemas.microsoft.com/office/powerpoint/2010/main" val="2005633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2DBED6-D4ED-423F-8297-2F49DDA52DFD}"/>
              </a:ext>
            </a:extLst>
          </p:cNvPr>
          <p:cNvSpPr>
            <a:spLocks noGrp="1"/>
          </p:cNvSpPr>
          <p:nvPr>
            <p:ph type="title"/>
          </p:nvPr>
        </p:nvSpPr>
        <p:spPr/>
        <p:txBody>
          <a:bodyPr/>
          <a:lstStyle/>
          <a:p>
            <a:r>
              <a:rPr lang="en-US" altLang="zh-TW" dirty="0"/>
              <a:t>Slot-Gated Joint SLU </a:t>
            </a:r>
            <a:r>
              <a:rPr lang="en-US" altLang="zh-TW" sz="2100" dirty="0"/>
              <a:t>(Goo et al., 2018)</a:t>
            </a:r>
            <a:endParaRPr lang="zh-TW" altLang="en-US" dirty="0"/>
          </a:p>
        </p:txBody>
      </p:sp>
      <p:sp>
        <p:nvSpPr>
          <p:cNvPr id="4" name="Content Placeholder 3">
            <a:extLst>
              <a:ext uri="{FF2B5EF4-FFF2-40B4-BE49-F238E27FC236}">
                <a16:creationId xmlns:a16="http://schemas.microsoft.com/office/drawing/2014/main" id="{6BD2EA78-8CA2-4322-BB63-B7FDF3404FAF}"/>
              </a:ext>
            </a:extLst>
          </p:cNvPr>
          <p:cNvSpPr>
            <a:spLocks noGrp="1"/>
          </p:cNvSpPr>
          <p:nvPr>
            <p:ph idx="1"/>
          </p:nvPr>
        </p:nvSpPr>
        <p:spPr>
          <a:xfrm>
            <a:off x="369038" y="3787932"/>
            <a:ext cx="7543800" cy="680121"/>
          </a:xfrm>
        </p:spPr>
        <p:txBody>
          <a:bodyPr>
            <a:normAutofit fontScale="77500" lnSpcReduction="20000"/>
          </a:bodyPr>
          <a:lstStyle/>
          <a:p>
            <a:r>
              <a:rPr lang="en-US" dirty="0"/>
              <a:t>Slot Gate</a:t>
            </a:r>
          </a:p>
          <a:p>
            <a:endParaRPr lang="en-US" sz="450" dirty="0"/>
          </a:p>
          <a:p>
            <a:r>
              <a:rPr lang="en-US" dirty="0"/>
              <a:t>Slot Prediction</a:t>
            </a:r>
          </a:p>
        </p:txBody>
      </p:sp>
      <p:sp>
        <p:nvSpPr>
          <p:cNvPr id="133" name="投影片編號版面配置區 3">
            <a:extLst>
              <a:ext uri="{FF2B5EF4-FFF2-40B4-BE49-F238E27FC236}">
                <a16:creationId xmlns:a16="http://schemas.microsoft.com/office/drawing/2014/main" id="{583BECF9-6709-4ABC-9F32-3FDAA2B3E642}"/>
              </a:ext>
            </a:extLst>
          </p:cNvPr>
          <p:cNvSpPr>
            <a:spLocks noGrp="1"/>
          </p:cNvSpPr>
          <p:nvPr>
            <p:ph type="sldNum" sz="quarter" idx="12"/>
          </p:nvPr>
        </p:nvSpPr>
        <p:spPr/>
        <p:txBody>
          <a:bodyPr/>
          <a:lstStyle/>
          <a:p>
            <a:fld id="{87E79216-4B79-4959-9405-37ECAC29E496}" type="slidenum">
              <a:rPr lang="zh-TW" altLang="en-US" smtClean="0"/>
              <a:t>12</a:t>
            </a:fld>
            <a:endParaRPr lang="zh-TW" altLang="en-US" dirty="0"/>
          </a:p>
        </p:txBody>
      </p:sp>
      <p:cxnSp>
        <p:nvCxnSpPr>
          <p:cNvPr id="134" name="直線單箭頭接點 256">
            <a:extLst>
              <a:ext uri="{FF2B5EF4-FFF2-40B4-BE49-F238E27FC236}">
                <a16:creationId xmlns:a16="http://schemas.microsoft.com/office/drawing/2014/main" id="{25132A2C-D2BB-4326-8787-58FDD0D7A410}"/>
              </a:ext>
            </a:extLst>
          </p:cNvPr>
          <p:cNvCxnSpPr/>
          <p:nvPr/>
        </p:nvCxnSpPr>
        <p:spPr>
          <a:xfrm flipV="1">
            <a:off x="2640486" y="2406628"/>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35" name="直線單箭頭接點 255">
            <a:extLst>
              <a:ext uri="{FF2B5EF4-FFF2-40B4-BE49-F238E27FC236}">
                <a16:creationId xmlns:a16="http://schemas.microsoft.com/office/drawing/2014/main" id="{C0BB3F61-0E1B-43D1-A7C5-AFDA641366FA}"/>
              </a:ext>
            </a:extLst>
          </p:cNvPr>
          <p:cNvCxnSpPr/>
          <p:nvPr/>
        </p:nvCxnSpPr>
        <p:spPr>
          <a:xfrm flipV="1">
            <a:off x="2197964" y="2406628"/>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36" name="直線單箭頭接點 254">
            <a:extLst>
              <a:ext uri="{FF2B5EF4-FFF2-40B4-BE49-F238E27FC236}">
                <a16:creationId xmlns:a16="http://schemas.microsoft.com/office/drawing/2014/main" id="{A94B6BC4-1B08-4BA8-9A92-586820252F7A}"/>
              </a:ext>
            </a:extLst>
          </p:cNvPr>
          <p:cNvCxnSpPr/>
          <p:nvPr/>
        </p:nvCxnSpPr>
        <p:spPr>
          <a:xfrm flipV="1">
            <a:off x="1750967" y="2406628"/>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37" name="直線單箭頭接點 253">
            <a:extLst>
              <a:ext uri="{FF2B5EF4-FFF2-40B4-BE49-F238E27FC236}">
                <a16:creationId xmlns:a16="http://schemas.microsoft.com/office/drawing/2014/main" id="{60D13A1B-3950-480B-BA05-DC42A39EEF7E}"/>
              </a:ext>
            </a:extLst>
          </p:cNvPr>
          <p:cNvCxnSpPr/>
          <p:nvPr/>
        </p:nvCxnSpPr>
        <p:spPr>
          <a:xfrm flipV="1">
            <a:off x="1316759" y="2406628"/>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sp>
        <p:nvSpPr>
          <p:cNvPr id="138" name="圓角矩形 142">
            <a:extLst>
              <a:ext uri="{FF2B5EF4-FFF2-40B4-BE49-F238E27FC236}">
                <a16:creationId xmlns:a16="http://schemas.microsoft.com/office/drawing/2014/main" id="{0CA6523D-70E6-4E96-9BF0-FE2E71E98959}"/>
              </a:ext>
            </a:extLst>
          </p:cNvPr>
          <p:cNvSpPr/>
          <p:nvPr/>
        </p:nvSpPr>
        <p:spPr>
          <a:xfrm>
            <a:off x="1229977" y="2204910"/>
            <a:ext cx="1486148" cy="201647"/>
          </a:xfrm>
          <a:prstGeom prst="roundRect">
            <a:avLst/>
          </a:prstGeom>
          <a:solidFill>
            <a:srgbClr val="CCECFF"/>
          </a:solidFill>
          <a:ln w="15875" cap="flat" cmpd="sng" algn="ctr">
            <a:solidFill>
              <a:sysClr val="windowText" lastClr="000000"/>
            </a:solidFill>
            <a:prstDash val="solid"/>
          </a:ln>
          <a:effectLst/>
        </p:spPr>
        <p:txBody>
          <a:bodyPr rtlCol="0" anchor="ctr"/>
          <a:lstStyle/>
          <a:p>
            <a:pPr algn="ctr" defTabSz="685800">
              <a:defRPr/>
            </a:pPr>
            <a:r>
              <a:rPr lang="en-US" altLang="zh-TW" sz="840" kern="0" dirty="0">
                <a:solidFill>
                  <a:sysClr val="windowText" lastClr="000000"/>
                </a:solidFill>
                <a:latin typeface="Calibri" panose="020F0502020204030204"/>
                <a:ea typeface="微軟正黑體" panose="020B0604030504040204" pitchFamily="34" charset="-120"/>
                <a:cs typeface="Times New Roman" panose="02020603050405020304" pitchFamily="18" charset="0"/>
              </a:rPr>
              <a:t>     Slot   Attention</a:t>
            </a:r>
            <a:endParaRPr lang="zh-TW" altLang="en-US" sz="840" kern="0" dirty="0">
              <a:solidFill>
                <a:sysClr val="windowText" lastClr="000000"/>
              </a:solidFill>
              <a:latin typeface="Calibri" panose="020F0502020204030204"/>
              <a:ea typeface="微軟正黑體" panose="020B0604030504040204" pitchFamily="34" charset="-120"/>
              <a:cs typeface="Times New Roman" panose="02020603050405020304" pitchFamily="18" charset="0"/>
            </a:endParaRPr>
          </a:p>
        </p:txBody>
      </p:sp>
      <p:cxnSp>
        <p:nvCxnSpPr>
          <p:cNvPr id="139" name="接點: 肘形 267">
            <a:extLst>
              <a:ext uri="{FF2B5EF4-FFF2-40B4-BE49-F238E27FC236}">
                <a16:creationId xmlns:a16="http://schemas.microsoft.com/office/drawing/2014/main" id="{A7A4BBFA-5746-4ACE-951B-5C3505B071C1}"/>
              </a:ext>
            </a:extLst>
          </p:cNvPr>
          <p:cNvCxnSpPr>
            <a:cxnSpLocks/>
          </p:cNvCxnSpPr>
          <p:nvPr/>
        </p:nvCxnSpPr>
        <p:spPr>
          <a:xfrm rot="16200000" flipV="1">
            <a:off x="2240733" y="2218966"/>
            <a:ext cx="702175" cy="98183"/>
          </a:xfrm>
          <a:prstGeom prst="bentConnector4">
            <a:avLst>
              <a:gd name="adj1" fmla="val 11124"/>
              <a:gd name="adj2" fmla="val 274622"/>
            </a:avLst>
          </a:prstGeom>
          <a:noFill/>
          <a:ln w="28575" cap="flat" cmpd="sng" algn="ctr">
            <a:solidFill>
              <a:sysClr val="windowText" lastClr="000000"/>
            </a:solidFill>
            <a:prstDash val="solid"/>
            <a:headEnd type="none" w="med" len="med"/>
            <a:tailEnd type="arrow" w="med" len="med"/>
          </a:ln>
          <a:effectLst/>
        </p:spPr>
      </p:cxnSp>
      <p:cxnSp>
        <p:nvCxnSpPr>
          <p:cNvPr id="140" name="接點: 肘形 266">
            <a:extLst>
              <a:ext uri="{FF2B5EF4-FFF2-40B4-BE49-F238E27FC236}">
                <a16:creationId xmlns:a16="http://schemas.microsoft.com/office/drawing/2014/main" id="{050F8966-CFA9-4143-A637-88B5085CC338}"/>
              </a:ext>
            </a:extLst>
          </p:cNvPr>
          <p:cNvCxnSpPr>
            <a:cxnSpLocks/>
          </p:cNvCxnSpPr>
          <p:nvPr/>
        </p:nvCxnSpPr>
        <p:spPr>
          <a:xfrm rot="16200000" flipV="1">
            <a:off x="1800328" y="2218967"/>
            <a:ext cx="702175" cy="98183"/>
          </a:xfrm>
          <a:prstGeom prst="bentConnector4">
            <a:avLst>
              <a:gd name="adj1" fmla="val 11124"/>
              <a:gd name="adj2" fmla="val 274622"/>
            </a:avLst>
          </a:prstGeom>
          <a:noFill/>
          <a:ln w="28575" cap="flat" cmpd="sng" algn="ctr">
            <a:solidFill>
              <a:sysClr val="windowText" lastClr="000000"/>
            </a:solidFill>
            <a:prstDash val="solid"/>
            <a:headEnd type="none" w="med" len="med"/>
            <a:tailEnd type="arrow" w="med" len="med"/>
          </a:ln>
          <a:effectLst/>
        </p:spPr>
      </p:cxnSp>
      <p:cxnSp>
        <p:nvCxnSpPr>
          <p:cNvPr id="141" name="接點: 肘形 265">
            <a:extLst>
              <a:ext uri="{FF2B5EF4-FFF2-40B4-BE49-F238E27FC236}">
                <a16:creationId xmlns:a16="http://schemas.microsoft.com/office/drawing/2014/main" id="{603A3DD7-DB98-436E-9032-6308DD97A1AB}"/>
              </a:ext>
            </a:extLst>
          </p:cNvPr>
          <p:cNvCxnSpPr>
            <a:cxnSpLocks/>
          </p:cNvCxnSpPr>
          <p:nvPr/>
        </p:nvCxnSpPr>
        <p:spPr>
          <a:xfrm rot="16200000" flipV="1">
            <a:off x="1352610" y="2218966"/>
            <a:ext cx="702175" cy="98183"/>
          </a:xfrm>
          <a:prstGeom prst="bentConnector4">
            <a:avLst>
              <a:gd name="adj1" fmla="val 11124"/>
              <a:gd name="adj2" fmla="val 274622"/>
            </a:avLst>
          </a:prstGeom>
          <a:noFill/>
          <a:ln w="28575" cap="flat" cmpd="sng" algn="ctr">
            <a:solidFill>
              <a:sysClr val="windowText" lastClr="000000"/>
            </a:solidFill>
            <a:prstDash val="solid"/>
            <a:headEnd type="none" w="med" len="med"/>
            <a:tailEnd type="arrow" w="med" len="med"/>
          </a:ln>
          <a:effectLst/>
        </p:spPr>
      </p:cxnSp>
      <p:cxnSp>
        <p:nvCxnSpPr>
          <p:cNvPr id="142" name="接點: 肘形 39">
            <a:extLst>
              <a:ext uri="{FF2B5EF4-FFF2-40B4-BE49-F238E27FC236}">
                <a16:creationId xmlns:a16="http://schemas.microsoft.com/office/drawing/2014/main" id="{A7F42276-7C10-4CF8-8E10-C6AC7D8E6DD0}"/>
              </a:ext>
            </a:extLst>
          </p:cNvPr>
          <p:cNvCxnSpPr>
            <a:cxnSpLocks/>
          </p:cNvCxnSpPr>
          <p:nvPr/>
        </p:nvCxnSpPr>
        <p:spPr>
          <a:xfrm rot="16200000" flipV="1">
            <a:off x="915945" y="2221928"/>
            <a:ext cx="702175" cy="98183"/>
          </a:xfrm>
          <a:prstGeom prst="bentConnector4">
            <a:avLst>
              <a:gd name="adj1" fmla="val 11124"/>
              <a:gd name="adj2" fmla="val 274622"/>
            </a:avLst>
          </a:prstGeom>
          <a:noFill/>
          <a:ln w="28575" cap="flat" cmpd="sng" algn="ctr">
            <a:solidFill>
              <a:sysClr val="windowText" lastClr="000000"/>
            </a:solidFill>
            <a:prstDash val="solid"/>
            <a:headEnd type="none" w="med" len="med"/>
            <a:tailEnd type="arrow" w="med" len="med"/>
          </a:ln>
          <a:effectLst/>
        </p:spPr>
      </p:cxnSp>
      <p:sp>
        <p:nvSpPr>
          <p:cNvPr id="143" name="矩形 4">
            <a:extLst>
              <a:ext uri="{FF2B5EF4-FFF2-40B4-BE49-F238E27FC236}">
                <a16:creationId xmlns:a16="http://schemas.microsoft.com/office/drawing/2014/main" id="{C6DDEBA1-D055-4F29-986A-EB44DCE8BE7D}"/>
              </a:ext>
            </a:extLst>
          </p:cNvPr>
          <p:cNvSpPr/>
          <p:nvPr/>
        </p:nvSpPr>
        <p:spPr>
          <a:xfrm>
            <a:off x="1299313" y="2558323"/>
            <a:ext cx="27000" cy="62100"/>
          </a:xfrm>
          <a:prstGeom prst="rect">
            <a:avLst/>
          </a:prstGeom>
          <a:solidFill>
            <a:sysClr val="window" lastClr="FFFFFF"/>
          </a:solidFill>
          <a:ln w="15875" cap="flat" cmpd="sng" algn="ctr">
            <a:solidFill>
              <a:sysClr val="window" lastClr="FFFFFF"/>
            </a:solidFill>
            <a:prstDash val="solid"/>
          </a:ln>
          <a:effectLst/>
        </p:spPr>
        <p:txBody>
          <a:bodyPr rtlCol="0" anchor="ctr"/>
          <a:lstStyle/>
          <a:p>
            <a:pPr algn="ctr" defTabSz="685800">
              <a:defRPr/>
            </a:pPr>
            <a:endParaRPr lang="zh-TW" altLang="en-US" sz="1350" kern="0">
              <a:solidFill>
                <a:prstClr val="white"/>
              </a:solidFill>
              <a:latin typeface="Calibri" panose="020F0502020204030204"/>
              <a:ea typeface="新細明體" panose="02020500000000000000" pitchFamily="18" charset="-120"/>
            </a:endParaRPr>
          </a:p>
        </p:txBody>
      </p:sp>
      <p:sp>
        <p:nvSpPr>
          <p:cNvPr id="144" name="矩形 272">
            <a:extLst>
              <a:ext uri="{FF2B5EF4-FFF2-40B4-BE49-F238E27FC236}">
                <a16:creationId xmlns:a16="http://schemas.microsoft.com/office/drawing/2014/main" id="{EA8E24E8-B7AB-4F5A-A88C-1448C3B8117E}"/>
              </a:ext>
            </a:extLst>
          </p:cNvPr>
          <p:cNvSpPr/>
          <p:nvPr/>
        </p:nvSpPr>
        <p:spPr>
          <a:xfrm>
            <a:off x="1736108" y="2558323"/>
            <a:ext cx="27000" cy="62100"/>
          </a:xfrm>
          <a:prstGeom prst="rect">
            <a:avLst/>
          </a:prstGeom>
          <a:solidFill>
            <a:sysClr val="window" lastClr="FFFFFF"/>
          </a:solidFill>
          <a:ln w="15875" cap="flat" cmpd="sng" algn="ctr">
            <a:solidFill>
              <a:sysClr val="window" lastClr="FFFFFF"/>
            </a:solidFill>
            <a:prstDash val="solid"/>
          </a:ln>
          <a:effectLst/>
        </p:spPr>
        <p:txBody>
          <a:bodyPr rtlCol="0" anchor="ctr"/>
          <a:lstStyle/>
          <a:p>
            <a:pPr algn="ctr" defTabSz="685800">
              <a:defRPr/>
            </a:pPr>
            <a:endParaRPr lang="zh-TW" altLang="en-US" sz="1350" kern="0">
              <a:solidFill>
                <a:prstClr val="white"/>
              </a:solidFill>
              <a:latin typeface="Calibri" panose="020F0502020204030204"/>
              <a:ea typeface="新細明體" panose="02020500000000000000" pitchFamily="18" charset="-120"/>
            </a:endParaRPr>
          </a:p>
        </p:txBody>
      </p:sp>
      <p:sp>
        <p:nvSpPr>
          <p:cNvPr id="145" name="矩形 273">
            <a:extLst>
              <a:ext uri="{FF2B5EF4-FFF2-40B4-BE49-F238E27FC236}">
                <a16:creationId xmlns:a16="http://schemas.microsoft.com/office/drawing/2014/main" id="{A2722455-155D-4FAC-83BD-90A87251A522}"/>
              </a:ext>
            </a:extLst>
          </p:cNvPr>
          <p:cNvSpPr/>
          <p:nvPr/>
        </p:nvSpPr>
        <p:spPr>
          <a:xfrm>
            <a:off x="2182505" y="2558323"/>
            <a:ext cx="27000" cy="62100"/>
          </a:xfrm>
          <a:prstGeom prst="rect">
            <a:avLst/>
          </a:prstGeom>
          <a:solidFill>
            <a:sysClr val="window" lastClr="FFFFFF"/>
          </a:solidFill>
          <a:ln w="15875" cap="flat" cmpd="sng" algn="ctr">
            <a:solidFill>
              <a:sysClr val="window" lastClr="FFFFFF"/>
            </a:solidFill>
            <a:prstDash val="solid"/>
          </a:ln>
          <a:effectLst/>
        </p:spPr>
        <p:txBody>
          <a:bodyPr rtlCol="0" anchor="ctr"/>
          <a:lstStyle/>
          <a:p>
            <a:pPr algn="ctr" defTabSz="685800">
              <a:defRPr/>
            </a:pPr>
            <a:endParaRPr lang="zh-TW" altLang="en-US" sz="1350" kern="0">
              <a:solidFill>
                <a:prstClr val="white"/>
              </a:solidFill>
              <a:latin typeface="Calibri" panose="020F0502020204030204"/>
              <a:ea typeface="新細明體" panose="02020500000000000000" pitchFamily="18" charset="-120"/>
            </a:endParaRPr>
          </a:p>
        </p:txBody>
      </p:sp>
      <p:sp>
        <p:nvSpPr>
          <p:cNvPr id="146" name="矩形 274">
            <a:extLst>
              <a:ext uri="{FF2B5EF4-FFF2-40B4-BE49-F238E27FC236}">
                <a16:creationId xmlns:a16="http://schemas.microsoft.com/office/drawing/2014/main" id="{AA641739-6F83-44B6-AB7D-9194339EDF3F}"/>
              </a:ext>
            </a:extLst>
          </p:cNvPr>
          <p:cNvSpPr/>
          <p:nvPr/>
        </p:nvSpPr>
        <p:spPr>
          <a:xfrm>
            <a:off x="2623289" y="2558323"/>
            <a:ext cx="27000" cy="62100"/>
          </a:xfrm>
          <a:prstGeom prst="rect">
            <a:avLst/>
          </a:prstGeom>
          <a:solidFill>
            <a:sysClr val="window" lastClr="FFFFFF"/>
          </a:solidFill>
          <a:ln w="15875" cap="flat" cmpd="sng" algn="ctr">
            <a:solidFill>
              <a:sysClr val="window" lastClr="FFFFFF"/>
            </a:solidFill>
            <a:prstDash val="solid"/>
          </a:ln>
          <a:effectLst/>
        </p:spPr>
        <p:txBody>
          <a:bodyPr rtlCol="0" anchor="ctr"/>
          <a:lstStyle/>
          <a:p>
            <a:pPr algn="ctr" defTabSz="685800">
              <a:defRPr/>
            </a:pPr>
            <a:endParaRPr lang="zh-TW" altLang="en-US" sz="1350" kern="0">
              <a:solidFill>
                <a:prstClr val="white"/>
              </a:solidFill>
              <a:latin typeface="Calibri" panose="020F0502020204030204"/>
              <a:ea typeface="新細明體" panose="02020500000000000000" pitchFamily="18" charset="-120"/>
            </a:endParaRPr>
          </a:p>
        </p:txBody>
      </p:sp>
      <p:grpSp>
        <p:nvGrpSpPr>
          <p:cNvPr id="150" name="群組 2">
            <a:extLst>
              <a:ext uri="{FF2B5EF4-FFF2-40B4-BE49-F238E27FC236}">
                <a16:creationId xmlns:a16="http://schemas.microsoft.com/office/drawing/2014/main" id="{803FE0A5-4424-46AA-BA97-5EC000868854}"/>
              </a:ext>
            </a:extLst>
          </p:cNvPr>
          <p:cNvGrpSpPr/>
          <p:nvPr/>
        </p:nvGrpSpPr>
        <p:grpSpPr>
          <a:xfrm>
            <a:off x="3182598" y="1877414"/>
            <a:ext cx="2954216" cy="1358567"/>
            <a:chOff x="4641672" y="3387083"/>
            <a:chExt cx="3938955" cy="1811422"/>
          </a:xfrm>
        </p:grpSpPr>
        <p:sp>
          <p:nvSpPr>
            <p:cNvPr id="151" name="圓角矩形 95">
              <a:extLst>
                <a:ext uri="{FF2B5EF4-FFF2-40B4-BE49-F238E27FC236}">
                  <a16:creationId xmlns:a16="http://schemas.microsoft.com/office/drawing/2014/main" id="{A2F76F98-8FFB-4679-BDEE-30928132790C}"/>
                </a:ext>
              </a:extLst>
            </p:cNvPr>
            <p:cNvSpPr/>
            <p:nvPr/>
          </p:nvSpPr>
          <p:spPr>
            <a:xfrm>
              <a:off x="5372971" y="3408643"/>
              <a:ext cx="1981530" cy="268863"/>
            </a:xfrm>
            <a:prstGeom prst="roundRect">
              <a:avLst/>
            </a:prstGeom>
            <a:solidFill>
              <a:srgbClr val="CCECFF"/>
            </a:solidFill>
            <a:ln w="15875" cap="flat" cmpd="sng" algn="ctr">
              <a:solidFill>
                <a:sysClr val="windowText" lastClr="000000"/>
              </a:solidFill>
              <a:prstDash val="solid"/>
            </a:ln>
            <a:effectLst/>
          </p:spPr>
          <p:txBody>
            <a:bodyPr rtlCol="0" anchor="ctr"/>
            <a:lstStyle/>
            <a:p>
              <a:pPr algn="ctr" defTabSz="685800">
                <a:defRPr/>
              </a:pPr>
              <a:r>
                <a:rPr lang="en-US" altLang="zh-TW" sz="840" kern="0" dirty="0">
                  <a:solidFill>
                    <a:sysClr val="windowText" lastClr="000000"/>
                  </a:solidFill>
                  <a:latin typeface="Calibri" panose="020F0502020204030204"/>
                  <a:ea typeface="微軟正黑體" panose="020B0604030504040204" pitchFamily="34" charset="-120"/>
                  <a:cs typeface="Times New Roman" panose="02020603050405020304" pitchFamily="18" charset="0"/>
                </a:rPr>
                <a:t>    Intent     Attention</a:t>
              </a:r>
              <a:endParaRPr lang="zh-TW" altLang="en-US" sz="840" kern="0" dirty="0">
                <a:solidFill>
                  <a:sysClr val="windowText" lastClr="000000"/>
                </a:solidFill>
                <a:latin typeface="Calibri" panose="020F0502020204030204"/>
                <a:ea typeface="微軟正黑體" panose="020B0604030504040204" pitchFamily="34" charset="-120"/>
                <a:cs typeface="Times New Roman" panose="02020603050405020304" pitchFamily="18" charset="0"/>
              </a:endParaRPr>
            </a:p>
          </p:txBody>
        </p:sp>
        <p:cxnSp>
          <p:nvCxnSpPr>
            <p:cNvPr id="152" name="直線單箭頭接點 121">
              <a:extLst>
                <a:ext uri="{FF2B5EF4-FFF2-40B4-BE49-F238E27FC236}">
                  <a16:creationId xmlns:a16="http://schemas.microsoft.com/office/drawing/2014/main" id="{2EE316A3-8E61-4175-BF36-144AAA9C368F}"/>
                </a:ext>
              </a:extLst>
            </p:cNvPr>
            <p:cNvCxnSpPr>
              <a:stCxn id="151" idx="3"/>
              <a:endCxn id="155" idx="2"/>
            </p:cNvCxnSpPr>
            <p:nvPr/>
          </p:nvCxnSpPr>
          <p:spPr>
            <a:xfrm>
              <a:off x="7354501" y="3543075"/>
              <a:ext cx="417577" cy="0"/>
            </a:xfrm>
            <a:prstGeom prst="straightConnector1">
              <a:avLst/>
            </a:prstGeom>
            <a:noFill/>
            <a:ln w="28575" cap="flat" cmpd="sng" algn="ctr">
              <a:solidFill>
                <a:sysClr val="windowText" lastClr="000000"/>
              </a:solidFill>
              <a:prstDash val="solid"/>
              <a:headEnd type="none" w="med" len="med"/>
              <a:tailEnd type="arrow" w="med" len="med"/>
            </a:ln>
            <a:effectLst/>
          </p:spPr>
        </p:cxnSp>
        <mc:AlternateContent xmlns:mc="http://schemas.openxmlformats.org/markup-compatibility/2006" xmlns:a14="http://schemas.microsoft.com/office/drawing/2010/main">
          <mc:Choice Requires="a14">
            <p:sp>
              <p:nvSpPr>
                <p:cNvPr id="153" name="文字方塊 124">
                  <a:extLst>
                    <a:ext uri="{FF2B5EF4-FFF2-40B4-BE49-F238E27FC236}">
                      <a16:creationId xmlns:a16="http://schemas.microsoft.com/office/drawing/2014/main" id="{C997E141-45C4-44B0-9922-4A755E1E0913}"/>
                    </a:ext>
                  </a:extLst>
                </p:cNvPr>
                <p:cNvSpPr txBox="1"/>
                <p:nvPr/>
              </p:nvSpPr>
              <p:spPr>
                <a:xfrm>
                  <a:off x="8164187" y="3387083"/>
                  <a:ext cx="416440" cy="295465"/>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sSup>
                          <m:sSupPr>
                            <m:ctrlPr>
                              <a:rPr lang="en-US" altLang="zh-TW" sz="840" i="1" kern="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sz="840" i="1" kern="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𝑦</m:t>
                            </m:r>
                          </m:e>
                          <m:sup>
                            <m:r>
                              <a:rPr lang="en-US" altLang="zh-TW" sz="840" i="1" kern="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𝐼</m:t>
                            </m:r>
                          </m:sup>
                        </m:sSup>
                      </m:oMath>
                    </m:oMathPara>
                  </a14:m>
                  <a:endParaRPr lang="zh-TW" altLang="en-US" sz="840" kern="0" dirty="0">
                    <a:solidFill>
                      <a:prstClr val="black"/>
                    </a:solidFill>
                    <a:ea typeface="微軟正黑體" panose="020B0604030504040204" pitchFamily="34" charset="-120"/>
                    <a:cs typeface="Times New Roman" panose="02020603050405020304" pitchFamily="18" charset="0"/>
                  </a:endParaRPr>
                </a:p>
              </p:txBody>
            </p:sp>
          </mc:Choice>
          <mc:Fallback xmlns="">
            <p:sp>
              <p:nvSpPr>
                <p:cNvPr id="153" name="文字方塊 124">
                  <a:extLst>
                    <a:ext uri="{FF2B5EF4-FFF2-40B4-BE49-F238E27FC236}">
                      <a16:creationId xmlns:a16="http://schemas.microsoft.com/office/drawing/2014/main" id="{C997E141-45C4-44B0-9922-4A755E1E0913}"/>
                    </a:ext>
                  </a:extLst>
                </p:cNvPr>
                <p:cNvSpPr txBox="1">
                  <a:spLocks noRot="1" noChangeAspect="1" noMove="1" noResize="1" noEditPoints="1" noAdjustHandles="1" noChangeArrowheads="1" noChangeShapeType="1" noTextEdit="1"/>
                </p:cNvSpPr>
                <p:nvPr/>
              </p:nvSpPr>
              <p:spPr>
                <a:xfrm>
                  <a:off x="8164187" y="3387083"/>
                  <a:ext cx="416440" cy="295465"/>
                </a:xfrm>
                <a:prstGeom prst="rect">
                  <a:avLst/>
                </a:prstGeom>
                <a:blipFill>
                  <a:blip r:embed="rId3"/>
                  <a:stretch>
                    <a:fillRect/>
                  </a:stretch>
                </a:blipFill>
              </p:spPr>
              <p:txBody>
                <a:bodyPr/>
                <a:lstStyle/>
                <a:p>
                  <a:r>
                    <a:rPr lang="en-US">
                      <a:noFill/>
                    </a:rPr>
                    <a:t> </a:t>
                  </a:r>
                </a:p>
              </p:txBody>
            </p:sp>
          </mc:Fallback>
        </mc:AlternateContent>
        <p:cxnSp>
          <p:nvCxnSpPr>
            <p:cNvPr id="154" name="直線單箭頭接點 125">
              <a:extLst>
                <a:ext uri="{FF2B5EF4-FFF2-40B4-BE49-F238E27FC236}">
                  <a16:creationId xmlns:a16="http://schemas.microsoft.com/office/drawing/2014/main" id="{2350AB50-14CC-4C77-BE3F-97DE57CAF8FD}"/>
                </a:ext>
              </a:extLst>
            </p:cNvPr>
            <p:cNvCxnSpPr>
              <a:cxnSpLocks/>
              <a:stCxn id="155" idx="6"/>
            </p:cNvCxnSpPr>
            <p:nvPr/>
          </p:nvCxnSpPr>
          <p:spPr>
            <a:xfrm flipV="1">
              <a:off x="8018536" y="3541549"/>
              <a:ext cx="244148" cy="1526"/>
            </a:xfrm>
            <a:prstGeom prst="straightConnector1">
              <a:avLst/>
            </a:prstGeom>
            <a:noFill/>
            <a:ln w="28575" cap="flat" cmpd="sng" algn="ctr">
              <a:solidFill>
                <a:sysClr val="windowText" lastClr="000000"/>
              </a:solidFill>
              <a:prstDash val="solid"/>
              <a:headEnd type="none" w="med" len="med"/>
              <a:tailEnd type="arrow" w="med" len="med"/>
            </a:ln>
            <a:effectLst/>
          </p:spPr>
        </p:cxnSp>
        <p:sp>
          <p:nvSpPr>
            <p:cNvPr id="155" name="橢圓 120">
              <a:extLst>
                <a:ext uri="{FF2B5EF4-FFF2-40B4-BE49-F238E27FC236}">
                  <a16:creationId xmlns:a16="http://schemas.microsoft.com/office/drawing/2014/main" id="{54904852-A4D4-462C-8E0F-C0DB56EC12B3}"/>
                </a:ext>
              </a:extLst>
            </p:cNvPr>
            <p:cNvSpPr/>
            <p:nvPr/>
          </p:nvSpPr>
          <p:spPr>
            <a:xfrm>
              <a:off x="7772078" y="3431048"/>
              <a:ext cx="246458" cy="224053"/>
            </a:xfrm>
            <a:prstGeom prst="ellipse">
              <a:avLst/>
            </a:prstGeom>
            <a:solidFill>
              <a:sysClr val="window" lastClr="FFFFFF"/>
            </a:solid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56" name="群組 28">
              <a:extLst>
                <a:ext uri="{FF2B5EF4-FFF2-40B4-BE49-F238E27FC236}">
                  <a16:creationId xmlns:a16="http://schemas.microsoft.com/office/drawing/2014/main" id="{B33CA5A5-8F5E-4D75-9EC2-9195C545E223}"/>
                </a:ext>
              </a:extLst>
            </p:cNvPr>
            <p:cNvGrpSpPr/>
            <p:nvPr/>
          </p:nvGrpSpPr>
          <p:grpSpPr>
            <a:xfrm>
              <a:off x="4641672" y="3952374"/>
              <a:ext cx="2862283" cy="1246131"/>
              <a:chOff x="657925" y="5416789"/>
              <a:chExt cx="2862283" cy="1246131"/>
            </a:xfrm>
          </p:grpSpPr>
          <p:sp>
            <p:nvSpPr>
              <p:cNvPr id="163" name="文字方塊 124">
                <a:extLst>
                  <a:ext uri="{FF2B5EF4-FFF2-40B4-BE49-F238E27FC236}">
                    <a16:creationId xmlns:a16="http://schemas.microsoft.com/office/drawing/2014/main" id="{32A5E9B5-94D1-4EB9-ABF2-12B08387ECB2}"/>
                  </a:ext>
                </a:extLst>
              </p:cNvPr>
              <p:cNvSpPr txBox="1"/>
              <p:nvPr/>
            </p:nvSpPr>
            <p:spPr>
              <a:xfrm>
                <a:off x="657925" y="6022746"/>
                <a:ext cx="769199" cy="640174"/>
              </a:xfrm>
              <a:prstGeom prst="rect">
                <a:avLst/>
              </a:prstGeom>
              <a:noFill/>
            </p:spPr>
            <p:txBody>
              <a:bodyPr wrap="square" rtlCol="0">
                <a:spAutoFit/>
              </a:bodyPr>
              <a:lstStyle/>
              <a:p>
                <a:pPr algn="ctr" defTabSz="685800">
                  <a:defRPr/>
                </a:pPr>
                <a:r>
                  <a:rPr lang="en-US" altLang="zh-TW" sz="840" kern="0" dirty="0">
                    <a:solidFill>
                      <a:prstClr val="black"/>
                    </a:solidFill>
                    <a:ea typeface="微軟正黑體" panose="020B0604030504040204" pitchFamily="34" charset="-120"/>
                    <a:cs typeface="Times New Roman" panose="02020603050405020304" pitchFamily="18" charset="0"/>
                  </a:rPr>
                  <a:t>Word Sequence</a:t>
                </a:r>
                <a:endParaRPr lang="zh-TW" altLang="en-US" sz="840" kern="0" dirty="0">
                  <a:solidFill>
                    <a:prstClr val="black"/>
                  </a:solidFill>
                  <a:ea typeface="微軟正黑體" panose="020B0604030504040204" pitchFamily="34" charset="-120"/>
                  <a:cs typeface="Times New Roman" panose="02020603050405020304" pitchFamily="18" charset="0"/>
                </a:endParaRPr>
              </a:p>
            </p:txBody>
          </p:sp>
          <p:sp>
            <p:nvSpPr>
              <p:cNvPr id="164" name="矩形 65">
                <a:extLst>
                  <a:ext uri="{FF2B5EF4-FFF2-40B4-BE49-F238E27FC236}">
                    <a16:creationId xmlns:a16="http://schemas.microsoft.com/office/drawing/2014/main" id="{60C267C8-8976-4C36-A9CC-68105F181668}"/>
                  </a:ext>
                </a:extLst>
              </p:cNvPr>
              <p:cNvSpPr/>
              <p:nvPr/>
            </p:nvSpPr>
            <p:spPr>
              <a:xfrm>
                <a:off x="1389515" y="5647035"/>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65" name="矩形 67">
                <a:extLst>
                  <a:ext uri="{FF2B5EF4-FFF2-40B4-BE49-F238E27FC236}">
                    <a16:creationId xmlns:a16="http://schemas.microsoft.com/office/drawing/2014/main" id="{87E147D0-010A-466A-9854-8C4FF72C9C8F}"/>
                  </a:ext>
                </a:extLst>
              </p:cNvPr>
              <p:cNvSpPr/>
              <p:nvPr/>
            </p:nvSpPr>
            <p:spPr>
              <a:xfrm>
                <a:off x="1389515" y="5419886"/>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66" name="矩形 69">
                <a:extLst>
                  <a:ext uri="{FF2B5EF4-FFF2-40B4-BE49-F238E27FC236}">
                    <a16:creationId xmlns:a16="http://schemas.microsoft.com/office/drawing/2014/main" id="{A16EB6E8-F9BB-4FD4-805F-075E6833B5CF}"/>
                  </a:ext>
                </a:extLst>
              </p:cNvPr>
              <p:cNvSpPr/>
              <p:nvPr/>
            </p:nvSpPr>
            <p:spPr>
              <a:xfrm>
                <a:off x="1972052" y="5647035"/>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67" name="矩形 70">
                <a:extLst>
                  <a:ext uri="{FF2B5EF4-FFF2-40B4-BE49-F238E27FC236}">
                    <a16:creationId xmlns:a16="http://schemas.microsoft.com/office/drawing/2014/main" id="{7F6E127E-D5F9-46BC-BCE0-BE7FB29C2C28}"/>
                  </a:ext>
                </a:extLst>
              </p:cNvPr>
              <p:cNvSpPr/>
              <p:nvPr/>
            </p:nvSpPr>
            <p:spPr>
              <a:xfrm>
                <a:off x="1972052" y="5419886"/>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168" name="直線單箭頭接點 71">
                <a:extLst>
                  <a:ext uri="{FF2B5EF4-FFF2-40B4-BE49-F238E27FC236}">
                    <a16:creationId xmlns:a16="http://schemas.microsoft.com/office/drawing/2014/main" id="{9641EB87-3707-493E-9E52-9801169CC33D}"/>
                  </a:ext>
                </a:extLst>
              </p:cNvPr>
              <p:cNvCxnSpPr>
                <a:stCxn id="164" idx="3"/>
                <a:endCxn id="166" idx="1"/>
              </p:cNvCxnSpPr>
              <p:nvPr/>
            </p:nvCxnSpPr>
            <p:spPr>
              <a:xfrm>
                <a:off x="1613567" y="5759061"/>
                <a:ext cx="358484" cy="0"/>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69" name="直線單箭頭接點 73">
                <a:extLst>
                  <a:ext uri="{FF2B5EF4-FFF2-40B4-BE49-F238E27FC236}">
                    <a16:creationId xmlns:a16="http://schemas.microsoft.com/office/drawing/2014/main" id="{9E4DFB6F-8406-4D75-A82D-B2A228F5AA1C}"/>
                  </a:ext>
                </a:extLst>
              </p:cNvPr>
              <p:cNvCxnSpPr>
                <a:stCxn id="167" idx="1"/>
                <a:endCxn id="165" idx="3"/>
              </p:cNvCxnSpPr>
              <p:nvPr/>
            </p:nvCxnSpPr>
            <p:spPr>
              <a:xfrm flipH="1">
                <a:off x="1613567" y="5531912"/>
                <a:ext cx="358484" cy="0"/>
              </a:xfrm>
              <a:prstGeom prst="straightConnector1">
                <a:avLst/>
              </a:prstGeom>
              <a:noFill/>
              <a:ln w="28575" cap="flat" cmpd="sng" algn="ctr">
                <a:solidFill>
                  <a:sysClr val="windowText" lastClr="000000"/>
                </a:solidFill>
                <a:prstDash val="solid"/>
                <a:headEnd type="none" w="med" len="med"/>
                <a:tailEnd type="arrow" w="med" len="med"/>
              </a:ln>
              <a:effectLst/>
            </p:spPr>
          </p:cxnSp>
          <p:sp>
            <p:nvSpPr>
              <p:cNvPr id="170" name="矩形 74">
                <a:extLst>
                  <a:ext uri="{FF2B5EF4-FFF2-40B4-BE49-F238E27FC236}">
                    <a16:creationId xmlns:a16="http://schemas.microsoft.com/office/drawing/2014/main" id="{005639FD-2B39-4BE7-8B31-4B0B1A65F57E}"/>
                  </a:ext>
                </a:extLst>
              </p:cNvPr>
              <p:cNvSpPr/>
              <p:nvPr/>
            </p:nvSpPr>
            <p:spPr>
              <a:xfrm>
                <a:off x="2564455" y="5643938"/>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1" name="矩形 75">
                <a:extLst>
                  <a:ext uri="{FF2B5EF4-FFF2-40B4-BE49-F238E27FC236}">
                    <a16:creationId xmlns:a16="http://schemas.microsoft.com/office/drawing/2014/main" id="{F0BA313F-506E-4509-9C51-A1DAC5140B37}"/>
                  </a:ext>
                </a:extLst>
              </p:cNvPr>
              <p:cNvSpPr/>
              <p:nvPr/>
            </p:nvSpPr>
            <p:spPr>
              <a:xfrm>
                <a:off x="2564455" y="5416789"/>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2" name="矩形 77">
                <a:extLst>
                  <a:ext uri="{FF2B5EF4-FFF2-40B4-BE49-F238E27FC236}">
                    <a16:creationId xmlns:a16="http://schemas.microsoft.com/office/drawing/2014/main" id="{E7A7C477-17CB-45BE-A2F3-470145E2AAFF}"/>
                  </a:ext>
                </a:extLst>
              </p:cNvPr>
              <p:cNvSpPr/>
              <p:nvPr/>
            </p:nvSpPr>
            <p:spPr>
              <a:xfrm>
                <a:off x="3146992" y="5643938"/>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3" name="矩形 78">
                <a:extLst>
                  <a:ext uri="{FF2B5EF4-FFF2-40B4-BE49-F238E27FC236}">
                    <a16:creationId xmlns:a16="http://schemas.microsoft.com/office/drawing/2014/main" id="{06E5E395-EE7D-48A0-A520-668C36569CF1}"/>
                  </a:ext>
                </a:extLst>
              </p:cNvPr>
              <p:cNvSpPr/>
              <p:nvPr/>
            </p:nvSpPr>
            <p:spPr>
              <a:xfrm>
                <a:off x="3146992" y="5416789"/>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174" name="直線單箭頭接點 79">
                <a:extLst>
                  <a:ext uri="{FF2B5EF4-FFF2-40B4-BE49-F238E27FC236}">
                    <a16:creationId xmlns:a16="http://schemas.microsoft.com/office/drawing/2014/main" id="{20E79444-9700-49B8-B7F0-9F340ADEA925}"/>
                  </a:ext>
                </a:extLst>
              </p:cNvPr>
              <p:cNvCxnSpPr>
                <a:stCxn id="170" idx="3"/>
                <a:endCxn id="172" idx="1"/>
              </p:cNvCxnSpPr>
              <p:nvPr/>
            </p:nvCxnSpPr>
            <p:spPr>
              <a:xfrm>
                <a:off x="2788508" y="5755965"/>
                <a:ext cx="358484" cy="0"/>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75" name="直線單箭頭接點 82">
                <a:extLst>
                  <a:ext uri="{FF2B5EF4-FFF2-40B4-BE49-F238E27FC236}">
                    <a16:creationId xmlns:a16="http://schemas.microsoft.com/office/drawing/2014/main" id="{502B6AC4-3897-4565-B25E-5DDEE6248EA6}"/>
                  </a:ext>
                </a:extLst>
              </p:cNvPr>
              <p:cNvCxnSpPr>
                <a:stCxn id="173" idx="1"/>
                <a:endCxn id="171" idx="3"/>
              </p:cNvCxnSpPr>
              <p:nvPr/>
            </p:nvCxnSpPr>
            <p:spPr>
              <a:xfrm flipH="1">
                <a:off x="2788508" y="5528816"/>
                <a:ext cx="358484" cy="0"/>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76" name="直線單箭頭接點 83">
                <a:extLst>
                  <a:ext uri="{FF2B5EF4-FFF2-40B4-BE49-F238E27FC236}">
                    <a16:creationId xmlns:a16="http://schemas.microsoft.com/office/drawing/2014/main" id="{BC5F8EF4-F0A1-49E3-9527-4382231C5588}"/>
                  </a:ext>
                </a:extLst>
              </p:cNvPr>
              <p:cNvCxnSpPr>
                <a:stCxn id="171" idx="1"/>
                <a:endCxn id="167" idx="3"/>
              </p:cNvCxnSpPr>
              <p:nvPr/>
            </p:nvCxnSpPr>
            <p:spPr>
              <a:xfrm flipH="1">
                <a:off x="2196104" y="5528816"/>
                <a:ext cx="368351" cy="309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77" name="直線單箭頭接點 84">
                <a:extLst>
                  <a:ext uri="{FF2B5EF4-FFF2-40B4-BE49-F238E27FC236}">
                    <a16:creationId xmlns:a16="http://schemas.microsoft.com/office/drawing/2014/main" id="{B9F73CD5-0485-4FD1-B270-D000B412DA6E}"/>
                  </a:ext>
                </a:extLst>
              </p:cNvPr>
              <p:cNvCxnSpPr>
                <a:stCxn id="166" idx="3"/>
                <a:endCxn id="170" idx="1"/>
              </p:cNvCxnSpPr>
              <p:nvPr/>
            </p:nvCxnSpPr>
            <p:spPr>
              <a:xfrm flipV="1">
                <a:off x="2196104" y="5755965"/>
                <a:ext cx="368351" cy="3097"/>
              </a:xfrm>
              <a:prstGeom prst="straightConnector1">
                <a:avLst/>
              </a:prstGeom>
              <a:noFill/>
              <a:ln w="28575" cap="flat" cmpd="sng" algn="ctr">
                <a:solidFill>
                  <a:sysClr val="windowText" lastClr="000000"/>
                </a:solidFill>
                <a:prstDash val="solid"/>
                <a:headEnd type="none" w="med" len="med"/>
                <a:tailEnd type="arrow" w="med" len="med"/>
              </a:ln>
              <a:effectLst/>
            </p:spPr>
          </p:cxnSp>
          <mc:AlternateContent xmlns:mc="http://schemas.openxmlformats.org/markup-compatibility/2006" xmlns:a14="http://schemas.microsoft.com/office/drawing/2010/main">
            <mc:Choice Requires="a14">
              <p:sp>
                <p:nvSpPr>
                  <p:cNvPr id="178" name="文字方塊 85">
                    <a:extLst>
                      <a:ext uri="{FF2B5EF4-FFF2-40B4-BE49-F238E27FC236}">
                        <a16:creationId xmlns:a16="http://schemas.microsoft.com/office/drawing/2014/main" id="{36A4FE55-77DB-4124-B40F-122E3392AC8D}"/>
                      </a:ext>
                    </a:extLst>
                  </p:cNvPr>
                  <p:cNvSpPr txBox="1"/>
                  <p:nvPr/>
                </p:nvSpPr>
                <p:spPr>
                  <a:xfrm>
                    <a:off x="1334134" y="6082383"/>
                    <a:ext cx="420628" cy="295465"/>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sSub>
                            <m:sSubPr>
                              <m:ctrlPr>
                                <a:rPr lang="en-US" altLang="zh-TW" sz="840" i="1" kern="0">
                                  <a:solidFill>
                                    <a:prstClr val="black"/>
                                  </a:solidFill>
                                  <a:latin typeface="Cambria Math" panose="02040503050406030204" pitchFamily="18" charset="0"/>
                                </a:rPr>
                              </m:ctrlPr>
                            </m:sSubPr>
                            <m:e>
                              <m:r>
                                <a:rPr lang="en-US" altLang="zh-TW" sz="840" i="1" kern="0">
                                  <a:solidFill>
                                    <a:prstClr val="black"/>
                                  </a:solidFill>
                                  <a:latin typeface="Cambria Math"/>
                                </a:rPr>
                                <m:t>𝑥</m:t>
                              </m:r>
                            </m:e>
                            <m:sub>
                              <m:r>
                                <a:rPr lang="en-US" altLang="zh-TW" sz="840" i="1" kern="0">
                                  <a:solidFill>
                                    <a:prstClr val="black"/>
                                  </a:solidFill>
                                  <a:latin typeface="Cambria Math"/>
                                </a:rPr>
                                <m:t>1</m:t>
                              </m:r>
                            </m:sub>
                          </m:sSub>
                        </m:oMath>
                      </m:oMathPara>
                    </a14:m>
                    <a:endParaRPr lang="zh-TW" altLang="en-US" sz="840" kern="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78" name="文字方塊 85">
                    <a:extLst>
                      <a:ext uri="{FF2B5EF4-FFF2-40B4-BE49-F238E27FC236}">
                        <a16:creationId xmlns:a16="http://schemas.microsoft.com/office/drawing/2014/main" id="{36A4FE55-77DB-4124-B40F-122E3392AC8D}"/>
                      </a:ext>
                    </a:extLst>
                  </p:cNvPr>
                  <p:cNvSpPr txBox="1">
                    <a:spLocks noRot="1" noChangeAspect="1" noMove="1" noResize="1" noEditPoints="1" noAdjustHandles="1" noChangeArrowheads="1" noChangeShapeType="1" noTextEdit="1"/>
                  </p:cNvSpPr>
                  <p:nvPr/>
                </p:nvSpPr>
                <p:spPr>
                  <a:xfrm>
                    <a:off x="1334134" y="6082383"/>
                    <a:ext cx="420628" cy="2954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文字方塊 86">
                    <a:extLst>
                      <a:ext uri="{FF2B5EF4-FFF2-40B4-BE49-F238E27FC236}">
                        <a16:creationId xmlns:a16="http://schemas.microsoft.com/office/drawing/2014/main" id="{5CF02B8D-B6D8-4994-8317-7E5577396FA0}"/>
                      </a:ext>
                    </a:extLst>
                  </p:cNvPr>
                  <p:cNvSpPr txBox="1"/>
                  <p:nvPr/>
                </p:nvSpPr>
                <p:spPr>
                  <a:xfrm>
                    <a:off x="1918670" y="6082383"/>
                    <a:ext cx="423963" cy="295465"/>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sSub>
                            <m:sSubPr>
                              <m:ctrlPr>
                                <a:rPr lang="en-US" altLang="zh-TW" sz="840" i="1" kern="0">
                                  <a:solidFill>
                                    <a:prstClr val="black"/>
                                  </a:solidFill>
                                  <a:latin typeface="Cambria Math" panose="02040503050406030204" pitchFamily="18" charset="0"/>
                                </a:rPr>
                              </m:ctrlPr>
                            </m:sSubPr>
                            <m:e>
                              <m:r>
                                <a:rPr lang="en-US" altLang="zh-TW" sz="840" i="1" kern="0">
                                  <a:solidFill>
                                    <a:prstClr val="black"/>
                                  </a:solidFill>
                                  <a:latin typeface="Cambria Math"/>
                                </a:rPr>
                                <m:t>𝑥</m:t>
                              </m:r>
                            </m:e>
                            <m:sub>
                              <m:r>
                                <a:rPr lang="en-US" altLang="zh-TW" sz="840" i="1" kern="0">
                                  <a:solidFill>
                                    <a:prstClr val="black"/>
                                  </a:solidFill>
                                  <a:latin typeface="Cambria Math"/>
                                </a:rPr>
                                <m:t>2</m:t>
                              </m:r>
                            </m:sub>
                          </m:sSub>
                        </m:oMath>
                      </m:oMathPara>
                    </a14:m>
                    <a:endParaRPr lang="zh-TW" altLang="en-US" sz="840" kern="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79" name="文字方塊 86">
                    <a:extLst>
                      <a:ext uri="{FF2B5EF4-FFF2-40B4-BE49-F238E27FC236}">
                        <a16:creationId xmlns:a16="http://schemas.microsoft.com/office/drawing/2014/main" id="{5CF02B8D-B6D8-4994-8317-7E5577396FA0}"/>
                      </a:ext>
                    </a:extLst>
                  </p:cNvPr>
                  <p:cNvSpPr txBox="1">
                    <a:spLocks noRot="1" noChangeAspect="1" noMove="1" noResize="1" noEditPoints="1" noAdjustHandles="1" noChangeArrowheads="1" noChangeShapeType="1" noTextEdit="1"/>
                  </p:cNvSpPr>
                  <p:nvPr/>
                </p:nvSpPr>
                <p:spPr>
                  <a:xfrm>
                    <a:off x="1918670" y="6082383"/>
                    <a:ext cx="423963" cy="2954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文字方塊 87">
                    <a:extLst>
                      <a:ext uri="{FF2B5EF4-FFF2-40B4-BE49-F238E27FC236}">
                        <a16:creationId xmlns:a16="http://schemas.microsoft.com/office/drawing/2014/main" id="{DBCBB584-0371-4648-A8B8-8E53B66EBF70}"/>
                      </a:ext>
                    </a:extLst>
                  </p:cNvPr>
                  <p:cNvSpPr txBox="1"/>
                  <p:nvPr/>
                </p:nvSpPr>
                <p:spPr>
                  <a:xfrm>
                    <a:off x="2533784" y="6082383"/>
                    <a:ext cx="227885" cy="295465"/>
                  </a:xfrm>
                  <a:prstGeom prst="rect">
                    <a:avLst/>
                  </a:prstGeom>
                  <a:noFill/>
                </p:spPr>
                <p:txBody>
                  <a:bodyPr wrap="square" rtlCol="0">
                    <a:spAutoFit/>
                  </a:bodyPr>
                  <a:lstStyle/>
                  <a:p>
                    <a:pPr defTabSz="685800">
                      <a:defRPr/>
                    </a:pPr>
                    <a14:m>
                      <m:oMathPara xmlns:m="http://schemas.openxmlformats.org/officeDocument/2006/math">
                        <m:oMathParaPr>
                          <m:jc m:val="left"/>
                        </m:oMathParaPr>
                        <m:oMath xmlns:m="http://schemas.openxmlformats.org/officeDocument/2006/math">
                          <m:sSub>
                            <m:sSubPr>
                              <m:ctrlPr>
                                <a:rPr lang="en-US" altLang="zh-TW" sz="840" i="1" kern="0">
                                  <a:solidFill>
                                    <a:prstClr val="black"/>
                                  </a:solidFill>
                                  <a:latin typeface="Cambria Math" panose="02040503050406030204" pitchFamily="18" charset="0"/>
                                </a:rPr>
                              </m:ctrlPr>
                            </m:sSubPr>
                            <m:e>
                              <m:r>
                                <a:rPr lang="en-US" altLang="zh-TW" sz="840" i="1" kern="0">
                                  <a:solidFill>
                                    <a:prstClr val="black"/>
                                  </a:solidFill>
                                  <a:latin typeface="Cambria Math"/>
                                </a:rPr>
                                <m:t>𝑥</m:t>
                              </m:r>
                            </m:e>
                            <m:sub>
                              <m:r>
                                <a:rPr lang="en-US" altLang="zh-TW" sz="840" i="1" kern="0">
                                  <a:solidFill>
                                    <a:prstClr val="black"/>
                                  </a:solidFill>
                                  <a:latin typeface="Cambria Math"/>
                                </a:rPr>
                                <m:t>3</m:t>
                              </m:r>
                            </m:sub>
                          </m:sSub>
                        </m:oMath>
                      </m:oMathPara>
                    </a14:m>
                    <a:endParaRPr lang="zh-TW" altLang="en-US" sz="840" kern="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80" name="文字方塊 87">
                    <a:extLst>
                      <a:ext uri="{FF2B5EF4-FFF2-40B4-BE49-F238E27FC236}">
                        <a16:creationId xmlns:a16="http://schemas.microsoft.com/office/drawing/2014/main" id="{DBCBB584-0371-4648-A8B8-8E53B66EBF70}"/>
                      </a:ext>
                    </a:extLst>
                  </p:cNvPr>
                  <p:cNvSpPr txBox="1">
                    <a:spLocks noRot="1" noChangeAspect="1" noMove="1" noResize="1" noEditPoints="1" noAdjustHandles="1" noChangeArrowheads="1" noChangeShapeType="1" noTextEdit="1"/>
                  </p:cNvSpPr>
                  <p:nvPr/>
                </p:nvSpPr>
                <p:spPr>
                  <a:xfrm>
                    <a:off x="2533784" y="6082383"/>
                    <a:ext cx="227885" cy="295465"/>
                  </a:xfrm>
                  <a:prstGeom prst="rect">
                    <a:avLst/>
                  </a:prstGeom>
                  <a:blipFill>
                    <a:blip r:embed="rId6"/>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文字方塊 88">
                    <a:extLst>
                      <a:ext uri="{FF2B5EF4-FFF2-40B4-BE49-F238E27FC236}">
                        <a16:creationId xmlns:a16="http://schemas.microsoft.com/office/drawing/2014/main" id="{89C93CCE-B1DA-481B-94F6-62E2B2D1CD4A}"/>
                      </a:ext>
                    </a:extLst>
                  </p:cNvPr>
                  <p:cNvSpPr txBox="1"/>
                  <p:nvPr/>
                </p:nvSpPr>
                <p:spPr>
                  <a:xfrm>
                    <a:off x="3096245" y="6082383"/>
                    <a:ext cx="423963" cy="295465"/>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sSub>
                            <m:sSubPr>
                              <m:ctrlPr>
                                <a:rPr lang="en-US" altLang="zh-TW" sz="840" i="1" kern="0">
                                  <a:solidFill>
                                    <a:prstClr val="black"/>
                                  </a:solidFill>
                                  <a:latin typeface="Cambria Math" panose="02040503050406030204" pitchFamily="18" charset="0"/>
                                </a:rPr>
                              </m:ctrlPr>
                            </m:sSubPr>
                            <m:e>
                              <m:r>
                                <a:rPr lang="en-US" altLang="zh-TW" sz="840" i="1" kern="0">
                                  <a:solidFill>
                                    <a:prstClr val="black"/>
                                  </a:solidFill>
                                  <a:latin typeface="Cambria Math"/>
                                </a:rPr>
                                <m:t>𝑥</m:t>
                              </m:r>
                            </m:e>
                            <m:sub>
                              <m:r>
                                <a:rPr lang="en-US" altLang="zh-TW" sz="840" i="1" kern="0">
                                  <a:solidFill>
                                    <a:prstClr val="black"/>
                                  </a:solidFill>
                                  <a:latin typeface="Cambria Math"/>
                                </a:rPr>
                                <m:t>4</m:t>
                              </m:r>
                            </m:sub>
                          </m:sSub>
                        </m:oMath>
                      </m:oMathPara>
                    </a14:m>
                    <a:endParaRPr lang="zh-TW" altLang="en-US" sz="840" kern="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81" name="文字方塊 88">
                    <a:extLst>
                      <a:ext uri="{FF2B5EF4-FFF2-40B4-BE49-F238E27FC236}">
                        <a16:creationId xmlns:a16="http://schemas.microsoft.com/office/drawing/2014/main" id="{89C93CCE-B1DA-481B-94F6-62E2B2D1CD4A}"/>
                      </a:ext>
                    </a:extLst>
                  </p:cNvPr>
                  <p:cNvSpPr txBox="1">
                    <a:spLocks noRot="1" noChangeAspect="1" noMove="1" noResize="1" noEditPoints="1" noAdjustHandles="1" noChangeArrowheads="1" noChangeShapeType="1" noTextEdit="1"/>
                  </p:cNvSpPr>
                  <p:nvPr/>
                </p:nvSpPr>
                <p:spPr>
                  <a:xfrm>
                    <a:off x="3096245" y="6082383"/>
                    <a:ext cx="423963" cy="295465"/>
                  </a:xfrm>
                  <a:prstGeom prst="rect">
                    <a:avLst/>
                  </a:prstGeom>
                  <a:blipFill>
                    <a:blip r:embed="rId7"/>
                    <a:stretch>
                      <a:fillRect/>
                    </a:stretch>
                  </a:blipFill>
                </p:spPr>
                <p:txBody>
                  <a:bodyPr/>
                  <a:lstStyle/>
                  <a:p>
                    <a:r>
                      <a:rPr lang="en-US">
                        <a:noFill/>
                      </a:rPr>
                      <a:t> </a:t>
                    </a:r>
                  </a:p>
                </p:txBody>
              </p:sp>
            </mc:Fallback>
          </mc:AlternateContent>
          <p:sp>
            <p:nvSpPr>
              <p:cNvPr id="182" name="文字方塊 124">
                <a:extLst>
                  <a:ext uri="{FF2B5EF4-FFF2-40B4-BE49-F238E27FC236}">
                    <a16:creationId xmlns:a16="http://schemas.microsoft.com/office/drawing/2014/main" id="{9EE03A91-C3FB-493D-B5C5-884F871B2E8F}"/>
                  </a:ext>
                </a:extLst>
              </p:cNvPr>
              <p:cNvSpPr txBox="1"/>
              <p:nvPr/>
            </p:nvSpPr>
            <p:spPr>
              <a:xfrm>
                <a:off x="733198" y="5525925"/>
                <a:ext cx="643765" cy="295465"/>
              </a:xfrm>
              <a:prstGeom prst="rect">
                <a:avLst/>
              </a:prstGeom>
              <a:noFill/>
            </p:spPr>
            <p:txBody>
              <a:bodyPr wrap="none" rtlCol="0">
                <a:spAutoFit/>
              </a:bodyPr>
              <a:lstStyle/>
              <a:p>
                <a:pPr defTabSz="685800">
                  <a:defRPr/>
                </a:pPr>
                <a:r>
                  <a:rPr lang="en-US" altLang="zh-TW" sz="840" kern="0" dirty="0">
                    <a:solidFill>
                      <a:prstClr val="black"/>
                    </a:solidFill>
                    <a:ea typeface="微軟正黑體" panose="020B0604030504040204" pitchFamily="34" charset="-120"/>
                    <a:cs typeface="Times New Roman" panose="02020603050405020304" pitchFamily="18" charset="0"/>
                  </a:rPr>
                  <a:t>BLSTM</a:t>
                </a:r>
                <a:endParaRPr lang="zh-TW" altLang="en-US" sz="840" kern="0" dirty="0">
                  <a:solidFill>
                    <a:prstClr val="black"/>
                  </a:solidFill>
                  <a:ea typeface="微軟正黑體" panose="020B0604030504040204" pitchFamily="34" charset="-120"/>
                  <a:cs typeface="Times New Roman" panose="02020603050405020304" pitchFamily="18" charset="0"/>
                </a:endParaRPr>
              </a:p>
            </p:txBody>
          </p:sp>
          <p:cxnSp>
            <p:nvCxnSpPr>
              <p:cNvPr id="183" name="直線單箭頭接點 25">
                <a:extLst>
                  <a:ext uri="{FF2B5EF4-FFF2-40B4-BE49-F238E27FC236}">
                    <a16:creationId xmlns:a16="http://schemas.microsoft.com/office/drawing/2014/main" id="{737AEACC-9875-472C-A18D-C5F8344B15CA}"/>
                  </a:ext>
                </a:extLst>
              </p:cNvPr>
              <p:cNvCxnSpPr/>
              <p:nvPr/>
            </p:nvCxnSpPr>
            <p:spPr>
              <a:xfrm flipV="1">
                <a:off x="1501541" y="587599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84" name="直線單箭頭接點 221">
                <a:extLst>
                  <a:ext uri="{FF2B5EF4-FFF2-40B4-BE49-F238E27FC236}">
                    <a16:creationId xmlns:a16="http://schemas.microsoft.com/office/drawing/2014/main" id="{88BCAE06-07F3-4D64-BEA9-7EB44943B325}"/>
                  </a:ext>
                </a:extLst>
              </p:cNvPr>
              <p:cNvCxnSpPr/>
              <p:nvPr/>
            </p:nvCxnSpPr>
            <p:spPr>
              <a:xfrm flipV="1">
                <a:off x="2085864" y="587599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85" name="直線單箭頭接點 222">
                <a:extLst>
                  <a:ext uri="{FF2B5EF4-FFF2-40B4-BE49-F238E27FC236}">
                    <a16:creationId xmlns:a16="http://schemas.microsoft.com/office/drawing/2014/main" id="{5D3449AC-0C6E-4E28-B62A-7ACC3A0FCED0}"/>
                  </a:ext>
                </a:extLst>
              </p:cNvPr>
              <p:cNvCxnSpPr/>
              <p:nvPr/>
            </p:nvCxnSpPr>
            <p:spPr>
              <a:xfrm flipV="1">
                <a:off x="2678883" y="587599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86" name="直線單箭頭接點 223">
                <a:extLst>
                  <a:ext uri="{FF2B5EF4-FFF2-40B4-BE49-F238E27FC236}">
                    <a16:creationId xmlns:a16="http://schemas.microsoft.com/office/drawing/2014/main" id="{5A9598BA-03BD-4972-B090-64CFD7BD6D2D}"/>
                  </a:ext>
                </a:extLst>
              </p:cNvPr>
              <p:cNvCxnSpPr/>
              <p:nvPr/>
            </p:nvCxnSpPr>
            <p:spPr>
              <a:xfrm flipV="1">
                <a:off x="3266511" y="587599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grpSp>
        <p:cxnSp>
          <p:nvCxnSpPr>
            <p:cNvPr id="157" name="直線單箭頭接點 249">
              <a:extLst>
                <a:ext uri="{FF2B5EF4-FFF2-40B4-BE49-F238E27FC236}">
                  <a16:creationId xmlns:a16="http://schemas.microsoft.com/office/drawing/2014/main" id="{4800BA32-4F70-4AC6-9DA1-7FA3A5F6C2C9}"/>
                </a:ext>
              </a:extLst>
            </p:cNvPr>
            <p:cNvCxnSpPr/>
            <p:nvPr/>
          </p:nvCxnSpPr>
          <p:spPr>
            <a:xfrm flipV="1">
              <a:off x="5485288" y="367983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58" name="直線單箭頭接點 250">
              <a:extLst>
                <a:ext uri="{FF2B5EF4-FFF2-40B4-BE49-F238E27FC236}">
                  <a16:creationId xmlns:a16="http://schemas.microsoft.com/office/drawing/2014/main" id="{A203ECA4-7B9D-4C9B-9C9F-D7E4FD5F1023}"/>
                </a:ext>
              </a:extLst>
            </p:cNvPr>
            <p:cNvCxnSpPr/>
            <p:nvPr/>
          </p:nvCxnSpPr>
          <p:spPr>
            <a:xfrm flipV="1">
              <a:off x="6064233" y="367983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59" name="直線單箭頭接點 251">
              <a:extLst>
                <a:ext uri="{FF2B5EF4-FFF2-40B4-BE49-F238E27FC236}">
                  <a16:creationId xmlns:a16="http://schemas.microsoft.com/office/drawing/2014/main" id="{B77C376C-1F58-4A29-9E51-26B52AA0A99E}"/>
                </a:ext>
              </a:extLst>
            </p:cNvPr>
            <p:cNvCxnSpPr/>
            <p:nvPr/>
          </p:nvCxnSpPr>
          <p:spPr>
            <a:xfrm flipV="1">
              <a:off x="6660228" y="367983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60" name="直線單箭頭接點 252">
              <a:extLst>
                <a:ext uri="{FF2B5EF4-FFF2-40B4-BE49-F238E27FC236}">
                  <a16:creationId xmlns:a16="http://schemas.microsoft.com/office/drawing/2014/main" id="{75581CA6-45AC-46F7-8B7E-00CF7002A672}"/>
                </a:ext>
              </a:extLst>
            </p:cNvPr>
            <p:cNvCxnSpPr/>
            <p:nvPr/>
          </p:nvCxnSpPr>
          <p:spPr>
            <a:xfrm flipV="1">
              <a:off x="7250258" y="367983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161" name="接點: 肘形 32">
              <a:extLst>
                <a:ext uri="{FF2B5EF4-FFF2-40B4-BE49-F238E27FC236}">
                  <a16:creationId xmlns:a16="http://schemas.microsoft.com/office/drawing/2014/main" id="{85745396-424C-4112-840F-2C77810DF14E}"/>
                </a:ext>
              </a:extLst>
            </p:cNvPr>
            <p:cNvCxnSpPr>
              <a:stCxn id="173" idx="3"/>
              <a:endCxn id="155" idx="4"/>
            </p:cNvCxnSpPr>
            <p:nvPr/>
          </p:nvCxnSpPr>
          <p:spPr>
            <a:xfrm flipV="1">
              <a:off x="7354792" y="3655101"/>
              <a:ext cx="540515" cy="409300"/>
            </a:xfrm>
            <a:prstGeom prst="bentConnector2">
              <a:avLst/>
            </a:prstGeom>
            <a:noFill/>
            <a:ln w="28575" cap="flat" cmpd="sng" algn="ctr">
              <a:solidFill>
                <a:sysClr val="windowText" lastClr="000000"/>
              </a:solidFill>
              <a:prstDash val="solid"/>
              <a:headEnd type="none" w="med" len="med"/>
              <a:tailEnd type="arrow" w="med" len="med"/>
            </a:ln>
            <a:effectLst/>
          </p:spPr>
        </p:cxnSp>
        <p:cxnSp>
          <p:nvCxnSpPr>
            <p:cNvPr id="162" name="接點: 肘形 34">
              <a:extLst>
                <a:ext uri="{FF2B5EF4-FFF2-40B4-BE49-F238E27FC236}">
                  <a16:creationId xmlns:a16="http://schemas.microsoft.com/office/drawing/2014/main" id="{6E3906B1-48F3-499E-926D-35D11D7705BD}"/>
                </a:ext>
              </a:extLst>
            </p:cNvPr>
            <p:cNvCxnSpPr>
              <a:stCxn id="172" idx="3"/>
              <a:endCxn id="155" idx="4"/>
            </p:cNvCxnSpPr>
            <p:nvPr/>
          </p:nvCxnSpPr>
          <p:spPr>
            <a:xfrm flipV="1">
              <a:off x="7354792" y="3655101"/>
              <a:ext cx="540515" cy="636449"/>
            </a:xfrm>
            <a:prstGeom prst="bentConnector2">
              <a:avLst/>
            </a:prstGeom>
            <a:noFill/>
            <a:ln w="28575" cap="flat" cmpd="sng" algn="ctr">
              <a:solidFill>
                <a:sysClr val="windowText" lastClr="000000"/>
              </a:solidFill>
              <a:prstDash val="solid"/>
              <a:headEnd type="none" w="med" len="med"/>
              <a:tailEnd type="arrow" w="med" len="med"/>
            </a:ln>
            <a:effectLst/>
          </p:spPr>
        </p:cxnSp>
      </p:grpSp>
      <p:sp>
        <p:nvSpPr>
          <p:cNvPr id="187" name="文字方塊 124">
            <a:extLst>
              <a:ext uri="{FF2B5EF4-FFF2-40B4-BE49-F238E27FC236}">
                <a16:creationId xmlns:a16="http://schemas.microsoft.com/office/drawing/2014/main" id="{8ACBC979-D5CC-4A7F-8727-E6E06F40D84F}"/>
              </a:ext>
            </a:extLst>
          </p:cNvPr>
          <p:cNvSpPr txBox="1"/>
          <p:nvPr/>
        </p:nvSpPr>
        <p:spPr>
          <a:xfrm>
            <a:off x="364932" y="1367987"/>
            <a:ext cx="843313" cy="415498"/>
          </a:xfrm>
          <a:prstGeom prst="rect">
            <a:avLst/>
          </a:prstGeom>
          <a:noFill/>
        </p:spPr>
        <p:txBody>
          <a:bodyPr wrap="square" rtlCol="0">
            <a:spAutoFit/>
          </a:bodyPr>
          <a:lstStyle/>
          <a:p>
            <a:pPr algn="ctr"/>
            <a:r>
              <a:rPr lang="en-US" altLang="zh-TW" sz="1050" dirty="0">
                <a:solidFill>
                  <a:prstClr val="black"/>
                </a:solidFill>
                <a:ea typeface="微軟正黑體" panose="020B0604030504040204" pitchFamily="34" charset="-120"/>
                <a:cs typeface="Times New Roman" panose="02020603050405020304" pitchFamily="18" charset="0"/>
              </a:rPr>
              <a:t>Slot Sequence</a:t>
            </a:r>
            <a:endParaRPr lang="zh-TW" altLang="en-US" sz="1050" dirty="0">
              <a:solidFill>
                <a:prstClr val="black"/>
              </a:solidFill>
              <a:ea typeface="微軟正黑體" panose="020B0604030504040204" pitchFamily="34" charset="-120"/>
              <a:cs typeface="Times New Roman" panose="02020603050405020304" pitchFamily="18" charset="0"/>
            </a:endParaRPr>
          </a:p>
        </p:txBody>
      </p:sp>
      <p:sp>
        <p:nvSpPr>
          <p:cNvPr id="188" name="橢圓 100">
            <a:extLst>
              <a:ext uri="{FF2B5EF4-FFF2-40B4-BE49-F238E27FC236}">
                <a16:creationId xmlns:a16="http://schemas.microsoft.com/office/drawing/2014/main" id="{BB2D77CD-7CBC-4179-9EDC-80BAD8F388FE}"/>
              </a:ext>
            </a:extLst>
          </p:cNvPr>
          <p:cNvSpPr/>
          <p:nvPr/>
        </p:nvSpPr>
        <p:spPr>
          <a:xfrm>
            <a:off x="1220284" y="1832358"/>
            <a:ext cx="184844" cy="168040"/>
          </a:xfrm>
          <a:prstGeom prst="ellipse">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89" name="橢圓 102">
            <a:extLst>
              <a:ext uri="{FF2B5EF4-FFF2-40B4-BE49-F238E27FC236}">
                <a16:creationId xmlns:a16="http://schemas.microsoft.com/office/drawing/2014/main" id="{FBA775FD-446A-4E8A-9E18-0BE41E324D04}"/>
              </a:ext>
            </a:extLst>
          </p:cNvPr>
          <p:cNvSpPr/>
          <p:nvPr/>
        </p:nvSpPr>
        <p:spPr>
          <a:xfrm>
            <a:off x="1657186" y="1832358"/>
            <a:ext cx="184844" cy="168040"/>
          </a:xfrm>
          <a:prstGeom prst="ellipse">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90" name="橢圓 104">
            <a:extLst>
              <a:ext uri="{FF2B5EF4-FFF2-40B4-BE49-F238E27FC236}">
                <a16:creationId xmlns:a16="http://schemas.microsoft.com/office/drawing/2014/main" id="{17DD45EE-5A31-4C3E-89EC-8537D9BE2243}"/>
              </a:ext>
            </a:extLst>
          </p:cNvPr>
          <p:cNvSpPr/>
          <p:nvPr/>
        </p:nvSpPr>
        <p:spPr>
          <a:xfrm>
            <a:off x="2105196" y="1835302"/>
            <a:ext cx="184844" cy="168040"/>
          </a:xfrm>
          <a:prstGeom prst="ellipse">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91" name="橢圓 106">
            <a:extLst>
              <a:ext uri="{FF2B5EF4-FFF2-40B4-BE49-F238E27FC236}">
                <a16:creationId xmlns:a16="http://schemas.microsoft.com/office/drawing/2014/main" id="{6BEED155-E4C9-415B-913C-C58A92C46AC1}"/>
              </a:ext>
            </a:extLst>
          </p:cNvPr>
          <p:cNvSpPr/>
          <p:nvPr/>
        </p:nvSpPr>
        <p:spPr>
          <a:xfrm>
            <a:off x="2546794" y="1835302"/>
            <a:ext cx="184844" cy="168040"/>
          </a:xfrm>
          <a:prstGeom prst="ellipse">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2" name="文字方塊 108">
                <a:extLst>
                  <a:ext uri="{FF2B5EF4-FFF2-40B4-BE49-F238E27FC236}">
                    <a16:creationId xmlns:a16="http://schemas.microsoft.com/office/drawing/2014/main" id="{56F0F397-EABC-48F7-AE15-83C7321CFD02}"/>
                  </a:ext>
                </a:extLst>
              </p:cNvPr>
              <p:cNvSpPr txBox="1"/>
              <p:nvPr/>
            </p:nvSpPr>
            <p:spPr>
              <a:xfrm>
                <a:off x="1192912" y="1424154"/>
                <a:ext cx="329899" cy="2246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40" i="1">
                              <a:solidFill>
                                <a:prstClr val="black"/>
                              </a:solidFill>
                              <a:latin typeface="Cambria Math" panose="02040503050406030204" pitchFamily="18" charset="0"/>
                            </a:rPr>
                          </m:ctrlPr>
                        </m:sSubSupPr>
                        <m:e>
                          <m:r>
                            <a:rPr lang="en-US" altLang="zh-TW" sz="840" i="1">
                              <a:solidFill>
                                <a:prstClr val="black"/>
                              </a:solidFill>
                              <a:latin typeface="Cambria Math" panose="02040503050406030204" pitchFamily="18" charset="0"/>
                            </a:rPr>
                            <m:t>𝑦</m:t>
                          </m:r>
                        </m:e>
                        <m:sub>
                          <m:r>
                            <a:rPr lang="en-US" altLang="zh-TW" sz="840" i="1">
                              <a:solidFill>
                                <a:prstClr val="black"/>
                              </a:solidFill>
                              <a:latin typeface="Cambria Math" panose="02040503050406030204" pitchFamily="18" charset="0"/>
                            </a:rPr>
                            <m:t>1</m:t>
                          </m:r>
                        </m:sub>
                        <m:sup>
                          <m:r>
                            <a:rPr lang="en-US" altLang="zh-TW" sz="840" i="1">
                              <a:solidFill>
                                <a:prstClr val="black"/>
                              </a:solidFill>
                              <a:latin typeface="Cambria Math" panose="02040503050406030204" pitchFamily="18" charset="0"/>
                            </a:rPr>
                            <m:t>𝑆</m:t>
                          </m:r>
                        </m:sup>
                      </m:sSubSup>
                    </m:oMath>
                  </m:oMathPara>
                </a14:m>
                <a:endParaRPr lang="zh-TW" altLang="en-US" sz="84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92" name="文字方塊 108">
                <a:extLst>
                  <a:ext uri="{FF2B5EF4-FFF2-40B4-BE49-F238E27FC236}">
                    <a16:creationId xmlns:a16="http://schemas.microsoft.com/office/drawing/2014/main" id="{56F0F397-EABC-48F7-AE15-83C7321CFD02}"/>
                  </a:ext>
                </a:extLst>
              </p:cNvPr>
              <p:cNvSpPr txBox="1">
                <a:spLocks noRot="1" noChangeAspect="1" noMove="1" noResize="1" noEditPoints="1" noAdjustHandles="1" noChangeArrowheads="1" noChangeShapeType="1" noTextEdit="1"/>
              </p:cNvSpPr>
              <p:nvPr/>
            </p:nvSpPr>
            <p:spPr>
              <a:xfrm>
                <a:off x="1192912" y="1424154"/>
                <a:ext cx="329899" cy="2246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文字方塊 110">
                <a:extLst>
                  <a:ext uri="{FF2B5EF4-FFF2-40B4-BE49-F238E27FC236}">
                    <a16:creationId xmlns:a16="http://schemas.microsoft.com/office/drawing/2014/main" id="{F94559F6-BF8E-4A15-8A1A-473CF5D2A7EB}"/>
                  </a:ext>
                </a:extLst>
              </p:cNvPr>
              <p:cNvSpPr txBox="1"/>
              <p:nvPr/>
            </p:nvSpPr>
            <p:spPr>
              <a:xfrm>
                <a:off x="1619221" y="1423866"/>
                <a:ext cx="329899" cy="2249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40" i="1">
                              <a:solidFill>
                                <a:prstClr val="black"/>
                              </a:solidFill>
                              <a:latin typeface="Cambria Math" panose="02040503050406030204" pitchFamily="18" charset="0"/>
                            </a:rPr>
                          </m:ctrlPr>
                        </m:sSubSupPr>
                        <m:e>
                          <m:r>
                            <a:rPr lang="en-US" altLang="zh-TW" sz="840" i="1">
                              <a:solidFill>
                                <a:prstClr val="black"/>
                              </a:solidFill>
                              <a:latin typeface="Cambria Math" panose="02040503050406030204" pitchFamily="18" charset="0"/>
                            </a:rPr>
                            <m:t>𝑦</m:t>
                          </m:r>
                        </m:e>
                        <m:sub>
                          <m:r>
                            <a:rPr lang="en-US" altLang="zh-TW" sz="840" i="1">
                              <a:solidFill>
                                <a:prstClr val="black"/>
                              </a:solidFill>
                              <a:latin typeface="Cambria Math" panose="02040503050406030204" pitchFamily="18" charset="0"/>
                            </a:rPr>
                            <m:t>2</m:t>
                          </m:r>
                        </m:sub>
                        <m:sup>
                          <m:r>
                            <a:rPr lang="en-US" altLang="zh-TW" sz="840" i="1">
                              <a:solidFill>
                                <a:prstClr val="black"/>
                              </a:solidFill>
                              <a:latin typeface="Cambria Math" panose="02040503050406030204" pitchFamily="18" charset="0"/>
                            </a:rPr>
                            <m:t>𝑆</m:t>
                          </m:r>
                        </m:sup>
                      </m:sSubSup>
                    </m:oMath>
                  </m:oMathPara>
                </a14:m>
                <a:endParaRPr lang="zh-TW" altLang="en-US" sz="84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93" name="文字方塊 110">
                <a:extLst>
                  <a:ext uri="{FF2B5EF4-FFF2-40B4-BE49-F238E27FC236}">
                    <a16:creationId xmlns:a16="http://schemas.microsoft.com/office/drawing/2014/main" id="{F94559F6-BF8E-4A15-8A1A-473CF5D2A7EB}"/>
                  </a:ext>
                </a:extLst>
              </p:cNvPr>
              <p:cNvSpPr txBox="1">
                <a:spLocks noRot="1" noChangeAspect="1" noMove="1" noResize="1" noEditPoints="1" noAdjustHandles="1" noChangeArrowheads="1" noChangeShapeType="1" noTextEdit="1"/>
              </p:cNvSpPr>
              <p:nvPr/>
            </p:nvSpPr>
            <p:spPr>
              <a:xfrm>
                <a:off x="1619221" y="1423866"/>
                <a:ext cx="329899" cy="22493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文字方塊 112">
                <a:extLst>
                  <a:ext uri="{FF2B5EF4-FFF2-40B4-BE49-F238E27FC236}">
                    <a16:creationId xmlns:a16="http://schemas.microsoft.com/office/drawing/2014/main" id="{D627F40C-5DFB-415F-BD74-222A935F96F0}"/>
                  </a:ext>
                </a:extLst>
              </p:cNvPr>
              <p:cNvSpPr txBox="1"/>
              <p:nvPr/>
            </p:nvSpPr>
            <p:spPr>
              <a:xfrm>
                <a:off x="2073776" y="1423240"/>
                <a:ext cx="329899" cy="2255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40" i="1">
                              <a:solidFill>
                                <a:prstClr val="black"/>
                              </a:solidFill>
                              <a:latin typeface="Cambria Math" panose="02040503050406030204" pitchFamily="18" charset="0"/>
                            </a:rPr>
                          </m:ctrlPr>
                        </m:sSubSupPr>
                        <m:e>
                          <m:r>
                            <a:rPr lang="en-US" altLang="zh-TW" sz="840" i="1">
                              <a:solidFill>
                                <a:prstClr val="black"/>
                              </a:solidFill>
                              <a:latin typeface="Cambria Math" panose="02040503050406030204" pitchFamily="18" charset="0"/>
                            </a:rPr>
                            <m:t>𝑦</m:t>
                          </m:r>
                        </m:e>
                        <m:sub>
                          <m:r>
                            <a:rPr lang="en-US" altLang="zh-TW" sz="840" i="1">
                              <a:solidFill>
                                <a:prstClr val="black"/>
                              </a:solidFill>
                              <a:latin typeface="Cambria Math" panose="02040503050406030204" pitchFamily="18" charset="0"/>
                            </a:rPr>
                            <m:t>3</m:t>
                          </m:r>
                        </m:sub>
                        <m:sup>
                          <m:r>
                            <a:rPr lang="en-US" altLang="zh-TW" sz="840" i="1">
                              <a:solidFill>
                                <a:prstClr val="black"/>
                              </a:solidFill>
                              <a:latin typeface="Cambria Math" panose="02040503050406030204" pitchFamily="18" charset="0"/>
                            </a:rPr>
                            <m:t>𝑆</m:t>
                          </m:r>
                        </m:sup>
                      </m:sSubSup>
                    </m:oMath>
                  </m:oMathPara>
                </a14:m>
                <a:endParaRPr lang="zh-TW" altLang="en-US" sz="84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94" name="文字方塊 112">
                <a:extLst>
                  <a:ext uri="{FF2B5EF4-FFF2-40B4-BE49-F238E27FC236}">
                    <a16:creationId xmlns:a16="http://schemas.microsoft.com/office/drawing/2014/main" id="{D627F40C-5DFB-415F-BD74-222A935F96F0}"/>
                  </a:ext>
                </a:extLst>
              </p:cNvPr>
              <p:cNvSpPr txBox="1">
                <a:spLocks noRot="1" noChangeAspect="1" noMove="1" noResize="1" noEditPoints="1" noAdjustHandles="1" noChangeArrowheads="1" noChangeShapeType="1" noTextEdit="1"/>
              </p:cNvSpPr>
              <p:nvPr/>
            </p:nvSpPr>
            <p:spPr>
              <a:xfrm>
                <a:off x="2073776" y="1423240"/>
                <a:ext cx="329899" cy="225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文字方塊 114">
                <a:extLst>
                  <a:ext uri="{FF2B5EF4-FFF2-40B4-BE49-F238E27FC236}">
                    <a16:creationId xmlns:a16="http://schemas.microsoft.com/office/drawing/2014/main" id="{E7786C03-8443-4F53-A1D6-D280FB88D1EC}"/>
                  </a:ext>
                </a:extLst>
              </p:cNvPr>
              <p:cNvSpPr txBox="1"/>
              <p:nvPr/>
            </p:nvSpPr>
            <p:spPr>
              <a:xfrm>
                <a:off x="2508253" y="1424394"/>
                <a:ext cx="329899" cy="2244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40" i="1">
                              <a:solidFill>
                                <a:prstClr val="black"/>
                              </a:solidFill>
                              <a:latin typeface="Cambria Math" panose="02040503050406030204" pitchFamily="18" charset="0"/>
                            </a:rPr>
                          </m:ctrlPr>
                        </m:sSubSupPr>
                        <m:e>
                          <m:r>
                            <a:rPr lang="en-US" altLang="zh-TW" sz="840" i="1">
                              <a:solidFill>
                                <a:prstClr val="black"/>
                              </a:solidFill>
                              <a:latin typeface="Cambria Math" panose="02040503050406030204" pitchFamily="18" charset="0"/>
                            </a:rPr>
                            <m:t>𝑦</m:t>
                          </m:r>
                        </m:e>
                        <m:sub>
                          <m:r>
                            <a:rPr lang="en-US" altLang="zh-TW" sz="840" i="1">
                              <a:solidFill>
                                <a:prstClr val="black"/>
                              </a:solidFill>
                              <a:latin typeface="Cambria Math" panose="02040503050406030204" pitchFamily="18" charset="0"/>
                            </a:rPr>
                            <m:t>4</m:t>
                          </m:r>
                        </m:sub>
                        <m:sup>
                          <m:r>
                            <a:rPr lang="en-US" altLang="zh-TW" sz="840" i="1">
                              <a:solidFill>
                                <a:prstClr val="black"/>
                              </a:solidFill>
                              <a:latin typeface="Cambria Math" panose="02040503050406030204" pitchFamily="18" charset="0"/>
                            </a:rPr>
                            <m:t>𝑆</m:t>
                          </m:r>
                        </m:sup>
                      </m:sSubSup>
                    </m:oMath>
                  </m:oMathPara>
                </a14:m>
                <a:endParaRPr lang="zh-TW" altLang="en-US" sz="84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95" name="文字方塊 114">
                <a:extLst>
                  <a:ext uri="{FF2B5EF4-FFF2-40B4-BE49-F238E27FC236}">
                    <a16:creationId xmlns:a16="http://schemas.microsoft.com/office/drawing/2014/main" id="{E7786C03-8443-4F53-A1D6-D280FB88D1EC}"/>
                  </a:ext>
                </a:extLst>
              </p:cNvPr>
              <p:cNvSpPr txBox="1">
                <a:spLocks noRot="1" noChangeAspect="1" noMove="1" noResize="1" noEditPoints="1" noAdjustHandles="1" noChangeArrowheads="1" noChangeShapeType="1" noTextEdit="1"/>
              </p:cNvSpPr>
              <p:nvPr/>
            </p:nvSpPr>
            <p:spPr>
              <a:xfrm>
                <a:off x="2508253" y="1424394"/>
                <a:ext cx="329899" cy="224420"/>
              </a:xfrm>
              <a:prstGeom prst="rect">
                <a:avLst/>
              </a:prstGeom>
              <a:blipFill>
                <a:blip r:embed="rId11"/>
                <a:stretch>
                  <a:fillRect/>
                </a:stretch>
              </a:blipFill>
            </p:spPr>
            <p:txBody>
              <a:bodyPr/>
              <a:lstStyle/>
              <a:p>
                <a:r>
                  <a:rPr lang="en-US">
                    <a:noFill/>
                  </a:rPr>
                  <a:t> </a:t>
                </a:r>
              </a:p>
            </p:txBody>
          </p:sp>
        </mc:Fallback>
      </mc:AlternateContent>
      <p:sp>
        <p:nvSpPr>
          <p:cNvPr id="196" name="圓角矩形 127">
            <a:extLst>
              <a:ext uri="{FF2B5EF4-FFF2-40B4-BE49-F238E27FC236}">
                <a16:creationId xmlns:a16="http://schemas.microsoft.com/office/drawing/2014/main" id="{59572FAF-37D7-44E8-8267-B8862A19BAC5}"/>
              </a:ext>
            </a:extLst>
          </p:cNvPr>
          <p:cNvSpPr/>
          <p:nvPr/>
        </p:nvSpPr>
        <p:spPr>
          <a:xfrm>
            <a:off x="1120116" y="1801447"/>
            <a:ext cx="1680395" cy="218699"/>
          </a:xfrm>
          <a:prstGeom prst="round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dirty="0">
              <a:solidFill>
                <a:prstClr val="white"/>
              </a:solidFill>
              <a:latin typeface="Calibri" panose="020F0502020204030204"/>
              <a:ea typeface="新細明體" panose="02020500000000000000" pitchFamily="18" charset="-120"/>
            </a:endParaRPr>
          </a:p>
        </p:txBody>
      </p:sp>
      <p:grpSp>
        <p:nvGrpSpPr>
          <p:cNvPr id="197" name="群組 224">
            <a:extLst>
              <a:ext uri="{FF2B5EF4-FFF2-40B4-BE49-F238E27FC236}">
                <a16:creationId xmlns:a16="http://schemas.microsoft.com/office/drawing/2014/main" id="{A17DE3D3-223A-44D3-9581-52D84E967CB9}"/>
              </a:ext>
            </a:extLst>
          </p:cNvPr>
          <p:cNvGrpSpPr/>
          <p:nvPr/>
        </p:nvGrpSpPr>
        <p:grpSpPr>
          <a:xfrm>
            <a:off x="488472" y="2616230"/>
            <a:ext cx="2343995" cy="843840"/>
            <a:chOff x="394881" y="5416789"/>
            <a:chExt cx="3125327" cy="1125120"/>
          </a:xfrm>
        </p:grpSpPr>
        <p:sp>
          <p:nvSpPr>
            <p:cNvPr id="198" name="文字方塊 124">
              <a:extLst>
                <a:ext uri="{FF2B5EF4-FFF2-40B4-BE49-F238E27FC236}">
                  <a16:creationId xmlns:a16="http://schemas.microsoft.com/office/drawing/2014/main" id="{1CEAE700-2889-4AC1-862D-095BFAF3203D}"/>
                </a:ext>
              </a:extLst>
            </p:cNvPr>
            <p:cNvSpPr txBox="1"/>
            <p:nvPr/>
          </p:nvSpPr>
          <p:spPr>
            <a:xfrm>
              <a:off x="394881" y="5987912"/>
              <a:ext cx="988697" cy="553997"/>
            </a:xfrm>
            <a:prstGeom prst="rect">
              <a:avLst/>
            </a:prstGeom>
            <a:noFill/>
          </p:spPr>
          <p:txBody>
            <a:bodyPr wrap="square" rtlCol="0">
              <a:spAutoFit/>
            </a:bodyPr>
            <a:lstStyle/>
            <a:p>
              <a:pPr algn="ctr" defTabSz="685800">
                <a:defRPr/>
              </a:pPr>
              <a:r>
                <a:rPr lang="en-US" altLang="zh-TW" sz="1050" kern="0" dirty="0">
                  <a:solidFill>
                    <a:prstClr val="black"/>
                  </a:solidFill>
                  <a:ea typeface="微軟正黑體" panose="020B0604030504040204" pitchFamily="34" charset="-120"/>
                  <a:cs typeface="Times New Roman" panose="02020603050405020304" pitchFamily="18" charset="0"/>
                </a:rPr>
                <a:t>Word Sequence</a:t>
              </a:r>
              <a:endParaRPr lang="zh-TW" altLang="en-US" sz="1050" kern="0" dirty="0">
                <a:solidFill>
                  <a:prstClr val="black"/>
                </a:solidFill>
                <a:ea typeface="微軟正黑體" panose="020B0604030504040204" pitchFamily="34" charset="-120"/>
                <a:cs typeface="Times New Roman" panose="02020603050405020304" pitchFamily="18" charset="0"/>
              </a:endParaRPr>
            </a:p>
          </p:txBody>
        </p:sp>
        <p:sp>
          <p:nvSpPr>
            <p:cNvPr id="199" name="矩形 65">
              <a:extLst>
                <a:ext uri="{FF2B5EF4-FFF2-40B4-BE49-F238E27FC236}">
                  <a16:creationId xmlns:a16="http://schemas.microsoft.com/office/drawing/2014/main" id="{982DB4CD-90BF-4CE3-81AC-74A91AD8285A}"/>
                </a:ext>
              </a:extLst>
            </p:cNvPr>
            <p:cNvSpPr/>
            <p:nvPr/>
          </p:nvSpPr>
          <p:spPr>
            <a:xfrm>
              <a:off x="1389515" y="5647035"/>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00" name="矩形 67">
              <a:extLst>
                <a:ext uri="{FF2B5EF4-FFF2-40B4-BE49-F238E27FC236}">
                  <a16:creationId xmlns:a16="http://schemas.microsoft.com/office/drawing/2014/main" id="{0FA9F1F7-9B90-4E7E-BBDD-C7AFD86BD1D6}"/>
                </a:ext>
              </a:extLst>
            </p:cNvPr>
            <p:cNvSpPr/>
            <p:nvPr/>
          </p:nvSpPr>
          <p:spPr>
            <a:xfrm>
              <a:off x="1389515" y="5419886"/>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01" name="矩形 69">
              <a:extLst>
                <a:ext uri="{FF2B5EF4-FFF2-40B4-BE49-F238E27FC236}">
                  <a16:creationId xmlns:a16="http://schemas.microsoft.com/office/drawing/2014/main" id="{494FAEA4-098B-4865-9B6C-45D74FBCDFA2}"/>
                </a:ext>
              </a:extLst>
            </p:cNvPr>
            <p:cNvSpPr/>
            <p:nvPr/>
          </p:nvSpPr>
          <p:spPr>
            <a:xfrm>
              <a:off x="1972052" y="5647035"/>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02" name="矩形 70">
              <a:extLst>
                <a:ext uri="{FF2B5EF4-FFF2-40B4-BE49-F238E27FC236}">
                  <a16:creationId xmlns:a16="http://schemas.microsoft.com/office/drawing/2014/main" id="{1EC60BA8-5D27-40F8-ADFB-C7B01DB07A4C}"/>
                </a:ext>
              </a:extLst>
            </p:cNvPr>
            <p:cNvSpPr/>
            <p:nvPr/>
          </p:nvSpPr>
          <p:spPr>
            <a:xfrm>
              <a:off x="1972052" y="5419886"/>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203" name="直線單箭頭接點 71">
              <a:extLst>
                <a:ext uri="{FF2B5EF4-FFF2-40B4-BE49-F238E27FC236}">
                  <a16:creationId xmlns:a16="http://schemas.microsoft.com/office/drawing/2014/main" id="{A1379D0D-060C-4A88-94CE-DACD86BCA925}"/>
                </a:ext>
              </a:extLst>
            </p:cNvPr>
            <p:cNvCxnSpPr>
              <a:stCxn id="199" idx="3"/>
              <a:endCxn id="201" idx="1"/>
            </p:cNvCxnSpPr>
            <p:nvPr/>
          </p:nvCxnSpPr>
          <p:spPr>
            <a:xfrm>
              <a:off x="1613567" y="5759061"/>
              <a:ext cx="358484" cy="0"/>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204" name="直線單箭頭接點 73">
              <a:extLst>
                <a:ext uri="{FF2B5EF4-FFF2-40B4-BE49-F238E27FC236}">
                  <a16:creationId xmlns:a16="http://schemas.microsoft.com/office/drawing/2014/main" id="{8B6ED549-3E46-4087-AC7C-A18D57757247}"/>
                </a:ext>
              </a:extLst>
            </p:cNvPr>
            <p:cNvCxnSpPr>
              <a:stCxn id="202" idx="1"/>
              <a:endCxn id="200" idx="3"/>
            </p:cNvCxnSpPr>
            <p:nvPr/>
          </p:nvCxnSpPr>
          <p:spPr>
            <a:xfrm flipH="1">
              <a:off x="1613567" y="5531912"/>
              <a:ext cx="358484" cy="0"/>
            </a:xfrm>
            <a:prstGeom prst="straightConnector1">
              <a:avLst/>
            </a:prstGeom>
            <a:noFill/>
            <a:ln w="28575" cap="flat" cmpd="sng" algn="ctr">
              <a:solidFill>
                <a:sysClr val="windowText" lastClr="000000"/>
              </a:solidFill>
              <a:prstDash val="solid"/>
              <a:headEnd type="none" w="med" len="med"/>
              <a:tailEnd type="arrow" w="med" len="med"/>
            </a:ln>
            <a:effectLst/>
          </p:spPr>
        </p:cxnSp>
        <p:sp>
          <p:nvSpPr>
            <p:cNvPr id="205" name="矩形 74">
              <a:extLst>
                <a:ext uri="{FF2B5EF4-FFF2-40B4-BE49-F238E27FC236}">
                  <a16:creationId xmlns:a16="http://schemas.microsoft.com/office/drawing/2014/main" id="{A9BC16F9-0650-41FF-9B5D-47833CE09C00}"/>
                </a:ext>
              </a:extLst>
            </p:cNvPr>
            <p:cNvSpPr/>
            <p:nvPr/>
          </p:nvSpPr>
          <p:spPr>
            <a:xfrm>
              <a:off x="2564455" y="5643938"/>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06" name="矩形 75">
              <a:extLst>
                <a:ext uri="{FF2B5EF4-FFF2-40B4-BE49-F238E27FC236}">
                  <a16:creationId xmlns:a16="http://schemas.microsoft.com/office/drawing/2014/main" id="{2ACCD074-0F70-4946-A453-33838219EF14}"/>
                </a:ext>
              </a:extLst>
            </p:cNvPr>
            <p:cNvSpPr/>
            <p:nvPr/>
          </p:nvSpPr>
          <p:spPr>
            <a:xfrm>
              <a:off x="2564455" y="5416789"/>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07" name="矩形 77">
              <a:extLst>
                <a:ext uri="{FF2B5EF4-FFF2-40B4-BE49-F238E27FC236}">
                  <a16:creationId xmlns:a16="http://schemas.microsoft.com/office/drawing/2014/main" id="{317BAB45-7317-4CFB-9D23-4A10B5D3DCAA}"/>
                </a:ext>
              </a:extLst>
            </p:cNvPr>
            <p:cNvSpPr/>
            <p:nvPr/>
          </p:nvSpPr>
          <p:spPr>
            <a:xfrm>
              <a:off x="3146992" y="5643938"/>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08" name="矩形 78">
              <a:extLst>
                <a:ext uri="{FF2B5EF4-FFF2-40B4-BE49-F238E27FC236}">
                  <a16:creationId xmlns:a16="http://schemas.microsoft.com/office/drawing/2014/main" id="{142333E6-5E2B-4C9B-929E-310BF182A8D2}"/>
                </a:ext>
              </a:extLst>
            </p:cNvPr>
            <p:cNvSpPr/>
            <p:nvPr/>
          </p:nvSpPr>
          <p:spPr>
            <a:xfrm>
              <a:off x="3146992" y="5416789"/>
              <a:ext cx="224053" cy="224053"/>
            </a:xfrm>
            <a:prstGeom prst="rect">
              <a:avLst/>
            </a:prstGeom>
            <a:noFill/>
            <a:ln w="15875" cap="flat" cmpd="sng" algn="ctr">
              <a:solidFill>
                <a:sysClr val="windowText" lastClr="000000"/>
              </a:solidFill>
              <a:prstDash val="solid"/>
            </a:ln>
            <a:effectLst/>
          </p:spPr>
          <p:txBody>
            <a:bodyPr rtlCol="0" anchor="ctr"/>
            <a:lstStyle/>
            <a:p>
              <a:pPr algn="ctr" defTabSz="685800">
                <a:defRPr/>
              </a:pPr>
              <a:endParaRPr lang="zh-TW" altLang="en-US" sz="840" kern="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209" name="直線單箭頭接點 79">
              <a:extLst>
                <a:ext uri="{FF2B5EF4-FFF2-40B4-BE49-F238E27FC236}">
                  <a16:creationId xmlns:a16="http://schemas.microsoft.com/office/drawing/2014/main" id="{B4338546-9183-4340-8335-7E0A65235DC9}"/>
                </a:ext>
              </a:extLst>
            </p:cNvPr>
            <p:cNvCxnSpPr>
              <a:stCxn id="205" idx="3"/>
              <a:endCxn id="207" idx="1"/>
            </p:cNvCxnSpPr>
            <p:nvPr/>
          </p:nvCxnSpPr>
          <p:spPr>
            <a:xfrm>
              <a:off x="2788508" y="5755965"/>
              <a:ext cx="358484" cy="0"/>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210" name="直線單箭頭接點 82">
              <a:extLst>
                <a:ext uri="{FF2B5EF4-FFF2-40B4-BE49-F238E27FC236}">
                  <a16:creationId xmlns:a16="http://schemas.microsoft.com/office/drawing/2014/main" id="{03D0A855-8019-458A-9EB9-82E6DBE9923C}"/>
                </a:ext>
              </a:extLst>
            </p:cNvPr>
            <p:cNvCxnSpPr>
              <a:stCxn id="208" idx="1"/>
              <a:endCxn id="206" idx="3"/>
            </p:cNvCxnSpPr>
            <p:nvPr/>
          </p:nvCxnSpPr>
          <p:spPr>
            <a:xfrm flipH="1">
              <a:off x="2788508" y="5528816"/>
              <a:ext cx="358484" cy="0"/>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211" name="直線單箭頭接點 83">
              <a:extLst>
                <a:ext uri="{FF2B5EF4-FFF2-40B4-BE49-F238E27FC236}">
                  <a16:creationId xmlns:a16="http://schemas.microsoft.com/office/drawing/2014/main" id="{E58710F2-DFA3-4803-B2BB-473DAE25CDF4}"/>
                </a:ext>
              </a:extLst>
            </p:cNvPr>
            <p:cNvCxnSpPr>
              <a:stCxn id="206" idx="1"/>
              <a:endCxn id="202" idx="3"/>
            </p:cNvCxnSpPr>
            <p:nvPr/>
          </p:nvCxnSpPr>
          <p:spPr>
            <a:xfrm flipH="1">
              <a:off x="2196104" y="5528816"/>
              <a:ext cx="368351" cy="309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212" name="直線單箭頭接點 84">
              <a:extLst>
                <a:ext uri="{FF2B5EF4-FFF2-40B4-BE49-F238E27FC236}">
                  <a16:creationId xmlns:a16="http://schemas.microsoft.com/office/drawing/2014/main" id="{08775673-1E8D-4BDC-ABF3-F571DDF107A1}"/>
                </a:ext>
              </a:extLst>
            </p:cNvPr>
            <p:cNvCxnSpPr>
              <a:stCxn id="201" idx="3"/>
              <a:endCxn id="205" idx="1"/>
            </p:cNvCxnSpPr>
            <p:nvPr/>
          </p:nvCxnSpPr>
          <p:spPr>
            <a:xfrm flipV="1">
              <a:off x="2196104" y="5755965"/>
              <a:ext cx="368351" cy="3097"/>
            </a:xfrm>
            <a:prstGeom prst="straightConnector1">
              <a:avLst/>
            </a:prstGeom>
            <a:noFill/>
            <a:ln w="28575" cap="flat" cmpd="sng" algn="ctr">
              <a:solidFill>
                <a:sysClr val="windowText" lastClr="000000"/>
              </a:solidFill>
              <a:prstDash val="solid"/>
              <a:headEnd type="none" w="med" len="med"/>
              <a:tailEnd type="arrow" w="med" len="med"/>
            </a:ln>
            <a:effectLst/>
          </p:spPr>
        </p:cxnSp>
        <mc:AlternateContent xmlns:mc="http://schemas.openxmlformats.org/markup-compatibility/2006" xmlns:a14="http://schemas.microsoft.com/office/drawing/2010/main">
          <mc:Choice Requires="a14">
            <p:sp>
              <p:nvSpPr>
                <p:cNvPr id="213" name="文字方塊 85">
                  <a:extLst>
                    <a:ext uri="{FF2B5EF4-FFF2-40B4-BE49-F238E27FC236}">
                      <a16:creationId xmlns:a16="http://schemas.microsoft.com/office/drawing/2014/main" id="{AA5D7DE6-B9A9-4A86-A527-0AB84B053B0D}"/>
                    </a:ext>
                  </a:extLst>
                </p:cNvPr>
                <p:cNvSpPr txBox="1"/>
                <p:nvPr/>
              </p:nvSpPr>
              <p:spPr>
                <a:xfrm>
                  <a:off x="1334135" y="6082384"/>
                  <a:ext cx="420628" cy="295465"/>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sSub>
                          <m:sSubPr>
                            <m:ctrlPr>
                              <a:rPr lang="en-US" altLang="zh-TW" sz="840" i="1" kern="0">
                                <a:solidFill>
                                  <a:prstClr val="black"/>
                                </a:solidFill>
                                <a:latin typeface="Cambria Math" panose="02040503050406030204" pitchFamily="18" charset="0"/>
                              </a:rPr>
                            </m:ctrlPr>
                          </m:sSubPr>
                          <m:e>
                            <m:r>
                              <a:rPr lang="en-US" altLang="zh-TW" sz="840" i="1" kern="0">
                                <a:solidFill>
                                  <a:prstClr val="black"/>
                                </a:solidFill>
                                <a:latin typeface="Cambria Math"/>
                              </a:rPr>
                              <m:t>𝑥</m:t>
                            </m:r>
                          </m:e>
                          <m:sub>
                            <m:r>
                              <a:rPr lang="en-US" altLang="zh-TW" sz="840" i="1" kern="0">
                                <a:solidFill>
                                  <a:prstClr val="black"/>
                                </a:solidFill>
                                <a:latin typeface="Cambria Math"/>
                              </a:rPr>
                              <m:t>1</m:t>
                            </m:r>
                          </m:sub>
                        </m:sSub>
                      </m:oMath>
                    </m:oMathPara>
                  </a14:m>
                  <a:endParaRPr lang="zh-TW" altLang="en-US" sz="840" kern="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213" name="文字方塊 85">
                  <a:extLst>
                    <a:ext uri="{FF2B5EF4-FFF2-40B4-BE49-F238E27FC236}">
                      <a16:creationId xmlns:a16="http://schemas.microsoft.com/office/drawing/2014/main" id="{AA5D7DE6-B9A9-4A86-A527-0AB84B053B0D}"/>
                    </a:ext>
                  </a:extLst>
                </p:cNvPr>
                <p:cNvSpPr txBox="1">
                  <a:spLocks noRot="1" noChangeAspect="1" noMove="1" noResize="1" noEditPoints="1" noAdjustHandles="1" noChangeArrowheads="1" noChangeShapeType="1" noTextEdit="1"/>
                </p:cNvSpPr>
                <p:nvPr/>
              </p:nvSpPr>
              <p:spPr>
                <a:xfrm>
                  <a:off x="1334135" y="6082384"/>
                  <a:ext cx="420628" cy="2954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文字方塊 86">
                  <a:extLst>
                    <a:ext uri="{FF2B5EF4-FFF2-40B4-BE49-F238E27FC236}">
                      <a16:creationId xmlns:a16="http://schemas.microsoft.com/office/drawing/2014/main" id="{023B6C3D-4721-43AF-9796-485C29C06F1F}"/>
                    </a:ext>
                  </a:extLst>
                </p:cNvPr>
                <p:cNvSpPr txBox="1"/>
                <p:nvPr/>
              </p:nvSpPr>
              <p:spPr>
                <a:xfrm>
                  <a:off x="1918671" y="6082384"/>
                  <a:ext cx="423963" cy="295465"/>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sSub>
                          <m:sSubPr>
                            <m:ctrlPr>
                              <a:rPr lang="en-US" altLang="zh-TW" sz="840" i="1" kern="0">
                                <a:solidFill>
                                  <a:prstClr val="black"/>
                                </a:solidFill>
                                <a:latin typeface="Cambria Math" panose="02040503050406030204" pitchFamily="18" charset="0"/>
                              </a:rPr>
                            </m:ctrlPr>
                          </m:sSubPr>
                          <m:e>
                            <m:r>
                              <a:rPr lang="en-US" altLang="zh-TW" sz="840" i="1" kern="0">
                                <a:solidFill>
                                  <a:prstClr val="black"/>
                                </a:solidFill>
                                <a:latin typeface="Cambria Math"/>
                              </a:rPr>
                              <m:t>𝑥</m:t>
                            </m:r>
                          </m:e>
                          <m:sub>
                            <m:r>
                              <a:rPr lang="en-US" altLang="zh-TW" sz="840" i="1" kern="0">
                                <a:solidFill>
                                  <a:prstClr val="black"/>
                                </a:solidFill>
                                <a:latin typeface="Cambria Math"/>
                              </a:rPr>
                              <m:t>2</m:t>
                            </m:r>
                          </m:sub>
                        </m:sSub>
                      </m:oMath>
                    </m:oMathPara>
                  </a14:m>
                  <a:endParaRPr lang="zh-TW" altLang="en-US" sz="840" kern="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214" name="文字方塊 86">
                  <a:extLst>
                    <a:ext uri="{FF2B5EF4-FFF2-40B4-BE49-F238E27FC236}">
                      <a16:creationId xmlns:a16="http://schemas.microsoft.com/office/drawing/2014/main" id="{023B6C3D-4721-43AF-9796-485C29C06F1F}"/>
                    </a:ext>
                  </a:extLst>
                </p:cNvPr>
                <p:cNvSpPr txBox="1">
                  <a:spLocks noRot="1" noChangeAspect="1" noMove="1" noResize="1" noEditPoints="1" noAdjustHandles="1" noChangeArrowheads="1" noChangeShapeType="1" noTextEdit="1"/>
                </p:cNvSpPr>
                <p:nvPr/>
              </p:nvSpPr>
              <p:spPr>
                <a:xfrm>
                  <a:off x="1918671" y="6082384"/>
                  <a:ext cx="423963" cy="2954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文字方塊 87">
                  <a:extLst>
                    <a:ext uri="{FF2B5EF4-FFF2-40B4-BE49-F238E27FC236}">
                      <a16:creationId xmlns:a16="http://schemas.microsoft.com/office/drawing/2014/main" id="{9BDB65A4-CBE4-46BD-8D93-25A5B4D7AD25}"/>
                    </a:ext>
                  </a:extLst>
                </p:cNvPr>
                <p:cNvSpPr txBox="1"/>
                <p:nvPr/>
              </p:nvSpPr>
              <p:spPr>
                <a:xfrm>
                  <a:off x="2533784" y="6082384"/>
                  <a:ext cx="227887" cy="295465"/>
                </a:xfrm>
                <a:prstGeom prst="rect">
                  <a:avLst/>
                </a:prstGeom>
                <a:noFill/>
              </p:spPr>
              <p:txBody>
                <a:bodyPr wrap="square" rtlCol="0">
                  <a:spAutoFit/>
                </a:bodyPr>
                <a:lstStyle/>
                <a:p>
                  <a:pPr defTabSz="685800">
                    <a:defRPr/>
                  </a:pPr>
                  <a14:m>
                    <m:oMathPara xmlns:m="http://schemas.openxmlformats.org/officeDocument/2006/math">
                      <m:oMathParaPr>
                        <m:jc m:val="left"/>
                      </m:oMathParaPr>
                      <m:oMath xmlns:m="http://schemas.openxmlformats.org/officeDocument/2006/math">
                        <m:sSub>
                          <m:sSubPr>
                            <m:ctrlPr>
                              <a:rPr lang="en-US" altLang="zh-TW" sz="840" i="1" kern="0">
                                <a:solidFill>
                                  <a:prstClr val="black"/>
                                </a:solidFill>
                                <a:latin typeface="Cambria Math" panose="02040503050406030204" pitchFamily="18" charset="0"/>
                              </a:rPr>
                            </m:ctrlPr>
                          </m:sSubPr>
                          <m:e>
                            <m:r>
                              <a:rPr lang="en-US" altLang="zh-TW" sz="840" i="1" kern="0">
                                <a:solidFill>
                                  <a:prstClr val="black"/>
                                </a:solidFill>
                                <a:latin typeface="Cambria Math"/>
                              </a:rPr>
                              <m:t>𝑥</m:t>
                            </m:r>
                          </m:e>
                          <m:sub>
                            <m:r>
                              <a:rPr lang="en-US" altLang="zh-TW" sz="840" i="1" kern="0">
                                <a:solidFill>
                                  <a:prstClr val="black"/>
                                </a:solidFill>
                                <a:latin typeface="Cambria Math"/>
                              </a:rPr>
                              <m:t>3</m:t>
                            </m:r>
                          </m:sub>
                        </m:sSub>
                      </m:oMath>
                    </m:oMathPara>
                  </a14:m>
                  <a:endParaRPr lang="zh-TW" altLang="en-US" sz="840" kern="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215" name="文字方塊 87">
                  <a:extLst>
                    <a:ext uri="{FF2B5EF4-FFF2-40B4-BE49-F238E27FC236}">
                      <a16:creationId xmlns:a16="http://schemas.microsoft.com/office/drawing/2014/main" id="{9BDB65A4-CBE4-46BD-8D93-25A5B4D7AD25}"/>
                    </a:ext>
                  </a:extLst>
                </p:cNvPr>
                <p:cNvSpPr txBox="1">
                  <a:spLocks noRot="1" noChangeAspect="1" noMove="1" noResize="1" noEditPoints="1" noAdjustHandles="1" noChangeArrowheads="1" noChangeShapeType="1" noTextEdit="1"/>
                </p:cNvSpPr>
                <p:nvPr/>
              </p:nvSpPr>
              <p:spPr>
                <a:xfrm>
                  <a:off x="2533784" y="6082384"/>
                  <a:ext cx="227887" cy="295465"/>
                </a:xfrm>
                <a:prstGeom prst="rect">
                  <a:avLst/>
                </a:prstGeom>
                <a:blipFill>
                  <a:blip r:embed="rId14"/>
                  <a:stretch>
                    <a:fillRect r="-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文字方塊 88">
                  <a:extLst>
                    <a:ext uri="{FF2B5EF4-FFF2-40B4-BE49-F238E27FC236}">
                      <a16:creationId xmlns:a16="http://schemas.microsoft.com/office/drawing/2014/main" id="{620FFBB3-6E25-4122-A36A-5B15905EC56C}"/>
                    </a:ext>
                  </a:extLst>
                </p:cNvPr>
                <p:cNvSpPr txBox="1"/>
                <p:nvPr/>
              </p:nvSpPr>
              <p:spPr>
                <a:xfrm>
                  <a:off x="3096245" y="6082384"/>
                  <a:ext cx="423963" cy="295465"/>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sSub>
                          <m:sSubPr>
                            <m:ctrlPr>
                              <a:rPr lang="en-US" altLang="zh-TW" sz="840" i="1" kern="0">
                                <a:solidFill>
                                  <a:prstClr val="black"/>
                                </a:solidFill>
                                <a:latin typeface="Cambria Math" panose="02040503050406030204" pitchFamily="18" charset="0"/>
                              </a:rPr>
                            </m:ctrlPr>
                          </m:sSubPr>
                          <m:e>
                            <m:r>
                              <a:rPr lang="en-US" altLang="zh-TW" sz="840" i="1" kern="0">
                                <a:solidFill>
                                  <a:prstClr val="black"/>
                                </a:solidFill>
                                <a:latin typeface="Cambria Math"/>
                              </a:rPr>
                              <m:t>𝑥</m:t>
                            </m:r>
                          </m:e>
                          <m:sub>
                            <m:r>
                              <a:rPr lang="en-US" altLang="zh-TW" sz="840" i="1" kern="0">
                                <a:solidFill>
                                  <a:prstClr val="black"/>
                                </a:solidFill>
                                <a:latin typeface="Cambria Math"/>
                              </a:rPr>
                              <m:t>4</m:t>
                            </m:r>
                          </m:sub>
                        </m:sSub>
                      </m:oMath>
                    </m:oMathPara>
                  </a14:m>
                  <a:endParaRPr lang="zh-TW" altLang="en-US" sz="840" kern="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216" name="文字方塊 88">
                  <a:extLst>
                    <a:ext uri="{FF2B5EF4-FFF2-40B4-BE49-F238E27FC236}">
                      <a16:creationId xmlns:a16="http://schemas.microsoft.com/office/drawing/2014/main" id="{620FFBB3-6E25-4122-A36A-5B15905EC56C}"/>
                    </a:ext>
                  </a:extLst>
                </p:cNvPr>
                <p:cNvSpPr txBox="1">
                  <a:spLocks noRot="1" noChangeAspect="1" noMove="1" noResize="1" noEditPoints="1" noAdjustHandles="1" noChangeArrowheads="1" noChangeShapeType="1" noTextEdit="1"/>
                </p:cNvSpPr>
                <p:nvPr/>
              </p:nvSpPr>
              <p:spPr>
                <a:xfrm>
                  <a:off x="3096245" y="6082384"/>
                  <a:ext cx="423963" cy="295465"/>
                </a:xfrm>
                <a:prstGeom prst="rect">
                  <a:avLst/>
                </a:prstGeom>
                <a:blipFill>
                  <a:blip r:embed="rId15"/>
                  <a:stretch>
                    <a:fillRect/>
                  </a:stretch>
                </a:blipFill>
              </p:spPr>
              <p:txBody>
                <a:bodyPr/>
                <a:lstStyle/>
                <a:p>
                  <a:r>
                    <a:rPr lang="en-US">
                      <a:noFill/>
                    </a:rPr>
                    <a:t> </a:t>
                  </a:r>
                </a:p>
              </p:txBody>
            </p:sp>
          </mc:Fallback>
        </mc:AlternateContent>
        <p:sp>
          <p:nvSpPr>
            <p:cNvPr id="217" name="文字方塊 124">
              <a:extLst>
                <a:ext uri="{FF2B5EF4-FFF2-40B4-BE49-F238E27FC236}">
                  <a16:creationId xmlns:a16="http://schemas.microsoft.com/office/drawing/2014/main" id="{B2CC404F-A659-4EE6-807D-B1BD1E4AB790}"/>
                </a:ext>
              </a:extLst>
            </p:cNvPr>
            <p:cNvSpPr txBox="1"/>
            <p:nvPr/>
          </p:nvSpPr>
          <p:spPr>
            <a:xfrm>
              <a:off x="529515" y="5506020"/>
              <a:ext cx="744221" cy="338555"/>
            </a:xfrm>
            <a:prstGeom prst="rect">
              <a:avLst/>
            </a:prstGeom>
            <a:noFill/>
          </p:spPr>
          <p:txBody>
            <a:bodyPr wrap="none" rtlCol="0">
              <a:spAutoFit/>
            </a:bodyPr>
            <a:lstStyle/>
            <a:p>
              <a:pPr defTabSz="685800">
                <a:defRPr/>
              </a:pPr>
              <a:r>
                <a:rPr lang="en-US" altLang="zh-TW" sz="1050" kern="0" dirty="0">
                  <a:solidFill>
                    <a:prstClr val="black"/>
                  </a:solidFill>
                  <a:ea typeface="微軟正黑體" panose="020B0604030504040204" pitchFamily="34" charset="-120"/>
                  <a:cs typeface="Times New Roman" panose="02020603050405020304" pitchFamily="18" charset="0"/>
                </a:rPr>
                <a:t>BLSTM</a:t>
              </a:r>
              <a:endParaRPr lang="zh-TW" altLang="en-US" sz="1050" kern="0" dirty="0">
                <a:solidFill>
                  <a:prstClr val="black"/>
                </a:solidFill>
                <a:ea typeface="微軟正黑體" panose="020B0604030504040204" pitchFamily="34" charset="-120"/>
                <a:cs typeface="Times New Roman" panose="02020603050405020304" pitchFamily="18" charset="0"/>
              </a:endParaRPr>
            </a:p>
          </p:txBody>
        </p:sp>
        <p:cxnSp>
          <p:nvCxnSpPr>
            <p:cNvPr id="218" name="直線單箭頭接點 245">
              <a:extLst>
                <a:ext uri="{FF2B5EF4-FFF2-40B4-BE49-F238E27FC236}">
                  <a16:creationId xmlns:a16="http://schemas.microsoft.com/office/drawing/2014/main" id="{4AEA5177-9389-4767-912E-CFBCBA7158C1}"/>
                </a:ext>
              </a:extLst>
            </p:cNvPr>
            <p:cNvCxnSpPr/>
            <p:nvPr/>
          </p:nvCxnSpPr>
          <p:spPr>
            <a:xfrm flipV="1">
              <a:off x="1501541" y="587599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219" name="直線單箭頭接點 246">
              <a:extLst>
                <a:ext uri="{FF2B5EF4-FFF2-40B4-BE49-F238E27FC236}">
                  <a16:creationId xmlns:a16="http://schemas.microsoft.com/office/drawing/2014/main" id="{F045C39D-2E81-4B97-AE8E-B852A79C1DBD}"/>
                </a:ext>
              </a:extLst>
            </p:cNvPr>
            <p:cNvCxnSpPr/>
            <p:nvPr/>
          </p:nvCxnSpPr>
          <p:spPr>
            <a:xfrm flipV="1">
              <a:off x="2085864" y="587599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220" name="直線單箭頭接點 247">
              <a:extLst>
                <a:ext uri="{FF2B5EF4-FFF2-40B4-BE49-F238E27FC236}">
                  <a16:creationId xmlns:a16="http://schemas.microsoft.com/office/drawing/2014/main" id="{B09C4FEE-6A58-4993-B0BA-2F9245B67C02}"/>
                </a:ext>
              </a:extLst>
            </p:cNvPr>
            <p:cNvCxnSpPr/>
            <p:nvPr/>
          </p:nvCxnSpPr>
          <p:spPr>
            <a:xfrm flipV="1">
              <a:off x="2678883" y="587599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221" name="直線單箭頭接點 248">
              <a:extLst>
                <a:ext uri="{FF2B5EF4-FFF2-40B4-BE49-F238E27FC236}">
                  <a16:creationId xmlns:a16="http://schemas.microsoft.com/office/drawing/2014/main" id="{E6BDE452-DBC8-480F-9BC8-864CACE120E2}"/>
                </a:ext>
              </a:extLst>
            </p:cNvPr>
            <p:cNvCxnSpPr/>
            <p:nvPr/>
          </p:nvCxnSpPr>
          <p:spPr>
            <a:xfrm flipV="1">
              <a:off x="3266511" y="5875996"/>
              <a:ext cx="0" cy="276937"/>
            </a:xfrm>
            <a:prstGeom prst="straightConnector1">
              <a:avLst/>
            </a:prstGeom>
            <a:noFill/>
            <a:ln w="28575" cap="flat" cmpd="sng" algn="ctr">
              <a:solidFill>
                <a:sysClr val="windowText" lastClr="000000"/>
              </a:solidFill>
              <a:prstDash val="solid"/>
              <a:headEnd type="none" w="med" len="med"/>
              <a:tailEnd type="arrow" w="med" len="med"/>
            </a:ln>
            <a:effectLst/>
          </p:spPr>
        </p:cxnSp>
      </p:grpSp>
      <p:cxnSp>
        <p:nvCxnSpPr>
          <p:cNvPr id="269" name="直線單箭頭接點 257">
            <a:extLst>
              <a:ext uri="{FF2B5EF4-FFF2-40B4-BE49-F238E27FC236}">
                <a16:creationId xmlns:a16="http://schemas.microsoft.com/office/drawing/2014/main" id="{37A6EC0B-F09C-467F-8ECB-1DB012F6751F}"/>
              </a:ext>
            </a:extLst>
          </p:cNvPr>
          <p:cNvCxnSpPr/>
          <p:nvPr/>
        </p:nvCxnSpPr>
        <p:spPr>
          <a:xfrm flipV="1">
            <a:off x="1317353" y="2002134"/>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270" name="直線單箭頭接點 258">
            <a:extLst>
              <a:ext uri="{FF2B5EF4-FFF2-40B4-BE49-F238E27FC236}">
                <a16:creationId xmlns:a16="http://schemas.microsoft.com/office/drawing/2014/main" id="{A5F24A5A-C275-4F4A-A441-374C8D00572E}"/>
              </a:ext>
            </a:extLst>
          </p:cNvPr>
          <p:cNvCxnSpPr/>
          <p:nvPr/>
        </p:nvCxnSpPr>
        <p:spPr>
          <a:xfrm flipV="1">
            <a:off x="1751562" y="2002134"/>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271" name="直線單箭頭接點 259">
            <a:extLst>
              <a:ext uri="{FF2B5EF4-FFF2-40B4-BE49-F238E27FC236}">
                <a16:creationId xmlns:a16="http://schemas.microsoft.com/office/drawing/2014/main" id="{CA1EA895-947D-4705-B057-599A869BB788}"/>
              </a:ext>
            </a:extLst>
          </p:cNvPr>
          <p:cNvCxnSpPr/>
          <p:nvPr/>
        </p:nvCxnSpPr>
        <p:spPr>
          <a:xfrm flipV="1">
            <a:off x="2198558" y="2002134"/>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272" name="直線單箭頭接點 260">
            <a:extLst>
              <a:ext uri="{FF2B5EF4-FFF2-40B4-BE49-F238E27FC236}">
                <a16:creationId xmlns:a16="http://schemas.microsoft.com/office/drawing/2014/main" id="{B338BDBD-FFF2-4711-8D8E-63F0A2FD6FC9}"/>
              </a:ext>
            </a:extLst>
          </p:cNvPr>
          <p:cNvCxnSpPr/>
          <p:nvPr/>
        </p:nvCxnSpPr>
        <p:spPr>
          <a:xfrm flipV="1">
            <a:off x="2641081" y="2002134"/>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302" name="直線單箭頭接點 261">
            <a:extLst>
              <a:ext uri="{FF2B5EF4-FFF2-40B4-BE49-F238E27FC236}">
                <a16:creationId xmlns:a16="http://schemas.microsoft.com/office/drawing/2014/main" id="{A94B63E1-8D03-4FD9-88C9-435DFAF07726}"/>
              </a:ext>
            </a:extLst>
          </p:cNvPr>
          <p:cNvCxnSpPr/>
          <p:nvPr/>
        </p:nvCxnSpPr>
        <p:spPr>
          <a:xfrm flipV="1">
            <a:off x="1317350" y="1625484"/>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303" name="直線單箭頭接點 262">
            <a:extLst>
              <a:ext uri="{FF2B5EF4-FFF2-40B4-BE49-F238E27FC236}">
                <a16:creationId xmlns:a16="http://schemas.microsoft.com/office/drawing/2014/main" id="{CDE393A5-3037-4024-8F1C-79923BF4622B}"/>
              </a:ext>
            </a:extLst>
          </p:cNvPr>
          <p:cNvCxnSpPr/>
          <p:nvPr/>
        </p:nvCxnSpPr>
        <p:spPr>
          <a:xfrm flipV="1">
            <a:off x="1751559" y="1625484"/>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304" name="直線單箭頭接點 263">
            <a:extLst>
              <a:ext uri="{FF2B5EF4-FFF2-40B4-BE49-F238E27FC236}">
                <a16:creationId xmlns:a16="http://schemas.microsoft.com/office/drawing/2014/main" id="{050C8DE7-6F72-46F5-B407-D1BF8A6BCDBF}"/>
              </a:ext>
            </a:extLst>
          </p:cNvPr>
          <p:cNvCxnSpPr/>
          <p:nvPr/>
        </p:nvCxnSpPr>
        <p:spPr>
          <a:xfrm flipV="1">
            <a:off x="2198555" y="1625484"/>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305" name="直線單箭頭接點 264">
            <a:extLst>
              <a:ext uri="{FF2B5EF4-FFF2-40B4-BE49-F238E27FC236}">
                <a16:creationId xmlns:a16="http://schemas.microsoft.com/office/drawing/2014/main" id="{DB5CB24A-D68D-43A7-8E2B-F20C6BC81196}"/>
              </a:ext>
            </a:extLst>
          </p:cNvPr>
          <p:cNvCxnSpPr/>
          <p:nvPr/>
        </p:nvCxnSpPr>
        <p:spPr>
          <a:xfrm flipV="1">
            <a:off x="2641078" y="1625484"/>
            <a:ext cx="0" cy="20770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306" name="接點: 肘形 10">
            <a:extLst>
              <a:ext uri="{FF2B5EF4-FFF2-40B4-BE49-F238E27FC236}">
                <a16:creationId xmlns:a16="http://schemas.microsoft.com/office/drawing/2014/main" id="{10121C56-859E-4A08-A5BF-8F34F2F19376}"/>
              </a:ext>
            </a:extLst>
          </p:cNvPr>
          <p:cNvCxnSpPr>
            <a:cxnSpLocks/>
          </p:cNvCxnSpPr>
          <p:nvPr/>
        </p:nvCxnSpPr>
        <p:spPr>
          <a:xfrm rot="16200000" flipV="1">
            <a:off x="980413" y="2584101"/>
            <a:ext cx="398279" cy="270000"/>
          </a:xfrm>
          <a:prstGeom prst="bentConnector3">
            <a:avLst>
              <a:gd name="adj1" fmla="val -56"/>
            </a:avLst>
          </a:prstGeom>
          <a:noFill/>
          <a:ln w="28575" cap="flat" cmpd="sng" algn="ctr">
            <a:solidFill>
              <a:sysClr val="windowText" lastClr="000000"/>
            </a:solidFill>
            <a:prstDash val="solid"/>
            <a:headEnd type="none" w="med" len="med"/>
            <a:tailEnd type="none" w="med" len="med"/>
          </a:ln>
          <a:effectLst/>
        </p:spPr>
      </p:cxnSp>
      <p:cxnSp>
        <p:nvCxnSpPr>
          <p:cNvPr id="307" name="接點: 肘形 275">
            <a:extLst>
              <a:ext uri="{FF2B5EF4-FFF2-40B4-BE49-F238E27FC236}">
                <a16:creationId xmlns:a16="http://schemas.microsoft.com/office/drawing/2014/main" id="{410C37F4-FBB8-4062-99DF-ACB34EF63AF0}"/>
              </a:ext>
            </a:extLst>
          </p:cNvPr>
          <p:cNvCxnSpPr>
            <a:cxnSpLocks/>
          </p:cNvCxnSpPr>
          <p:nvPr/>
        </p:nvCxnSpPr>
        <p:spPr>
          <a:xfrm rot="16200000" flipV="1">
            <a:off x="1417685" y="2584101"/>
            <a:ext cx="398279" cy="270000"/>
          </a:xfrm>
          <a:prstGeom prst="bentConnector3">
            <a:avLst>
              <a:gd name="adj1" fmla="val -56"/>
            </a:avLst>
          </a:prstGeom>
          <a:noFill/>
          <a:ln w="28575" cap="flat" cmpd="sng" algn="ctr">
            <a:solidFill>
              <a:sysClr val="windowText" lastClr="000000"/>
            </a:solidFill>
            <a:prstDash val="solid"/>
            <a:headEnd type="none" w="med" len="med"/>
            <a:tailEnd type="none" w="med" len="med"/>
          </a:ln>
          <a:effectLst/>
        </p:spPr>
      </p:cxnSp>
      <p:cxnSp>
        <p:nvCxnSpPr>
          <p:cNvPr id="308" name="接點: 肘形 276">
            <a:extLst>
              <a:ext uri="{FF2B5EF4-FFF2-40B4-BE49-F238E27FC236}">
                <a16:creationId xmlns:a16="http://schemas.microsoft.com/office/drawing/2014/main" id="{D2D81005-2C05-43D3-AFB6-8CC46C6F687E}"/>
              </a:ext>
            </a:extLst>
          </p:cNvPr>
          <p:cNvCxnSpPr>
            <a:cxnSpLocks/>
          </p:cNvCxnSpPr>
          <p:nvPr/>
        </p:nvCxnSpPr>
        <p:spPr>
          <a:xfrm rot="16200000" flipV="1">
            <a:off x="1864205" y="2584101"/>
            <a:ext cx="398279" cy="270000"/>
          </a:xfrm>
          <a:prstGeom prst="bentConnector3">
            <a:avLst>
              <a:gd name="adj1" fmla="val -56"/>
            </a:avLst>
          </a:prstGeom>
          <a:noFill/>
          <a:ln w="28575" cap="flat" cmpd="sng" algn="ctr">
            <a:solidFill>
              <a:sysClr val="windowText" lastClr="000000"/>
            </a:solidFill>
            <a:prstDash val="solid"/>
            <a:headEnd type="none" w="med" len="med"/>
            <a:tailEnd type="none" w="med" len="med"/>
          </a:ln>
          <a:effectLst/>
        </p:spPr>
      </p:cxnSp>
      <p:cxnSp>
        <p:nvCxnSpPr>
          <p:cNvPr id="309" name="接點: 肘形 277">
            <a:extLst>
              <a:ext uri="{FF2B5EF4-FFF2-40B4-BE49-F238E27FC236}">
                <a16:creationId xmlns:a16="http://schemas.microsoft.com/office/drawing/2014/main" id="{8CBD3F13-2F58-419E-BBDD-3747474F6E72}"/>
              </a:ext>
            </a:extLst>
          </p:cNvPr>
          <p:cNvCxnSpPr>
            <a:cxnSpLocks/>
          </p:cNvCxnSpPr>
          <p:nvPr/>
        </p:nvCxnSpPr>
        <p:spPr>
          <a:xfrm rot="16200000" flipV="1">
            <a:off x="2307360" y="2584101"/>
            <a:ext cx="398279" cy="270000"/>
          </a:xfrm>
          <a:prstGeom prst="bentConnector3">
            <a:avLst>
              <a:gd name="adj1" fmla="val -56"/>
            </a:avLst>
          </a:prstGeom>
          <a:noFill/>
          <a:ln w="28575" cap="flat" cmpd="sng" algn="ctr">
            <a:solidFill>
              <a:sysClr val="windowText" lastClr="000000"/>
            </a:solidFill>
            <a:prstDash val="solid"/>
            <a:headEnd type="none" w="med" len="med"/>
            <a:tailEnd type="none" w="med" len="med"/>
          </a:ln>
          <a:effectLst/>
        </p:spPr>
      </p:cxnSp>
      <p:sp>
        <p:nvSpPr>
          <p:cNvPr id="310" name="圓角矩形 126">
            <a:extLst>
              <a:ext uri="{FF2B5EF4-FFF2-40B4-BE49-F238E27FC236}">
                <a16:creationId xmlns:a16="http://schemas.microsoft.com/office/drawing/2014/main" id="{2D901197-6D44-4B24-97BE-ADDC013C8935}"/>
              </a:ext>
            </a:extLst>
          </p:cNvPr>
          <p:cNvSpPr/>
          <p:nvPr/>
        </p:nvSpPr>
        <p:spPr>
          <a:xfrm>
            <a:off x="2939415" y="1784880"/>
            <a:ext cx="428127" cy="251014"/>
          </a:xfrm>
          <a:prstGeom prst="roundRect">
            <a:avLst/>
          </a:prstGeom>
          <a:solidFill>
            <a:srgbClr val="FFCCCC"/>
          </a:solidFill>
          <a:ln w="15875" cap="flat" cmpd="sng" algn="ctr">
            <a:solidFill>
              <a:sysClr val="windowText" lastClr="000000"/>
            </a:solidFill>
            <a:prstDash val="solid"/>
          </a:ln>
          <a:effectLst/>
        </p:spPr>
        <p:txBody>
          <a:bodyPr rtlCol="0" anchor="ctr"/>
          <a:lstStyle/>
          <a:p>
            <a:pPr algn="ctr" defTabSz="685800">
              <a:defRPr/>
            </a:pPr>
            <a:r>
              <a:rPr lang="en-US" altLang="zh-TW" sz="840" kern="0" dirty="0">
                <a:solidFill>
                  <a:sysClr val="windowText" lastClr="000000"/>
                </a:solidFill>
                <a:latin typeface="Calibri" panose="020F0502020204030204"/>
                <a:ea typeface="微軟正黑體" panose="020B0604030504040204" pitchFamily="34" charset="-120"/>
                <a:cs typeface="Times New Roman" panose="02020603050405020304" pitchFamily="18" charset="0"/>
              </a:rPr>
              <a:t>Slot Gate</a:t>
            </a:r>
            <a:endParaRPr lang="zh-TW" altLang="en-US" sz="840" kern="0" dirty="0">
              <a:solidFill>
                <a:sysClr val="windowText" lastClr="000000"/>
              </a:solidFill>
              <a:latin typeface="Calibri" panose="020F0502020204030204"/>
              <a:ea typeface="微軟正黑體" panose="020B0604030504040204" pitchFamily="34" charset="-120"/>
              <a:cs typeface="Times New Roman" panose="02020603050405020304" pitchFamily="18" charset="0"/>
            </a:endParaRPr>
          </a:p>
        </p:txBody>
      </p:sp>
      <p:cxnSp>
        <p:nvCxnSpPr>
          <p:cNvPr id="311" name="直線單箭頭接點 24">
            <a:extLst>
              <a:ext uri="{FF2B5EF4-FFF2-40B4-BE49-F238E27FC236}">
                <a16:creationId xmlns:a16="http://schemas.microsoft.com/office/drawing/2014/main" id="{E858EAC1-5A22-4523-BB04-6BEDD8110BF8}"/>
              </a:ext>
            </a:extLst>
          </p:cNvPr>
          <p:cNvCxnSpPr>
            <a:cxnSpLocks/>
            <a:stCxn id="310" idx="1"/>
            <a:endCxn id="196" idx="3"/>
          </p:cNvCxnSpPr>
          <p:nvPr/>
        </p:nvCxnSpPr>
        <p:spPr>
          <a:xfrm flipH="1">
            <a:off x="2800511" y="1910387"/>
            <a:ext cx="138904" cy="410"/>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312" name="直線單箭頭接點 279">
            <a:extLst>
              <a:ext uri="{FF2B5EF4-FFF2-40B4-BE49-F238E27FC236}">
                <a16:creationId xmlns:a16="http://schemas.microsoft.com/office/drawing/2014/main" id="{07147057-1F40-40BF-9EA4-B4E14F983368}"/>
              </a:ext>
            </a:extLst>
          </p:cNvPr>
          <p:cNvCxnSpPr/>
          <p:nvPr/>
        </p:nvCxnSpPr>
        <p:spPr>
          <a:xfrm flipV="1">
            <a:off x="3125990" y="2035893"/>
            <a:ext cx="0" cy="553500"/>
          </a:xfrm>
          <a:prstGeom prst="straightConnector1">
            <a:avLst/>
          </a:prstGeom>
          <a:noFill/>
          <a:ln w="28575" cap="flat" cmpd="sng" algn="ctr">
            <a:solidFill>
              <a:sysClr val="windowText" lastClr="000000"/>
            </a:solidFill>
            <a:prstDash val="solid"/>
            <a:headEnd type="none" w="med" len="med"/>
            <a:tailEnd type="arrow" w="med" len="med"/>
          </a:ln>
          <a:effectLst/>
        </p:spPr>
      </p:cxnSp>
      <p:grpSp>
        <p:nvGrpSpPr>
          <p:cNvPr id="313" name="群組 30">
            <a:extLst>
              <a:ext uri="{FF2B5EF4-FFF2-40B4-BE49-F238E27FC236}">
                <a16:creationId xmlns:a16="http://schemas.microsoft.com/office/drawing/2014/main" id="{EB7B0CA2-CC38-486A-B455-F75D7D5D4D8F}"/>
              </a:ext>
            </a:extLst>
          </p:cNvPr>
          <p:cNvGrpSpPr/>
          <p:nvPr/>
        </p:nvGrpSpPr>
        <p:grpSpPr>
          <a:xfrm>
            <a:off x="6095922" y="1378865"/>
            <a:ext cx="1775612" cy="2110233"/>
            <a:chOff x="8142770" y="3278839"/>
            <a:chExt cx="2367483" cy="2813644"/>
          </a:xfrm>
        </p:grpSpPr>
        <mc:AlternateContent xmlns:mc="http://schemas.openxmlformats.org/markup-compatibility/2006" xmlns:a14="http://schemas.microsoft.com/office/drawing/2010/main">
          <mc:Choice Requires="a14">
            <p:sp>
              <p:nvSpPr>
                <p:cNvPr id="314" name="圓角矩形 3">
                  <a:extLst>
                    <a:ext uri="{FF2B5EF4-FFF2-40B4-BE49-F238E27FC236}">
                      <a16:creationId xmlns:a16="http://schemas.microsoft.com/office/drawing/2014/main" id="{E2D501FB-1423-4B23-8999-5FA75BECCD6C}"/>
                    </a:ext>
                  </a:extLst>
                </p:cNvPr>
                <p:cNvSpPr/>
                <p:nvPr/>
              </p:nvSpPr>
              <p:spPr>
                <a:xfrm>
                  <a:off x="10083320" y="5074324"/>
                  <a:ext cx="426933" cy="504056"/>
                </a:xfrm>
                <a:prstGeom prst="roundRect">
                  <a:avLst/>
                </a:prstGeom>
                <a:noFill/>
                <a:ln w="15875" cap="flat" cmpd="sng" algn="ctr">
                  <a:noFill/>
                  <a:prstDash val="solid"/>
                </a:ln>
                <a:effectLst/>
              </p:spPr>
              <p:txBody>
                <a:bodyPr rtlCol="0" anchor="ctr"/>
                <a:lstStyle/>
                <a:p>
                  <a:pPr algn="ctr" defTabSz="685800">
                    <a:defRPr/>
                  </a:pPr>
                  <a14:m>
                    <m:oMathPara xmlns:m="http://schemas.openxmlformats.org/officeDocument/2006/math">
                      <m:oMathParaPr>
                        <m:jc m:val="center"/>
                      </m:oMathParaPr>
                      <m:oMath xmlns:m="http://schemas.openxmlformats.org/officeDocument/2006/math">
                        <m:r>
                          <a:rPr lang="en-US" altLang="zh-TW" sz="900" i="1" kern="0">
                            <a:solidFill>
                              <a:sysClr val="windowText" lastClr="000000"/>
                            </a:solidFill>
                            <a:latin typeface="Cambria Math" panose="02040503050406030204" pitchFamily="18" charset="0"/>
                          </a:rPr>
                          <m:t>𝑊</m:t>
                        </m:r>
                      </m:oMath>
                    </m:oMathPara>
                  </a14:m>
                  <a:endParaRPr lang="zh-TW" altLang="en-US" sz="900" kern="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281" name="圓角矩形 3">
                  <a:extLst>
                    <a:ext uri="{FF2B5EF4-FFF2-40B4-BE49-F238E27FC236}">
                      <a16:creationId xmlns:a16="http://schemas.microsoft.com/office/drawing/2014/main" id="{6129B974-0A01-4C8E-97B7-D0C155A19000}"/>
                    </a:ext>
                  </a:extLst>
                </p:cNvPr>
                <p:cNvSpPr>
                  <a:spLocks noRot="1" noChangeAspect="1" noMove="1" noResize="1" noEditPoints="1" noAdjustHandles="1" noChangeArrowheads="1" noChangeShapeType="1" noTextEdit="1"/>
                </p:cNvSpPr>
                <p:nvPr/>
              </p:nvSpPr>
              <p:spPr>
                <a:xfrm>
                  <a:off x="10083320" y="5074324"/>
                  <a:ext cx="426933" cy="504056"/>
                </a:xfrm>
                <a:prstGeom prst="roundRect">
                  <a:avLst/>
                </a:prstGeom>
                <a:blipFill>
                  <a:blip r:embed="rId1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5" name="文字方塊 4">
                  <a:extLst>
                    <a:ext uri="{FF2B5EF4-FFF2-40B4-BE49-F238E27FC236}">
                      <a16:creationId xmlns:a16="http://schemas.microsoft.com/office/drawing/2014/main" id="{06992CE8-4DBB-4F60-86BE-86801AAD6973}"/>
                    </a:ext>
                  </a:extLst>
                </p:cNvPr>
                <p:cNvSpPr txBox="1"/>
                <p:nvPr/>
              </p:nvSpPr>
              <p:spPr>
                <a:xfrm>
                  <a:off x="9406298" y="5784707"/>
                  <a:ext cx="440056" cy="307776"/>
                </a:xfrm>
                <a:prstGeom prst="rect">
                  <a:avLst/>
                </a:prstGeom>
                <a:noFill/>
              </p:spPr>
              <p:txBody>
                <a:bodyPr wrap="square" rtlCol="0">
                  <a:spAutoFit/>
                </a:bodyPr>
                <a:lstStyle/>
                <a:p>
                  <a:pPr defTabSz="685800">
                    <a:defRPr/>
                  </a:pPr>
                  <a14:m>
                    <m:oMathPara xmlns:m="http://schemas.openxmlformats.org/officeDocument/2006/math">
                      <m:oMathParaPr>
                        <m:jc m:val="centerGroup"/>
                      </m:oMathParaPr>
                      <m:oMath xmlns:m="http://schemas.openxmlformats.org/officeDocument/2006/math">
                        <m:sSup>
                          <m:sSupPr>
                            <m:ctrlPr>
                              <a:rPr lang="en-US" altLang="zh-TW" sz="900" i="1" kern="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sz="900" i="1" kern="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𝑐</m:t>
                            </m:r>
                          </m:e>
                          <m:sup>
                            <m:r>
                              <a:rPr lang="en-US" altLang="zh-TW" sz="900" i="1" kern="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𝐼</m:t>
                            </m:r>
                          </m:sup>
                        </m:sSup>
                      </m:oMath>
                    </m:oMathPara>
                  </a14:m>
                  <a:endParaRPr lang="zh-TW" altLang="en-US" sz="900" kern="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315" name="文字方塊 4">
                  <a:extLst>
                    <a:ext uri="{FF2B5EF4-FFF2-40B4-BE49-F238E27FC236}">
                      <a16:creationId xmlns:a16="http://schemas.microsoft.com/office/drawing/2014/main" id="{06992CE8-4DBB-4F60-86BE-86801AAD6973}"/>
                    </a:ext>
                  </a:extLst>
                </p:cNvPr>
                <p:cNvSpPr txBox="1">
                  <a:spLocks noRot="1" noChangeAspect="1" noMove="1" noResize="1" noEditPoints="1" noAdjustHandles="1" noChangeArrowheads="1" noChangeShapeType="1" noTextEdit="1"/>
                </p:cNvSpPr>
                <p:nvPr/>
              </p:nvSpPr>
              <p:spPr>
                <a:xfrm>
                  <a:off x="9406298" y="5784707"/>
                  <a:ext cx="440056" cy="30777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6" name="圓角矩形 10">
                  <a:extLst>
                    <a:ext uri="{FF2B5EF4-FFF2-40B4-BE49-F238E27FC236}">
                      <a16:creationId xmlns:a16="http://schemas.microsoft.com/office/drawing/2014/main" id="{DA6BDCBA-884E-4BF6-A97A-194DF6017C73}"/>
                    </a:ext>
                  </a:extLst>
                </p:cNvPr>
                <p:cNvSpPr/>
                <p:nvPr/>
              </p:nvSpPr>
              <p:spPr>
                <a:xfrm>
                  <a:off x="10083320" y="3888933"/>
                  <a:ext cx="360040" cy="504056"/>
                </a:xfrm>
                <a:prstGeom prst="roundRect">
                  <a:avLst/>
                </a:prstGeom>
                <a:noFill/>
                <a:ln w="15875" cap="flat" cmpd="sng" algn="ctr">
                  <a:noFill/>
                  <a:prstDash val="solid"/>
                </a:ln>
                <a:effectLst/>
              </p:spPr>
              <p:txBody>
                <a:bodyPr rtlCol="0" anchor="ctr"/>
                <a:lstStyle/>
                <a:p>
                  <a:pPr algn="ctr" defTabSz="685800">
                    <a:defRPr/>
                  </a:pPr>
                  <a14:m>
                    <m:oMathPara xmlns:m="http://schemas.openxmlformats.org/officeDocument/2006/math">
                      <m:oMathParaPr>
                        <m:jc m:val="centerGroup"/>
                      </m:oMathParaPr>
                      <m:oMath xmlns:m="http://schemas.openxmlformats.org/officeDocument/2006/math">
                        <m:r>
                          <a:rPr lang="en-US" altLang="zh-TW" sz="900" i="1" kern="0">
                            <a:solidFill>
                              <a:sysClr val="windowText" lastClr="000000"/>
                            </a:solidFill>
                            <a:latin typeface="Cambria Math" panose="02040503050406030204" pitchFamily="18" charset="0"/>
                          </a:rPr>
                          <m:t>𝑣</m:t>
                        </m:r>
                      </m:oMath>
                    </m:oMathPara>
                  </a14:m>
                  <a:endParaRPr lang="zh-TW" altLang="en-US" sz="900" kern="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283" name="圓角矩形 10">
                  <a:extLst>
                    <a:ext uri="{FF2B5EF4-FFF2-40B4-BE49-F238E27FC236}">
                      <a16:creationId xmlns:a16="http://schemas.microsoft.com/office/drawing/2014/main" id="{0083990F-E691-46E9-A365-A6132A98BB1A}"/>
                    </a:ext>
                  </a:extLst>
                </p:cNvPr>
                <p:cNvSpPr>
                  <a:spLocks noRot="1" noChangeAspect="1" noMove="1" noResize="1" noEditPoints="1" noAdjustHandles="1" noChangeArrowheads="1" noChangeShapeType="1" noTextEdit="1"/>
                </p:cNvSpPr>
                <p:nvPr/>
              </p:nvSpPr>
              <p:spPr>
                <a:xfrm>
                  <a:off x="10083320" y="3888933"/>
                  <a:ext cx="360040" cy="504056"/>
                </a:xfrm>
                <a:prstGeom prst="roundRect">
                  <a:avLst/>
                </a:prstGeom>
                <a:blipFill>
                  <a:blip r:embed="rId18"/>
                  <a:stretch>
                    <a:fillRect/>
                  </a:stretch>
                </a:blipFill>
                <a:ln>
                  <a:noFill/>
                </a:ln>
              </p:spPr>
              <p:txBody>
                <a:bodyPr/>
                <a:lstStyle/>
                <a:p>
                  <a:r>
                    <a:rPr lang="zh-TW" altLang="en-US">
                      <a:noFill/>
                    </a:rPr>
                    <a:t> </a:t>
                  </a:r>
                </a:p>
              </p:txBody>
            </p:sp>
          </mc:Fallback>
        </mc:AlternateContent>
        <p:sp>
          <p:nvSpPr>
            <p:cNvPr id="317" name="橢圓 11">
              <a:extLst>
                <a:ext uri="{FF2B5EF4-FFF2-40B4-BE49-F238E27FC236}">
                  <a16:creationId xmlns:a16="http://schemas.microsoft.com/office/drawing/2014/main" id="{4436A2B5-23BF-4CFA-B188-DF091F87FA86}"/>
                </a:ext>
              </a:extLst>
            </p:cNvPr>
            <p:cNvSpPr/>
            <p:nvPr/>
          </p:nvSpPr>
          <p:spPr>
            <a:xfrm>
              <a:off x="8755337" y="5117945"/>
              <a:ext cx="396000" cy="396000"/>
            </a:xfrm>
            <a:prstGeom prst="ellipse">
              <a:avLst/>
            </a:prstGeom>
            <a:noFill/>
            <a:ln w="15875" cap="flat" cmpd="sng" algn="ctr">
              <a:solidFill>
                <a:sysClr val="windowText" lastClr="000000"/>
              </a:solidFill>
              <a:prstDash val="solid"/>
            </a:ln>
            <a:effectLst/>
          </p:spPr>
          <p:txBody>
            <a:bodyPr rtlCol="0" anchor="ctr"/>
            <a:lstStyle/>
            <a:p>
              <a:pPr algn="ctr" defTabSz="685800">
                <a:defRPr/>
              </a:pPr>
              <a:r>
                <a:rPr lang="en-US" altLang="zh-TW" sz="900" kern="0" dirty="0">
                  <a:ln>
                    <a:solidFill>
                      <a:sysClr val="windowText" lastClr="000000"/>
                    </a:solidFill>
                  </a:ln>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900" kern="0" dirty="0">
                <a:ln>
                  <a:solidFill>
                    <a:sysClr val="windowText" lastClr="000000"/>
                  </a:solidFill>
                </a:ln>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318" name="肘形接點 12">
              <a:extLst>
                <a:ext uri="{FF2B5EF4-FFF2-40B4-BE49-F238E27FC236}">
                  <a16:creationId xmlns:a16="http://schemas.microsoft.com/office/drawing/2014/main" id="{406C14DB-8B5B-4A96-BA4F-390F925A8719}"/>
                </a:ext>
              </a:extLst>
            </p:cNvPr>
            <p:cNvCxnSpPr>
              <a:cxnSpLocks/>
              <a:stCxn id="332" idx="0"/>
              <a:endCxn id="317" idx="2"/>
            </p:cNvCxnSpPr>
            <p:nvPr/>
          </p:nvCxnSpPr>
          <p:spPr>
            <a:xfrm rot="5400000" flipH="1" flipV="1">
              <a:off x="8397370" y="5411992"/>
              <a:ext cx="454013" cy="261920"/>
            </a:xfrm>
            <a:prstGeom prst="bentConnector2">
              <a:avLst/>
            </a:prstGeom>
            <a:noFill/>
            <a:ln w="28575" cap="flat" cmpd="sng" algn="ctr">
              <a:solidFill>
                <a:sysClr val="windowText" lastClr="000000"/>
              </a:solidFill>
              <a:prstDash val="solid"/>
              <a:headEnd type="none" w="med" len="med"/>
              <a:tailEnd type="arrow" w="med" len="med"/>
            </a:ln>
            <a:effectLst/>
          </p:spPr>
        </p:cxnSp>
        <p:sp>
          <p:nvSpPr>
            <p:cNvPr id="319" name="橢圓 21">
              <a:extLst>
                <a:ext uri="{FF2B5EF4-FFF2-40B4-BE49-F238E27FC236}">
                  <a16:creationId xmlns:a16="http://schemas.microsoft.com/office/drawing/2014/main" id="{CFB3B2CC-BE47-4F7C-B684-3ACEA1202531}"/>
                </a:ext>
              </a:extLst>
            </p:cNvPr>
            <p:cNvSpPr/>
            <p:nvPr/>
          </p:nvSpPr>
          <p:spPr>
            <a:xfrm>
              <a:off x="9421048" y="5117945"/>
              <a:ext cx="396000" cy="396000"/>
            </a:xfrm>
            <a:prstGeom prst="ellipse">
              <a:avLst/>
            </a:prstGeom>
            <a:noFill/>
            <a:ln w="15875" cap="flat" cmpd="sng" algn="ctr">
              <a:solidFill>
                <a:sysClr val="windowText" lastClr="000000"/>
              </a:solidFill>
              <a:prstDash val="solid"/>
            </a:ln>
            <a:effectLst/>
          </p:spPr>
          <p:txBody>
            <a:bodyPr rtlCol="0" anchor="ctr"/>
            <a:lstStyle/>
            <a:p>
              <a:pPr algn="ctr" defTabSz="685800">
                <a:defRPr/>
              </a:pPr>
              <a:r>
                <a:rPr lang="zh-TW" altLang="en-US" sz="900" kern="0" dirty="0">
                  <a:ln>
                    <a:solidFill>
                      <a:prstClr val="black"/>
                    </a:solidFill>
                  </a:ln>
                  <a:solidFill>
                    <a:sysClr val="windowText" lastClr="000000"/>
                  </a:solidFill>
                  <a:latin typeface="Algerian" panose="04020705040A02060702" pitchFamily="82" charset="0"/>
                  <a:ea typeface="微軟正黑體" panose="020B0604030504040204" pitchFamily="34" charset="-120"/>
                  <a:cs typeface="Times New Roman" panose="02020603050405020304" pitchFamily="18" charset="0"/>
                </a:rPr>
                <a:t>∙</a:t>
              </a:r>
              <a:endParaRPr lang="zh-TW" altLang="en-US" sz="900" kern="0" dirty="0">
                <a:ln>
                  <a:solidFill>
                    <a:prstClr val="black"/>
                  </a:solidFill>
                </a:ln>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320" name="直線單箭頭接點 22">
              <a:extLst>
                <a:ext uri="{FF2B5EF4-FFF2-40B4-BE49-F238E27FC236}">
                  <a16:creationId xmlns:a16="http://schemas.microsoft.com/office/drawing/2014/main" id="{7DDCA190-B5F9-4794-B9F1-DD5B38AF27D2}"/>
                </a:ext>
              </a:extLst>
            </p:cNvPr>
            <p:cNvCxnSpPr>
              <a:stCxn id="315" idx="0"/>
              <a:endCxn id="319" idx="4"/>
            </p:cNvCxnSpPr>
            <p:nvPr/>
          </p:nvCxnSpPr>
          <p:spPr>
            <a:xfrm flipH="1" flipV="1">
              <a:off x="9619048" y="5513946"/>
              <a:ext cx="7279" cy="270761"/>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321" name="直線單箭頭接點 25">
              <a:extLst>
                <a:ext uri="{FF2B5EF4-FFF2-40B4-BE49-F238E27FC236}">
                  <a16:creationId xmlns:a16="http://schemas.microsoft.com/office/drawing/2014/main" id="{EEE5C239-CF84-4CF7-AA6E-BBA999060028}"/>
                </a:ext>
              </a:extLst>
            </p:cNvPr>
            <p:cNvCxnSpPr>
              <a:cxnSpLocks/>
              <a:stCxn id="314" idx="1"/>
              <a:endCxn id="319" idx="6"/>
            </p:cNvCxnSpPr>
            <p:nvPr/>
          </p:nvCxnSpPr>
          <p:spPr>
            <a:xfrm flipH="1" flipV="1">
              <a:off x="9817048" y="5315945"/>
              <a:ext cx="266272" cy="1040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322" name="直線單箭頭接點 28">
              <a:extLst>
                <a:ext uri="{FF2B5EF4-FFF2-40B4-BE49-F238E27FC236}">
                  <a16:creationId xmlns:a16="http://schemas.microsoft.com/office/drawing/2014/main" id="{F8470372-47CC-4B5A-B269-D9EC99811DCD}"/>
                </a:ext>
              </a:extLst>
            </p:cNvPr>
            <p:cNvCxnSpPr>
              <a:stCxn id="319" idx="2"/>
              <a:endCxn id="317" idx="6"/>
            </p:cNvCxnSpPr>
            <p:nvPr/>
          </p:nvCxnSpPr>
          <p:spPr>
            <a:xfrm flipH="1">
              <a:off x="9151337" y="5315945"/>
              <a:ext cx="269711" cy="0"/>
            </a:xfrm>
            <a:prstGeom prst="straightConnector1">
              <a:avLst/>
            </a:prstGeom>
            <a:noFill/>
            <a:ln w="28575" cap="flat" cmpd="sng" algn="ctr">
              <a:solidFill>
                <a:sysClr val="windowText" lastClr="000000"/>
              </a:solidFill>
              <a:prstDash val="solid"/>
              <a:headEnd type="none" w="med" len="med"/>
              <a:tailEnd type="arrow" w="med" len="med"/>
            </a:ln>
            <a:effectLst/>
          </p:spPr>
        </p:cxnSp>
        <p:sp>
          <p:nvSpPr>
            <p:cNvPr id="323" name="圓角矩形 39">
              <a:extLst>
                <a:ext uri="{FF2B5EF4-FFF2-40B4-BE49-F238E27FC236}">
                  <a16:creationId xmlns:a16="http://schemas.microsoft.com/office/drawing/2014/main" id="{62669811-6BB4-4BA5-A7E4-E3E90FD20BDC}"/>
                </a:ext>
              </a:extLst>
            </p:cNvPr>
            <p:cNvSpPr/>
            <p:nvPr/>
          </p:nvSpPr>
          <p:spPr>
            <a:xfrm>
              <a:off x="8629093" y="4600772"/>
              <a:ext cx="648000" cy="252000"/>
            </a:xfrm>
            <a:prstGeom prst="roundRect">
              <a:avLst/>
            </a:prstGeom>
            <a:noFill/>
            <a:ln w="15875" cap="flat" cmpd="sng" algn="ctr">
              <a:solidFill>
                <a:sysClr val="windowText" lastClr="000000"/>
              </a:solidFill>
              <a:prstDash val="solid"/>
            </a:ln>
            <a:effectLst/>
          </p:spPr>
          <p:txBody>
            <a:bodyPr rtlCol="0" anchor="ctr"/>
            <a:lstStyle/>
            <a:p>
              <a:pPr algn="ctr" defTabSz="685800">
                <a:defRPr/>
              </a:pPr>
              <a:r>
                <a:rPr lang="en-US" altLang="zh-TW" sz="900" kern="0" dirty="0" err="1">
                  <a:solidFill>
                    <a:sysClr val="windowText" lastClr="000000"/>
                  </a:solidFill>
                  <a:latin typeface="Calibri" panose="020F0502020204030204"/>
                  <a:ea typeface="微軟正黑體" panose="020B0604030504040204" pitchFamily="34" charset="-120"/>
                  <a:cs typeface="Times New Roman" panose="02020603050405020304" pitchFamily="18" charset="0"/>
                </a:rPr>
                <a:t>tanh</a:t>
              </a:r>
              <a:endParaRPr lang="zh-TW" altLang="en-US" sz="900" kern="0" dirty="0">
                <a:solidFill>
                  <a:sysClr val="windowText" lastClr="000000"/>
                </a:solidFill>
                <a:latin typeface="Calibri" panose="020F0502020204030204"/>
                <a:ea typeface="微軟正黑體" panose="020B0604030504040204" pitchFamily="34" charset="-120"/>
                <a:cs typeface="Times New Roman" panose="02020603050405020304" pitchFamily="18" charset="0"/>
              </a:endParaRPr>
            </a:p>
          </p:txBody>
        </p:sp>
        <p:cxnSp>
          <p:nvCxnSpPr>
            <p:cNvPr id="324" name="直線單箭頭接點 40">
              <a:extLst>
                <a:ext uri="{FF2B5EF4-FFF2-40B4-BE49-F238E27FC236}">
                  <a16:creationId xmlns:a16="http://schemas.microsoft.com/office/drawing/2014/main" id="{4A8025A0-4024-49AA-9CE6-205CAC26118F}"/>
                </a:ext>
              </a:extLst>
            </p:cNvPr>
            <p:cNvCxnSpPr>
              <a:stCxn id="317" idx="0"/>
              <a:endCxn id="323" idx="2"/>
            </p:cNvCxnSpPr>
            <p:nvPr/>
          </p:nvCxnSpPr>
          <p:spPr>
            <a:xfrm flipH="1" flipV="1">
              <a:off x="8953093" y="4852772"/>
              <a:ext cx="244" cy="265173"/>
            </a:xfrm>
            <a:prstGeom prst="straightConnector1">
              <a:avLst/>
            </a:prstGeom>
            <a:noFill/>
            <a:ln w="28575" cap="flat" cmpd="sng" algn="ctr">
              <a:solidFill>
                <a:sysClr val="windowText" lastClr="000000"/>
              </a:solidFill>
              <a:prstDash val="solid"/>
              <a:headEnd type="none" w="med" len="med"/>
              <a:tailEnd type="arrow" w="med" len="med"/>
            </a:ln>
            <a:effectLst/>
          </p:spPr>
        </p:cxnSp>
        <p:sp>
          <p:nvSpPr>
            <p:cNvPr id="325" name="橢圓 43">
              <a:extLst>
                <a:ext uri="{FF2B5EF4-FFF2-40B4-BE49-F238E27FC236}">
                  <a16:creationId xmlns:a16="http://schemas.microsoft.com/office/drawing/2014/main" id="{F7A63BEF-2D0A-49AE-88BF-B9FE2BCDC509}"/>
                </a:ext>
              </a:extLst>
            </p:cNvPr>
            <p:cNvSpPr/>
            <p:nvPr/>
          </p:nvSpPr>
          <p:spPr>
            <a:xfrm>
              <a:off x="8755338" y="3939927"/>
              <a:ext cx="396000" cy="396000"/>
            </a:xfrm>
            <a:prstGeom prst="ellipse">
              <a:avLst/>
            </a:prstGeom>
            <a:noFill/>
            <a:ln w="15875" cap="flat" cmpd="sng" algn="ctr">
              <a:solidFill>
                <a:sysClr val="windowText" lastClr="000000"/>
              </a:solidFill>
              <a:prstDash val="solid"/>
            </a:ln>
            <a:effectLst/>
          </p:spPr>
          <p:txBody>
            <a:bodyPr rtlCol="0" anchor="ctr"/>
            <a:lstStyle/>
            <a:p>
              <a:pPr algn="ctr" defTabSz="685800">
                <a:defRPr/>
              </a:pPr>
              <a:r>
                <a:rPr lang="zh-TW" altLang="en-US" sz="900" kern="0" dirty="0">
                  <a:ln>
                    <a:solidFill>
                      <a:prstClr val="black"/>
                    </a:solidFill>
                  </a:ln>
                  <a:solidFill>
                    <a:sysClr val="windowText" lastClr="000000"/>
                  </a:solidFill>
                  <a:latin typeface="Algerian" panose="04020705040A02060702" pitchFamily="82" charset="0"/>
                  <a:ea typeface="微軟正黑體" panose="020B0604030504040204" pitchFamily="34" charset="-120"/>
                  <a:cs typeface="Times New Roman" panose="02020603050405020304" pitchFamily="18" charset="0"/>
                </a:rPr>
                <a:t>∙</a:t>
              </a:r>
              <a:endParaRPr lang="zh-TW" altLang="en-US" sz="900" kern="0" dirty="0">
                <a:ln>
                  <a:solidFill>
                    <a:prstClr val="black"/>
                  </a:solidFill>
                </a:ln>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326" name="直線單箭頭接點 44">
              <a:extLst>
                <a:ext uri="{FF2B5EF4-FFF2-40B4-BE49-F238E27FC236}">
                  <a16:creationId xmlns:a16="http://schemas.microsoft.com/office/drawing/2014/main" id="{2835577B-8D03-4BE1-9884-30240F050058}"/>
                </a:ext>
              </a:extLst>
            </p:cNvPr>
            <p:cNvCxnSpPr>
              <a:cxnSpLocks/>
              <a:stCxn id="316" idx="1"/>
              <a:endCxn id="325" idx="6"/>
            </p:cNvCxnSpPr>
            <p:nvPr/>
          </p:nvCxnSpPr>
          <p:spPr>
            <a:xfrm flipH="1" flipV="1">
              <a:off x="9151338" y="4137927"/>
              <a:ext cx="931982" cy="3034"/>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327" name="直線單箭頭接點 47">
              <a:extLst>
                <a:ext uri="{FF2B5EF4-FFF2-40B4-BE49-F238E27FC236}">
                  <a16:creationId xmlns:a16="http://schemas.microsoft.com/office/drawing/2014/main" id="{4508B3EE-4FDF-433F-8467-09696B8EA154}"/>
                </a:ext>
              </a:extLst>
            </p:cNvPr>
            <p:cNvCxnSpPr>
              <a:stCxn id="323" idx="0"/>
              <a:endCxn id="325" idx="4"/>
            </p:cNvCxnSpPr>
            <p:nvPr/>
          </p:nvCxnSpPr>
          <p:spPr>
            <a:xfrm flipV="1">
              <a:off x="8953093" y="4335927"/>
              <a:ext cx="245" cy="264845"/>
            </a:xfrm>
            <a:prstGeom prst="straightConnector1">
              <a:avLst/>
            </a:prstGeom>
            <a:noFill/>
            <a:ln w="28575" cap="flat" cmpd="sng" algn="ctr">
              <a:solidFill>
                <a:sysClr val="windowText" lastClr="000000"/>
              </a:solidFill>
              <a:prstDash val="solid"/>
              <a:headEnd type="none" w="med" len="med"/>
              <a:tailEnd type="arrow" w="med" len="med"/>
            </a:ln>
            <a:effectLst/>
          </p:spPr>
        </p:cxnSp>
        <p:sp>
          <p:nvSpPr>
            <p:cNvPr id="328" name="橢圓 50">
              <a:extLst>
                <a:ext uri="{FF2B5EF4-FFF2-40B4-BE49-F238E27FC236}">
                  <a16:creationId xmlns:a16="http://schemas.microsoft.com/office/drawing/2014/main" id="{6FD86DCA-C6AD-403F-9F9A-14F6F675D550}"/>
                </a:ext>
              </a:extLst>
            </p:cNvPr>
            <p:cNvSpPr/>
            <p:nvPr/>
          </p:nvSpPr>
          <p:spPr>
            <a:xfrm>
              <a:off x="8755336" y="3278839"/>
              <a:ext cx="396000" cy="396000"/>
            </a:xfrm>
            <a:prstGeom prst="ellipse">
              <a:avLst/>
            </a:prstGeom>
            <a:noFill/>
            <a:ln w="15875" cap="flat" cmpd="sng" algn="ctr">
              <a:solidFill>
                <a:sysClr val="windowText" lastClr="000000"/>
              </a:solidFill>
              <a:prstDash val="solid"/>
            </a:ln>
            <a:effectLst/>
          </p:spPr>
          <p:txBody>
            <a:bodyPr rtlCol="0" anchor="ctr"/>
            <a:lstStyle/>
            <a:p>
              <a:pPr algn="ctr" defTabSz="685800">
                <a:defRPr/>
              </a:pPr>
              <a:r>
                <a:rPr lang="zh-TW" altLang="en-US" sz="900" kern="0" dirty="0">
                  <a:ln>
                    <a:solidFill>
                      <a:sysClr val="windowText" lastClr="000000"/>
                    </a:solidFill>
                  </a:ln>
                  <a:solidFill>
                    <a:sysClr val="windowText" lastClr="000000"/>
                  </a:solidFill>
                  <a:latin typeface="Calibri Light" panose="020F0302020204030204"/>
                  <a:ea typeface="微軟正黑體" panose="020B0604030504040204" pitchFamily="34" charset="-120"/>
                  <a:cs typeface="Times New Roman" panose="02020603050405020304" pitchFamily="18" charset="0"/>
                </a:rPr>
                <a:t>∑</a:t>
              </a:r>
            </a:p>
          </p:txBody>
        </p:sp>
        <p:cxnSp>
          <p:nvCxnSpPr>
            <p:cNvPr id="329" name="直線單箭頭接點 51">
              <a:extLst>
                <a:ext uri="{FF2B5EF4-FFF2-40B4-BE49-F238E27FC236}">
                  <a16:creationId xmlns:a16="http://schemas.microsoft.com/office/drawing/2014/main" id="{13E251CF-3443-4862-B9B1-356C657F07CE}"/>
                </a:ext>
              </a:extLst>
            </p:cNvPr>
            <p:cNvCxnSpPr>
              <a:stCxn id="325" idx="0"/>
              <a:endCxn id="328" idx="4"/>
            </p:cNvCxnSpPr>
            <p:nvPr/>
          </p:nvCxnSpPr>
          <p:spPr>
            <a:xfrm flipH="1" flipV="1">
              <a:off x="8953336" y="3674839"/>
              <a:ext cx="2" cy="265088"/>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330" name="直線單箭頭接點 56">
              <a:extLst>
                <a:ext uri="{FF2B5EF4-FFF2-40B4-BE49-F238E27FC236}">
                  <a16:creationId xmlns:a16="http://schemas.microsoft.com/office/drawing/2014/main" id="{29865BE3-716F-49BD-8DB7-0191787C8129}"/>
                </a:ext>
              </a:extLst>
            </p:cNvPr>
            <p:cNvCxnSpPr>
              <a:cxnSpLocks/>
            </p:cNvCxnSpPr>
            <p:nvPr/>
          </p:nvCxnSpPr>
          <p:spPr>
            <a:xfrm flipH="1">
              <a:off x="8420443" y="3487247"/>
              <a:ext cx="324000" cy="0"/>
            </a:xfrm>
            <a:prstGeom prst="straightConnector1">
              <a:avLst/>
            </a:prstGeom>
            <a:noFill/>
            <a:ln w="28575" cap="flat" cmpd="sng" algn="ctr">
              <a:solidFill>
                <a:sysClr val="windowText" lastClr="000000"/>
              </a:solidFill>
              <a:prstDash val="solid"/>
              <a:headEnd type="none" w="med" len="med"/>
              <a:tailEnd type="arrow" w="med" len="med"/>
            </a:ln>
            <a:effectLst/>
          </p:spPr>
        </p:cxnSp>
        <mc:AlternateContent xmlns:mc="http://schemas.openxmlformats.org/markup-compatibility/2006" xmlns:a14="http://schemas.microsoft.com/office/drawing/2010/main">
          <mc:Choice Requires="a14">
            <p:sp>
              <p:nvSpPr>
                <p:cNvPr id="331" name="文字方塊 63">
                  <a:extLst>
                    <a:ext uri="{FF2B5EF4-FFF2-40B4-BE49-F238E27FC236}">
                      <a16:creationId xmlns:a16="http://schemas.microsoft.com/office/drawing/2014/main" id="{1D8A5313-E37A-480F-A5E3-A576FDF876F2}"/>
                    </a:ext>
                  </a:extLst>
                </p:cNvPr>
                <p:cNvSpPr txBox="1"/>
                <p:nvPr/>
              </p:nvSpPr>
              <p:spPr>
                <a:xfrm>
                  <a:off x="8142770" y="3317002"/>
                  <a:ext cx="387413" cy="307776"/>
                </a:xfrm>
                <a:prstGeom prst="rect">
                  <a:avLst/>
                </a:prstGeom>
                <a:noFill/>
              </p:spPr>
              <p:txBody>
                <a:bodyPr wrap="square" rtlCol="0">
                  <a:spAutoFit/>
                </a:bodyPr>
                <a:lstStyle/>
                <a:p>
                  <a:pPr defTabSz="685800">
                    <a:defRPr/>
                  </a:pPr>
                  <a14:m>
                    <m:oMathPara xmlns:m="http://schemas.openxmlformats.org/officeDocument/2006/math">
                      <m:oMathParaPr>
                        <m:jc m:val="centerGroup"/>
                      </m:oMathParaPr>
                      <m:oMath xmlns:m="http://schemas.openxmlformats.org/officeDocument/2006/math">
                        <m:r>
                          <a:rPr lang="en-US" altLang="zh-TW" sz="900" i="1" kern="0" dirty="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𝑔</m:t>
                        </m:r>
                      </m:oMath>
                    </m:oMathPara>
                  </a14:m>
                  <a:endParaRPr lang="zh-TW" altLang="en-US" sz="900" kern="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331" name="文字方塊 63">
                  <a:extLst>
                    <a:ext uri="{FF2B5EF4-FFF2-40B4-BE49-F238E27FC236}">
                      <a16:creationId xmlns:a16="http://schemas.microsoft.com/office/drawing/2014/main" id="{1D8A5313-E37A-480F-A5E3-A576FDF876F2}"/>
                    </a:ext>
                  </a:extLst>
                </p:cNvPr>
                <p:cNvSpPr txBox="1">
                  <a:spLocks noRot="1" noChangeAspect="1" noMove="1" noResize="1" noEditPoints="1" noAdjustHandles="1" noChangeArrowheads="1" noChangeShapeType="1" noTextEdit="1"/>
                </p:cNvSpPr>
                <p:nvPr/>
              </p:nvSpPr>
              <p:spPr>
                <a:xfrm>
                  <a:off x="8142770" y="3317002"/>
                  <a:ext cx="387413" cy="307776"/>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2" name="文字方塊 68">
                  <a:extLst>
                    <a:ext uri="{FF2B5EF4-FFF2-40B4-BE49-F238E27FC236}">
                      <a16:creationId xmlns:a16="http://schemas.microsoft.com/office/drawing/2014/main" id="{FEF301FB-196F-4A32-B632-55FED39C8E51}"/>
                    </a:ext>
                  </a:extLst>
                </p:cNvPr>
                <p:cNvSpPr txBox="1"/>
                <p:nvPr/>
              </p:nvSpPr>
              <p:spPr>
                <a:xfrm>
                  <a:off x="8258127" y="5769959"/>
                  <a:ext cx="470577" cy="320173"/>
                </a:xfrm>
                <a:prstGeom prst="rect">
                  <a:avLst/>
                </a:prstGeom>
                <a:noFill/>
              </p:spPr>
              <p:txBody>
                <a:bodyPr wrap="square" rtlCol="0">
                  <a:spAutoFit/>
                </a:bodyPr>
                <a:lstStyle/>
                <a:p>
                  <a:pPr defTabSz="685800">
                    <a:defRPr/>
                  </a:pPr>
                  <a14:m>
                    <m:oMathPara xmlns:m="http://schemas.openxmlformats.org/officeDocument/2006/math">
                      <m:oMathParaPr>
                        <m:jc m:val="centerGroup"/>
                      </m:oMathParaPr>
                      <m:oMath xmlns:m="http://schemas.openxmlformats.org/officeDocument/2006/math">
                        <m:sSubSup>
                          <m:sSubSupPr>
                            <m:ctrlPr>
                              <a:rPr lang="en-US" altLang="zh-TW" sz="900" i="1" kern="0" dirty="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ctrlPr>
                          </m:sSubSupPr>
                          <m:e>
                            <m:r>
                              <a:rPr lang="en-US" altLang="zh-TW" sz="900" i="1" kern="0" dirty="0">
                                <a:solidFill>
                                  <a:prstClr val="black"/>
                                </a:solidFill>
                                <a:latin typeface="Cambria Math"/>
                                <a:ea typeface="微軟正黑體" panose="020B0604030504040204" pitchFamily="34" charset="-120"/>
                                <a:cs typeface="Times New Roman" panose="02020603050405020304" pitchFamily="18" charset="0"/>
                              </a:rPr>
                              <m:t>𝑐</m:t>
                            </m:r>
                          </m:e>
                          <m:sub>
                            <m:r>
                              <a:rPr lang="en-US" altLang="zh-TW" sz="900" i="1" kern="0" dirty="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𝑖</m:t>
                            </m:r>
                          </m:sub>
                          <m:sup>
                            <m:r>
                              <a:rPr lang="en-US" altLang="zh-TW" sz="900" i="1" kern="0" dirty="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𝑆</m:t>
                            </m:r>
                          </m:sup>
                        </m:sSubSup>
                      </m:oMath>
                    </m:oMathPara>
                  </a14:m>
                  <a:endParaRPr lang="zh-TW" altLang="en-US" sz="900" kern="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332" name="文字方塊 68">
                  <a:extLst>
                    <a:ext uri="{FF2B5EF4-FFF2-40B4-BE49-F238E27FC236}">
                      <a16:creationId xmlns:a16="http://schemas.microsoft.com/office/drawing/2014/main" id="{FEF301FB-196F-4A32-B632-55FED39C8E51}"/>
                    </a:ext>
                  </a:extLst>
                </p:cNvPr>
                <p:cNvSpPr txBox="1">
                  <a:spLocks noRot="1" noChangeAspect="1" noMove="1" noResize="1" noEditPoints="1" noAdjustHandles="1" noChangeArrowheads="1" noChangeShapeType="1" noTextEdit="1"/>
                </p:cNvSpPr>
                <p:nvPr/>
              </p:nvSpPr>
              <p:spPr>
                <a:xfrm>
                  <a:off x="8258127" y="5769959"/>
                  <a:ext cx="470577" cy="320173"/>
                </a:xfrm>
                <a:prstGeom prst="rect">
                  <a:avLst/>
                </a:prstGeom>
                <a:blipFill>
                  <a:blip r:embed="rId2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33" name="文字方塊 68">
                <a:extLst>
                  <a:ext uri="{FF2B5EF4-FFF2-40B4-BE49-F238E27FC236}">
                    <a16:creationId xmlns:a16="http://schemas.microsoft.com/office/drawing/2014/main" id="{E0DEB9ED-93E4-46C0-9F5E-C55F93359E43}"/>
                  </a:ext>
                </a:extLst>
              </p:cNvPr>
              <p:cNvSpPr txBox="1"/>
              <p:nvPr/>
            </p:nvSpPr>
            <p:spPr>
              <a:xfrm>
                <a:off x="7225237" y="3701581"/>
                <a:ext cx="1555168" cy="400110"/>
              </a:xfrm>
              <a:prstGeom prst="rect">
                <a:avLst/>
              </a:prstGeom>
              <a:noFill/>
            </p:spPr>
            <p:txBody>
              <a:bodyPr wrap="square" rtlCol="0">
                <a:spAutoFit/>
              </a:bodyPr>
              <a:lstStyle/>
              <a:p>
                <a:pPr>
                  <a:lnSpc>
                    <a:spcPts val="1200"/>
                  </a:lnSpc>
                </a:pPr>
                <a14:m>
                  <m:oMath xmlns:m="http://schemas.openxmlformats.org/officeDocument/2006/math">
                    <m:sSubSup>
                      <m:sSubSupPr>
                        <m:ctrlPr>
                          <a:rPr lang="en-US" altLang="zh-TW" sz="1050" i="1" dirty="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ctrlPr>
                      </m:sSubSupPr>
                      <m:e>
                        <m:r>
                          <a:rPr lang="en-US" altLang="zh-TW" sz="1050" i="1" dirty="0">
                            <a:solidFill>
                              <a:prstClr val="black"/>
                            </a:solidFill>
                            <a:latin typeface="Cambria Math"/>
                            <a:ea typeface="微軟正黑體" panose="020B0604030504040204" pitchFamily="34" charset="-120"/>
                            <a:cs typeface="Times New Roman" panose="02020603050405020304" pitchFamily="18" charset="0"/>
                          </a:rPr>
                          <m:t>𝑐</m:t>
                        </m:r>
                      </m:e>
                      <m:sub>
                        <m:r>
                          <a:rPr lang="en-US" altLang="zh-TW" sz="1050" i="1" dirty="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𝑖</m:t>
                        </m:r>
                      </m:sub>
                      <m:sup>
                        <m:r>
                          <a:rPr lang="en-US" altLang="zh-TW" sz="1050" i="1" dirty="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𝑆</m:t>
                        </m:r>
                      </m:sup>
                    </m:sSubSup>
                  </m:oMath>
                </a14:m>
                <a:r>
                  <a:rPr lang="en-US" altLang="zh-TW" sz="105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rPr>
                  <a:t>: slot context vector</a:t>
                </a:r>
              </a:p>
              <a:p>
                <a:pPr>
                  <a:lnSpc>
                    <a:spcPts val="1200"/>
                  </a:lnSpc>
                </a:pPr>
                <a14:m>
                  <m:oMath xmlns:m="http://schemas.openxmlformats.org/officeDocument/2006/math">
                    <m:sSup>
                      <m:sSupPr>
                        <m:ctrlPr>
                          <a:rPr lang="en-US" altLang="zh-TW" sz="1050" i="1">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sz="1050" i="1">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𝑐</m:t>
                        </m:r>
                      </m:e>
                      <m:sup>
                        <m:r>
                          <a:rPr lang="en-US" altLang="zh-TW" sz="1050" i="1">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𝐼</m:t>
                        </m:r>
                      </m:sup>
                    </m:sSup>
                  </m:oMath>
                </a14:m>
                <a:r>
                  <a:rPr lang="en-US" altLang="zh-TW" sz="105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rPr>
                  <a:t> : intent context vector</a:t>
                </a:r>
              </a:p>
            </p:txBody>
          </p:sp>
        </mc:Choice>
        <mc:Fallback xmlns="">
          <p:sp>
            <p:nvSpPr>
              <p:cNvPr id="333" name="文字方塊 68">
                <a:extLst>
                  <a:ext uri="{FF2B5EF4-FFF2-40B4-BE49-F238E27FC236}">
                    <a16:creationId xmlns:a16="http://schemas.microsoft.com/office/drawing/2014/main" id="{E0DEB9ED-93E4-46C0-9F5E-C55F93359E43}"/>
                  </a:ext>
                </a:extLst>
              </p:cNvPr>
              <p:cNvSpPr txBox="1">
                <a:spLocks noRot="1" noChangeAspect="1" noMove="1" noResize="1" noEditPoints="1" noAdjustHandles="1" noChangeArrowheads="1" noChangeShapeType="1" noTextEdit="1"/>
              </p:cNvSpPr>
              <p:nvPr/>
            </p:nvSpPr>
            <p:spPr>
              <a:xfrm>
                <a:off x="7225237" y="3701581"/>
                <a:ext cx="1555168" cy="400110"/>
              </a:xfrm>
              <a:prstGeom prst="rect">
                <a:avLst/>
              </a:prstGeom>
              <a:blipFill>
                <a:blip r:embed="rId21"/>
                <a:stretch>
                  <a:fillRect t="-1515"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文字方塊 33">
                <a:extLst>
                  <a:ext uri="{FF2B5EF4-FFF2-40B4-BE49-F238E27FC236}">
                    <a16:creationId xmlns:a16="http://schemas.microsoft.com/office/drawing/2014/main" id="{D98742AE-B81E-420D-8523-F7219FA0B841}"/>
                  </a:ext>
                </a:extLst>
              </p:cNvPr>
              <p:cNvSpPr txBox="1"/>
              <p:nvPr/>
            </p:nvSpPr>
            <p:spPr>
              <a:xfrm>
                <a:off x="7225238" y="4057159"/>
                <a:ext cx="1249584" cy="415498"/>
              </a:xfrm>
              <a:prstGeom prst="rect">
                <a:avLst/>
              </a:prstGeom>
              <a:noFill/>
            </p:spPr>
            <p:txBody>
              <a:bodyPr wrap="square" rtlCol="0">
                <a:spAutoFit/>
              </a:bodyPr>
              <a:lstStyle/>
              <a:p>
                <a14:m>
                  <m:oMath xmlns:m="http://schemas.openxmlformats.org/officeDocument/2006/math">
                    <m:r>
                      <a:rPr lang="en-US" altLang="zh-TW" sz="1050" i="1">
                        <a:solidFill>
                          <a:sysClr val="windowText" lastClr="000000"/>
                        </a:solidFill>
                        <a:latin typeface="Cambria Math" panose="02040503050406030204" pitchFamily="18" charset="0"/>
                      </a:rPr>
                      <m:t>𝑊</m:t>
                    </m:r>
                  </m:oMath>
                </a14:m>
                <a:r>
                  <a:rPr lang="en-US" altLang="zh-TW" sz="105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rPr>
                  <a:t>: trainable matrix</a:t>
                </a:r>
              </a:p>
              <a:p>
                <a14:m>
                  <m:oMath xmlns:m="http://schemas.openxmlformats.org/officeDocument/2006/math">
                    <m:r>
                      <a:rPr lang="en-US" altLang="zh-TW" sz="1050" i="1">
                        <a:solidFill>
                          <a:sysClr val="windowText" lastClr="000000"/>
                        </a:solidFill>
                        <a:latin typeface="Cambria Math" panose="02040503050406030204" pitchFamily="18" charset="0"/>
                      </a:rPr>
                      <m:t>𝑣</m:t>
                    </m:r>
                  </m:oMath>
                </a14:m>
                <a:r>
                  <a:rPr lang="en-US" altLang="zh-TW" sz="105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rPr>
                  <a:t>  : trainable vector</a:t>
                </a:r>
                <a:endParaRPr lang="zh-TW" altLang="en-US" sz="105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334" name="文字方塊 33">
                <a:extLst>
                  <a:ext uri="{FF2B5EF4-FFF2-40B4-BE49-F238E27FC236}">
                    <a16:creationId xmlns:a16="http://schemas.microsoft.com/office/drawing/2014/main" id="{D98742AE-B81E-420D-8523-F7219FA0B841}"/>
                  </a:ext>
                </a:extLst>
              </p:cNvPr>
              <p:cNvSpPr txBox="1">
                <a:spLocks noRot="1" noChangeAspect="1" noMove="1" noResize="1" noEditPoints="1" noAdjustHandles="1" noChangeArrowheads="1" noChangeShapeType="1" noTextEdit="1"/>
              </p:cNvSpPr>
              <p:nvPr/>
            </p:nvSpPr>
            <p:spPr>
              <a:xfrm>
                <a:off x="7225238" y="4057159"/>
                <a:ext cx="1249584" cy="415498"/>
              </a:xfrm>
              <a:prstGeom prst="rect">
                <a:avLst/>
              </a:prstGeom>
              <a:blipFill>
                <a:blip r:embed="rId22"/>
                <a:stretch>
                  <a:fillRect b="-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5" name="文字方塊 63">
                <a:extLst>
                  <a:ext uri="{FF2B5EF4-FFF2-40B4-BE49-F238E27FC236}">
                    <a16:creationId xmlns:a16="http://schemas.microsoft.com/office/drawing/2014/main" id="{F5CC2242-E058-4756-B898-53D6594AA034}"/>
                  </a:ext>
                </a:extLst>
              </p:cNvPr>
              <p:cNvSpPr txBox="1"/>
              <p:nvPr/>
            </p:nvSpPr>
            <p:spPr>
              <a:xfrm>
                <a:off x="7225237" y="4382538"/>
                <a:ext cx="1329332" cy="253916"/>
              </a:xfrm>
              <a:prstGeom prst="rect">
                <a:avLst/>
              </a:prstGeom>
              <a:noFill/>
            </p:spPr>
            <p:txBody>
              <a:bodyPr wrap="square" rtlCol="0">
                <a:spAutoFit/>
              </a:bodyPr>
              <a:lstStyle/>
              <a:p>
                <a14:m>
                  <m:oMath xmlns:m="http://schemas.openxmlformats.org/officeDocument/2006/math">
                    <m:r>
                      <a:rPr lang="en-US" altLang="zh-TW" sz="1050" i="1" dirty="0">
                        <a:solidFill>
                          <a:prstClr val="black"/>
                        </a:solidFill>
                        <a:latin typeface="Cambria Math" panose="02040503050406030204" pitchFamily="18" charset="0"/>
                        <a:ea typeface="微軟正黑體" panose="020B0604030504040204" pitchFamily="34" charset="-120"/>
                        <a:cs typeface="Times New Roman" panose="02020603050405020304" pitchFamily="18" charset="0"/>
                      </a:rPr>
                      <m:t>𝑔</m:t>
                    </m:r>
                  </m:oMath>
                </a14:m>
                <a:r>
                  <a:rPr lang="en-US" altLang="zh-TW" sz="105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rPr>
                  <a:t> : scalar gate value</a:t>
                </a:r>
                <a:endParaRPr lang="zh-TW" altLang="en-US" sz="1050" dirty="0">
                  <a:solidFill>
                    <a:prstClr val="black"/>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335" name="文字方塊 63">
                <a:extLst>
                  <a:ext uri="{FF2B5EF4-FFF2-40B4-BE49-F238E27FC236}">
                    <a16:creationId xmlns:a16="http://schemas.microsoft.com/office/drawing/2014/main" id="{F5CC2242-E058-4756-B898-53D6594AA034}"/>
                  </a:ext>
                </a:extLst>
              </p:cNvPr>
              <p:cNvSpPr txBox="1">
                <a:spLocks noRot="1" noChangeAspect="1" noMove="1" noResize="1" noEditPoints="1" noAdjustHandles="1" noChangeArrowheads="1" noChangeShapeType="1" noTextEdit="1"/>
              </p:cNvSpPr>
              <p:nvPr/>
            </p:nvSpPr>
            <p:spPr>
              <a:xfrm>
                <a:off x="7225237" y="4382538"/>
                <a:ext cx="1329332" cy="253916"/>
              </a:xfrm>
              <a:prstGeom prst="rect">
                <a:avLst/>
              </a:prstGeom>
              <a:blipFill>
                <a:blip r:embed="rId23"/>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6" name="文字方塊 38">
                <a:extLst>
                  <a:ext uri="{FF2B5EF4-FFF2-40B4-BE49-F238E27FC236}">
                    <a16:creationId xmlns:a16="http://schemas.microsoft.com/office/drawing/2014/main" id="{1DD140E2-19E0-4A1C-8873-FF886CFF7554}"/>
                  </a:ext>
                </a:extLst>
              </p:cNvPr>
              <p:cNvSpPr txBox="1"/>
              <p:nvPr/>
            </p:nvSpPr>
            <p:spPr>
              <a:xfrm>
                <a:off x="2001157" y="3791311"/>
                <a:ext cx="3555460" cy="890115"/>
              </a:xfrm>
              <a:prstGeom prst="rect">
                <a:avLst/>
              </a:prstGeom>
              <a:noFill/>
            </p:spPr>
            <p:txBody>
              <a:bodyPr wrap="none" lIns="0" tIns="0" rIns="0" bIns="0" rtlCol="0">
                <a:spAutoFit/>
              </a:bodyPr>
              <a:lstStyle/>
              <a:p>
                <a:pPr marL="0" lvl="3" defTabSz="685800">
                  <a:defRPr/>
                </a:pPr>
                <a14:m>
                  <m:oMathPara xmlns:m="http://schemas.openxmlformats.org/officeDocument/2006/math">
                    <m:oMathParaPr>
                      <m:jc m:val="left"/>
                    </m:oMathParaPr>
                    <m:oMath xmlns:m="http://schemas.openxmlformats.org/officeDocument/2006/math">
                      <m:r>
                        <a:rPr lang="en-US" altLang="zh-TW" sz="1200" i="1" kern="0">
                          <a:solidFill>
                            <a:prstClr val="black"/>
                          </a:solidFill>
                          <a:latin typeface="Cambria Math" panose="02040503050406030204" pitchFamily="18" charset="0"/>
                        </a:rPr>
                        <m:t>𝑔</m:t>
                      </m:r>
                      <m:r>
                        <a:rPr lang="en-US" altLang="zh-TW" sz="1200" i="1" kern="0">
                          <a:solidFill>
                            <a:prstClr val="black"/>
                          </a:solidFill>
                          <a:latin typeface="Cambria Math" panose="02040503050406030204" pitchFamily="18" charset="0"/>
                        </a:rPr>
                        <m:t>=∑</m:t>
                      </m:r>
                      <m:r>
                        <a:rPr lang="en-US" altLang="zh-TW" sz="1200" i="1" kern="0">
                          <a:solidFill>
                            <a:prstClr val="black"/>
                          </a:solidFill>
                          <a:latin typeface="Cambria Math" panose="02040503050406030204" pitchFamily="18" charset="0"/>
                          <a:ea typeface="Cambria Math" panose="02040503050406030204" pitchFamily="18" charset="0"/>
                        </a:rPr>
                        <m:t>𝑣</m:t>
                      </m:r>
                      <m:r>
                        <a:rPr lang="en-US" altLang="zh-TW" sz="1200" i="1" kern="0">
                          <a:solidFill>
                            <a:prstClr val="black"/>
                          </a:solidFill>
                          <a:latin typeface="Cambria Math" panose="02040503050406030204" pitchFamily="18" charset="0"/>
                          <a:ea typeface="Cambria Math" panose="02040503050406030204" pitchFamily="18" charset="0"/>
                        </a:rPr>
                        <m:t>∙</m:t>
                      </m:r>
                      <m:func>
                        <m:funcPr>
                          <m:ctrlPr>
                            <a:rPr lang="en-US" altLang="zh-TW" sz="1200" i="1" kern="0">
                              <a:solidFill>
                                <a:prstClr val="black"/>
                              </a:solidFill>
                              <a:latin typeface="Cambria Math" panose="02040503050406030204" pitchFamily="18" charset="0"/>
                              <a:ea typeface="Cambria Math" panose="02040503050406030204" pitchFamily="18" charset="0"/>
                            </a:rPr>
                          </m:ctrlPr>
                        </m:funcPr>
                        <m:fName>
                          <m:r>
                            <m:rPr>
                              <m:sty m:val="p"/>
                            </m:rPr>
                            <a:rPr lang="en-US" altLang="zh-TW" sz="1200" kern="0">
                              <a:solidFill>
                                <a:prstClr val="black"/>
                              </a:solidFill>
                              <a:latin typeface="Cambria Math" panose="02040503050406030204" pitchFamily="18" charset="0"/>
                              <a:ea typeface="Cambria Math" panose="02040503050406030204" pitchFamily="18" charset="0"/>
                            </a:rPr>
                            <m:t>tanh</m:t>
                          </m:r>
                        </m:fName>
                        <m:e>
                          <m:d>
                            <m:dPr>
                              <m:ctrlPr>
                                <a:rPr lang="en-US" altLang="zh-TW" sz="1200" i="1" kern="0">
                                  <a:solidFill>
                                    <a:prstClr val="black"/>
                                  </a:solidFill>
                                  <a:latin typeface="Cambria Math" panose="02040503050406030204" pitchFamily="18" charset="0"/>
                                  <a:ea typeface="Cambria Math" panose="02040503050406030204" pitchFamily="18" charset="0"/>
                                </a:rPr>
                              </m:ctrlPr>
                            </m:dPr>
                            <m:e>
                              <m:sSubSup>
                                <m:sSubSupPr>
                                  <m:ctrlPr>
                                    <a:rPr lang="en-US" altLang="zh-TW" sz="1200" i="1" kern="0">
                                      <a:solidFill>
                                        <a:prstClr val="black"/>
                                      </a:solidFill>
                                      <a:latin typeface="Cambria Math" panose="02040503050406030204" pitchFamily="18" charset="0"/>
                                      <a:ea typeface="Cambria Math" panose="02040503050406030204" pitchFamily="18" charset="0"/>
                                    </a:rPr>
                                  </m:ctrlPr>
                                </m:sSubSupPr>
                                <m:e>
                                  <m:r>
                                    <a:rPr lang="en-US" altLang="zh-TW" sz="1200" i="1" kern="0">
                                      <a:solidFill>
                                        <a:prstClr val="black"/>
                                      </a:solidFill>
                                      <a:latin typeface="Cambria Math" panose="02040503050406030204" pitchFamily="18" charset="0"/>
                                      <a:ea typeface="Cambria Math" panose="02040503050406030204" pitchFamily="18" charset="0"/>
                                    </a:rPr>
                                    <m:t>𝑐</m:t>
                                  </m:r>
                                </m:e>
                                <m:sub>
                                  <m:r>
                                    <a:rPr lang="en-US" altLang="zh-TW" sz="1200" i="1" kern="0">
                                      <a:solidFill>
                                        <a:prstClr val="black"/>
                                      </a:solidFill>
                                      <a:latin typeface="Cambria Math" panose="02040503050406030204" pitchFamily="18" charset="0"/>
                                      <a:ea typeface="Cambria Math" panose="02040503050406030204" pitchFamily="18" charset="0"/>
                                    </a:rPr>
                                    <m:t>𝑖</m:t>
                                  </m:r>
                                </m:sub>
                                <m:sup>
                                  <m:r>
                                    <a:rPr lang="en-US" altLang="zh-TW" sz="1200" i="1" kern="0">
                                      <a:solidFill>
                                        <a:prstClr val="black"/>
                                      </a:solidFill>
                                      <a:latin typeface="Cambria Math" panose="02040503050406030204" pitchFamily="18" charset="0"/>
                                      <a:ea typeface="Cambria Math" panose="02040503050406030204" pitchFamily="18" charset="0"/>
                                    </a:rPr>
                                    <m:t>𝑆</m:t>
                                  </m:r>
                                </m:sup>
                              </m:sSubSup>
                              <m:r>
                                <a:rPr lang="en-US" altLang="zh-TW" sz="1200" i="1" kern="0">
                                  <a:solidFill>
                                    <a:prstClr val="black"/>
                                  </a:solidFill>
                                  <a:latin typeface="Cambria Math" panose="02040503050406030204" pitchFamily="18" charset="0"/>
                                  <a:ea typeface="Cambria Math" panose="02040503050406030204" pitchFamily="18" charset="0"/>
                                </a:rPr>
                                <m:t>+</m:t>
                              </m:r>
                              <m:r>
                                <a:rPr lang="en-US" altLang="zh-TW" sz="1200" i="1" kern="0">
                                  <a:solidFill>
                                    <a:prstClr val="black"/>
                                  </a:solidFill>
                                  <a:latin typeface="Cambria Math" panose="02040503050406030204" pitchFamily="18" charset="0"/>
                                  <a:ea typeface="Cambria Math" panose="02040503050406030204" pitchFamily="18" charset="0"/>
                                </a:rPr>
                                <m:t>𝑊</m:t>
                              </m:r>
                              <m:r>
                                <a:rPr lang="en-US" altLang="zh-TW" sz="1200" i="1" kern="0">
                                  <a:solidFill>
                                    <a:prstClr val="black"/>
                                  </a:solidFill>
                                  <a:latin typeface="Cambria Math" panose="02040503050406030204" pitchFamily="18" charset="0"/>
                                  <a:ea typeface="Cambria Math" panose="02040503050406030204" pitchFamily="18" charset="0"/>
                                </a:rPr>
                                <m:t>∙</m:t>
                              </m:r>
                              <m:sSup>
                                <m:sSupPr>
                                  <m:ctrlPr>
                                    <a:rPr lang="en-US" altLang="zh-TW" sz="1200" i="1" kern="0">
                                      <a:solidFill>
                                        <a:prstClr val="black"/>
                                      </a:solidFill>
                                      <a:latin typeface="Cambria Math" panose="02040503050406030204" pitchFamily="18" charset="0"/>
                                      <a:ea typeface="Cambria Math" panose="02040503050406030204" pitchFamily="18" charset="0"/>
                                    </a:rPr>
                                  </m:ctrlPr>
                                </m:sSupPr>
                                <m:e>
                                  <m:r>
                                    <a:rPr lang="en-US" altLang="zh-TW" sz="1200" i="1" kern="0">
                                      <a:solidFill>
                                        <a:prstClr val="black"/>
                                      </a:solidFill>
                                      <a:latin typeface="Cambria Math" panose="02040503050406030204" pitchFamily="18" charset="0"/>
                                      <a:ea typeface="Cambria Math" panose="02040503050406030204" pitchFamily="18" charset="0"/>
                                    </a:rPr>
                                    <m:t>𝑐</m:t>
                                  </m:r>
                                </m:e>
                                <m:sup>
                                  <m:r>
                                    <a:rPr lang="en-US" altLang="zh-TW" sz="1200" i="1" kern="0">
                                      <a:solidFill>
                                        <a:prstClr val="black"/>
                                      </a:solidFill>
                                      <a:latin typeface="Cambria Math" panose="02040503050406030204" pitchFamily="18" charset="0"/>
                                      <a:ea typeface="Cambria Math" panose="02040503050406030204" pitchFamily="18" charset="0"/>
                                    </a:rPr>
                                    <m:t>𝐼</m:t>
                                  </m:r>
                                </m:sup>
                              </m:sSup>
                            </m:e>
                          </m:d>
                        </m:e>
                      </m:func>
                    </m:oMath>
                  </m:oMathPara>
                </a14:m>
                <a:endParaRPr lang="en-US" altLang="zh-TW" sz="1200" i="1" kern="0" dirty="0">
                  <a:solidFill>
                    <a:prstClr val="black"/>
                  </a:solidFill>
                  <a:latin typeface="Cambria Math" panose="02040503050406030204" pitchFamily="18" charset="0"/>
                </a:endParaRPr>
              </a:p>
              <a:p>
                <a:pPr defTabSz="685800">
                  <a:defRPr/>
                </a:pPr>
                <a:endParaRPr lang="en-US" altLang="zh-TW" sz="1200" i="1" kern="0" dirty="0">
                  <a:solidFill>
                    <a:prstClr val="black"/>
                  </a:solidFill>
                  <a:latin typeface="Cambria Math" panose="02040503050406030204" pitchFamily="18" charset="0"/>
                </a:endParaRPr>
              </a:p>
              <a:p>
                <a:pPr defTabSz="685800">
                  <a:defRPr/>
                </a:pPr>
                <a14:m>
                  <m:oMathPara xmlns:m="http://schemas.openxmlformats.org/officeDocument/2006/math">
                    <m:oMathParaPr>
                      <m:jc m:val="left"/>
                    </m:oMathParaPr>
                    <m:oMath xmlns:m="http://schemas.openxmlformats.org/officeDocument/2006/math">
                      <m:sSubSup>
                        <m:sSubSupPr>
                          <m:ctrlPr>
                            <a:rPr lang="en-US" altLang="zh-TW" sz="1200" i="1" kern="0">
                              <a:solidFill>
                                <a:prstClr val="black"/>
                              </a:solidFill>
                              <a:latin typeface="Cambria Math" panose="02040503050406030204" pitchFamily="18" charset="0"/>
                            </a:rPr>
                          </m:ctrlPr>
                        </m:sSubSupPr>
                        <m:e>
                          <m:r>
                            <a:rPr lang="en-US" altLang="zh-TW" sz="1200" i="1" kern="0">
                              <a:solidFill>
                                <a:prstClr val="black"/>
                              </a:solidFill>
                              <a:latin typeface="Cambria Math" panose="02040503050406030204" pitchFamily="18" charset="0"/>
                            </a:rPr>
                            <m:t>𝑦</m:t>
                          </m:r>
                        </m:e>
                        <m:sub>
                          <m:r>
                            <a:rPr lang="en-US" altLang="zh-TW" sz="1200" i="1" kern="0">
                              <a:solidFill>
                                <a:prstClr val="black"/>
                              </a:solidFill>
                              <a:latin typeface="Cambria Math" panose="02040503050406030204" pitchFamily="18" charset="0"/>
                            </a:rPr>
                            <m:t>𝑖</m:t>
                          </m:r>
                        </m:sub>
                        <m:sup>
                          <m:r>
                            <a:rPr lang="en-US" altLang="zh-TW" sz="1200" i="1" kern="0">
                              <a:solidFill>
                                <a:prstClr val="black"/>
                              </a:solidFill>
                              <a:latin typeface="Cambria Math" panose="02040503050406030204" pitchFamily="18" charset="0"/>
                            </a:rPr>
                            <m:t>𝑆</m:t>
                          </m:r>
                        </m:sup>
                      </m:sSubSup>
                      <m:r>
                        <a:rPr lang="en-US" altLang="zh-TW" sz="1200" i="1" kern="0">
                          <a:solidFill>
                            <a:prstClr val="black"/>
                          </a:solidFill>
                          <a:latin typeface="Cambria Math" panose="02040503050406030204" pitchFamily="18" charset="0"/>
                          <a:ea typeface="Cambria Math" panose="02040503050406030204" pitchFamily="18" charset="0"/>
                        </a:rPr>
                        <m:t>=</m:t>
                      </m:r>
                      <m:r>
                        <a:rPr lang="en-US" altLang="zh-TW" sz="1200" i="1" kern="0">
                          <a:solidFill>
                            <a:prstClr val="black"/>
                          </a:solidFill>
                          <a:latin typeface="Cambria Math" panose="02040503050406030204" pitchFamily="18" charset="0"/>
                          <a:ea typeface="Cambria Math" panose="02040503050406030204" pitchFamily="18" charset="0"/>
                        </a:rPr>
                        <m:t>𝑠𝑜𝑓𝑡𝑚𝑎𝑥</m:t>
                      </m:r>
                      <m:d>
                        <m:dPr>
                          <m:ctrlPr>
                            <a:rPr lang="en-US" altLang="zh-TW" sz="1200" i="1" kern="0">
                              <a:solidFill>
                                <a:prstClr val="black"/>
                              </a:solidFill>
                              <a:latin typeface="Cambria Math" panose="02040503050406030204" pitchFamily="18" charset="0"/>
                              <a:ea typeface="Cambria Math" panose="02040503050406030204" pitchFamily="18" charset="0"/>
                            </a:rPr>
                          </m:ctrlPr>
                        </m:dPr>
                        <m:e>
                          <m:sSup>
                            <m:sSupPr>
                              <m:ctrlPr>
                                <a:rPr lang="en-US" altLang="zh-TW" sz="1200" i="1" kern="0">
                                  <a:solidFill>
                                    <a:prstClr val="black"/>
                                  </a:solidFill>
                                  <a:latin typeface="Cambria Math" panose="02040503050406030204" pitchFamily="18" charset="0"/>
                                  <a:ea typeface="Cambria Math" panose="02040503050406030204" pitchFamily="18" charset="0"/>
                                </a:rPr>
                              </m:ctrlPr>
                            </m:sSupPr>
                            <m:e>
                              <m:r>
                                <a:rPr lang="en-US" altLang="zh-TW" sz="1200" i="1" kern="0">
                                  <a:solidFill>
                                    <a:prstClr val="black"/>
                                  </a:solidFill>
                                  <a:latin typeface="Cambria Math" panose="02040503050406030204" pitchFamily="18" charset="0"/>
                                  <a:ea typeface="Cambria Math" panose="02040503050406030204" pitchFamily="18" charset="0"/>
                                </a:rPr>
                                <m:t>𝑊</m:t>
                              </m:r>
                            </m:e>
                            <m:sup>
                              <m:r>
                                <a:rPr lang="en-US" altLang="zh-TW" sz="1200" i="1" kern="0">
                                  <a:solidFill>
                                    <a:prstClr val="black"/>
                                  </a:solidFill>
                                  <a:latin typeface="Cambria Math" panose="02040503050406030204" pitchFamily="18" charset="0"/>
                                  <a:ea typeface="Cambria Math" panose="02040503050406030204" pitchFamily="18" charset="0"/>
                                </a:rPr>
                                <m:t>𝑆</m:t>
                              </m:r>
                            </m:sup>
                          </m:sSup>
                          <m:d>
                            <m:dPr>
                              <m:ctrlPr>
                                <a:rPr lang="en-US" altLang="zh-TW" sz="1200" i="1" kern="0">
                                  <a:solidFill>
                                    <a:prstClr val="black"/>
                                  </a:solidFill>
                                  <a:latin typeface="Cambria Math" panose="02040503050406030204" pitchFamily="18" charset="0"/>
                                  <a:ea typeface="Cambria Math" panose="02040503050406030204" pitchFamily="18" charset="0"/>
                                </a:rPr>
                              </m:ctrlPr>
                            </m:dPr>
                            <m:e>
                              <m:sSub>
                                <m:sSubPr>
                                  <m:ctrlPr>
                                    <a:rPr lang="en-US" altLang="zh-TW" sz="1200" i="1" kern="0">
                                      <a:solidFill>
                                        <a:prstClr val="black"/>
                                      </a:solidFill>
                                      <a:latin typeface="Cambria Math" panose="02040503050406030204" pitchFamily="18" charset="0"/>
                                      <a:ea typeface="Cambria Math" panose="02040503050406030204" pitchFamily="18" charset="0"/>
                                    </a:rPr>
                                  </m:ctrlPr>
                                </m:sSubPr>
                                <m:e>
                                  <m:r>
                                    <a:rPr lang="en-US" altLang="zh-TW" sz="1200" i="1" kern="0">
                                      <a:solidFill>
                                        <a:prstClr val="black"/>
                                      </a:solidFill>
                                      <a:latin typeface="Cambria Math" panose="02040503050406030204" pitchFamily="18" charset="0"/>
                                      <a:ea typeface="Cambria Math" panose="02040503050406030204" pitchFamily="18" charset="0"/>
                                    </a:rPr>
                                    <m:t>h</m:t>
                                  </m:r>
                                </m:e>
                                <m:sub>
                                  <m:r>
                                    <a:rPr lang="en-US" altLang="zh-TW" sz="1200" i="1" kern="0">
                                      <a:solidFill>
                                        <a:prstClr val="black"/>
                                      </a:solidFill>
                                      <a:latin typeface="Cambria Math" panose="02040503050406030204" pitchFamily="18" charset="0"/>
                                      <a:ea typeface="Cambria Math" panose="02040503050406030204" pitchFamily="18" charset="0"/>
                                    </a:rPr>
                                    <m:t>𝑖</m:t>
                                  </m:r>
                                </m:sub>
                              </m:sSub>
                              <m:r>
                                <a:rPr lang="en-US" altLang="zh-TW" sz="1200" i="1" kern="0">
                                  <a:solidFill>
                                    <a:prstClr val="black"/>
                                  </a:solidFill>
                                  <a:latin typeface="Cambria Math" panose="02040503050406030204" pitchFamily="18" charset="0"/>
                                  <a:ea typeface="Cambria Math" panose="02040503050406030204" pitchFamily="18" charset="0"/>
                                </a:rPr>
                                <m:t>+</m:t>
                              </m:r>
                              <m:sSubSup>
                                <m:sSubSupPr>
                                  <m:ctrlPr>
                                    <a:rPr lang="en-US" altLang="zh-TW" sz="1200" i="1" kern="0">
                                      <a:solidFill>
                                        <a:prstClr val="black"/>
                                      </a:solidFill>
                                      <a:latin typeface="Cambria Math" panose="02040503050406030204" pitchFamily="18" charset="0"/>
                                      <a:ea typeface="Cambria Math" panose="02040503050406030204" pitchFamily="18" charset="0"/>
                                    </a:rPr>
                                  </m:ctrlPr>
                                </m:sSubSupPr>
                                <m:e>
                                  <m:r>
                                    <a:rPr lang="en-US" altLang="zh-TW" sz="1200" i="1" kern="0">
                                      <a:solidFill>
                                        <a:prstClr val="black"/>
                                      </a:solidFill>
                                      <a:latin typeface="Cambria Math" panose="02040503050406030204" pitchFamily="18" charset="0"/>
                                      <a:ea typeface="Cambria Math" panose="02040503050406030204" pitchFamily="18" charset="0"/>
                                    </a:rPr>
                                    <m:t>𝑐</m:t>
                                  </m:r>
                                </m:e>
                                <m:sub>
                                  <m:r>
                                    <a:rPr lang="en-US" altLang="zh-TW" sz="1200" i="1" kern="0">
                                      <a:solidFill>
                                        <a:prstClr val="black"/>
                                      </a:solidFill>
                                      <a:latin typeface="Cambria Math" panose="02040503050406030204" pitchFamily="18" charset="0"/>
                                      <a:ea typeface="Cambria Math" panose="02040503050406030204" pitchFamily="18" charset="0"/>
                                    </a:rPr>
                                    <m:t>𝑖</m:t>
                                  </m:r>
                                </m:sub>
                                <m:sup>
                                  <m:r>
                                    <a:rPr lang="en-US" altLang="zh-TW" sz="1200" i="1" kern="0">
                                      <a:solidFill>
                                        <a:prstClr val="black"/>
                                      </a:solidFill>
                                      <a:latin typeface="Cambria Math" panose="02040503050406030204" pitchFamily="18" charset="0"/>
                                      <a:ea typeface="Cambria Math" panose="02040503050406030204" pitchFamily="18" charset="0"/>
                                    </a:rPr>
                                    <m:t>𝑆</m:t>
                                  </m:r>
                                </m:sup>
                              </m:sSubSup>
                            </m:e>
                          </m:d>
                          <m:r>
                            <a:rPr lang="en-US" altLang="zh-TW" sz="1200" i="1" kern="0">
                              <a:solidFill>
                                <a:prstClr val="black"/>
                              </a:solidFill>
                              <a:latin typeface="Cambria Math" panose="02040503050406030204" pitchFamily="18" charset="0"/>
                              <a:ea typeface="Cambria Math" panose="02040503050406030204" pitchFamily="18" charset="0"/>
                            </a:rPr>
                            <m:t>+</m:t>
                          </m:r>
                          <m:sSup>
                            <m:sSupPr>
                              <m:ctrlPr>
                                <a:rPr lang="en-US" altLang="zh-TW" sz="1200" i="1" kern="0">
                                  <a:solidFill>
                                    <a:prstClr val="black"/>
                                  </a:solidFill>
                                  <a:latin typeface="Cambria Math" panose="02040503050406030204" pitchFamily="18" charset="0"/>
                                  <a:ea typeface="Cambria Math" panose="02040503050406030204" pitchFamily="18" charset="0"/>
                                </a:rPr>
                              </m:ctrlPr>
                            </m:sSupPr>
                            <m:e>
                              <m:r>
                                <a:rPr lang="en-US" altLang="zh-TW" sz="1200" i="1" kern="0">
                                  <a:solidFill>
                                    <a:prstClr val="black"/>
                                  </a:solidFill>
                                  <a:latin typeface="Cambria Math" panose="02040503050406030204" pitchFamily="18" charset="0"/>
                                  <a:ea typeface="Cambria Math" panose="02040503050406030204" pitchFamily="18" charset="0"/>
                                </a:rPr>
                                <m:t>𝑏</m:t>
                              </m:r>
                            </m:e>
                            <m:sup>
                              <m:r>
                                <a:rPr lang="en-US" altLang="zh-TW" sz="1200" i="1" kern="0">
                                  <a:solidFill>
                                    <a:prstClr val="black"/>
                                  </a:solidFill>
                                  <a:latin typeface="Cambria Math" panose="02040503050406030204" pitchFamily="18" charset="0"/>
                                  <a:ea typeface="Cambria Math" panose="02040503050406030204" pitchFamily="18" charset="0"/>
                                </a:rPr>
                                <m:t>𝑆</m:t>
                              </m:r>
                            </m:sup>
                          </m:sSup>
                        </m:e>
                      </m:d>
                    </m:oMath>
                  </m:oMathPara>
                </a14:m>
                <a:endParaRPr lang="en-US" altLang="zh-TW" sz="1200" kern="0" dirty="0">
                  <a:solidFill>
                    <a:prstClr val="black"/>
                  </a:solidFill>
                </a:endParaRPr>
              </a:p>
              <a:p>
                <a:pPr defTabSz="685800">
                  <a:defRPr/>
                </a:pPr>
                <a:endParaRPr lang="en-US" altLang="zh-TW" sz="525" kern="0" dirty="0">
                  <a:solidFill>
                    <a:prstClr val="black"/>
                  </a:solidFill>
                </a:endParaRPr>
              </a:p>
              <a:p>
                <a:pPr defTabSz="685800">
                  <a:defRPr/>
                </a:pPr>
                <a14:m>
                  <m:oMath xmlns:m="http://schemas.openxmlformats.org/officeDocument/2006/math">
                    <m:r>
                      <a:rPr lang="en-US" altLang="zh-TW" sz="1350" b="1" i="1" kern="0">
                        <a:solidFill>
                          <a:prstClr val="black"/>
                        </a:solidFill>
                        <a:latin typeface="Cambria Math" panose="02040503050406030204" pitchFamily="18" charset="0"/>
                        <a:ea typeface="Cambria Math" panose="02040503050406030204" pitchFamily="18" charset="0"/>
                      </a:rPr>
                      <m:t>𝒈</m:t>
                    </m:r>
                  </m:oMath>
                </a14:m>
                <a:r>
                  <a:rPr lang="zh-TW" altLang="en-US" sz="1350" kern="0" dirty="0">
                    <a:solidFill>
                      <a:prstClr val="black"/>
                    </a:solidFill>
                  </a:rPr>
                  <a:t> </a:t>
                </a:r>
                <a:r>
                  <a:rPr lang="en-US" altLang="zh-TW" sz="1350" kern="0" dirty="0">
                    <a:solidFill>
                      <a:prstClr val="black"/>
                    </a:solidFill>
                  </a:rPr>
                  <a:t>will be larger if slot and intent are better related</a:t>
                </a:r>
                <a:endParaRPr lang="zh-TW" altLang="en-US" sz="1350" kern="0" dirty="0">
                  <a:solidFill>
                    <a:prstClr val="black"/>
                  </a:solidFill>
                </a:endParaRPr>
              </a:p>
            </p:txBody>
          </p:sp>
        </mc:Choice>
        <mc:Fallback xmlns="">
          <p:sp>
            <p:nvSpPr>
              <p:cNvPr id="336" name="文字方塊 38">
                <a:extLst>
                  <a:ext uri="{FF2B5EF4-FFF2-40B4-BE49-F238E27FC236}">
                    <a16:creationId xmlns:a16="http://schemas.microsoft.com/office/drawing/2014/main" id="{1DD140E2-19E0-4A1C-8873-FF886CFF7554}"/>
                  </a:ext>
                </a:extLst>
              </p:cNvPr>
              <p:cNvSpPr txBox="1">
                <a:spLocks noRot="1" noChangeAspect="1" noMove="1" noResize="1" noEditPoints="1" noAdjustHandles="1" noChangeArrowheads="1" noChangeShapeType="1" noTextEdit="1"/>
              </p:cNvSpPr>
              <p:nvPr/>
            </p:nvSpPr>
            <p:spPr>
              <a:xfrm>
                <a:off x="2001157" y="3791311"/>
                <a:ext cx="3555460" cy="890115"/>
              </a:xfrm>
              <a:prstGeom prst="rect">
                <a:avLst/>
              </a:prstGeom>
              <a:blipFill>
                <a:blip r:embed="rId24"/>
                <a:stretch>
                  <a:fillRect l="-1712" r="-1712" b="-10959"/>
                </a:stretch>
              </a:blipFill>
            </p:spPr>
            <p:txBody>
              <a:bodyPr/>
              <a:lstStyle/>
              <a:p>
                <a:r>
                  <a:rPr lang="en-US">
                    <a:noFill/>
                  </a:rPr>
                  <a:t> </a:t>
                </a:r>
              </a:p>
            </p:txBody>
          </p:sp>
        </mc:Fallback>
      </mc:AlternateContent>
      <p:sp>
        <p:nvSpPr>
          <p:cNvPr id="337" name="箭號: 向右 40">
            <a:extLst>
              <a:ext uri="{FF2B5EF4-FFF2-40B4-BE49-F238E27FC236}">
                <a16:creationId xmlns:a16="http://schemas.microsoft.com/office/drawing/2014/main" id="{57858673-4EE9-4511-AAD0-D0EF0F49CC2D}"/>
              </a:ext>
            </a:extLst>
          </p:cNvPr>
          <p:cNvSpPr/>
          <p:nvPr/>
        </p:nvSpPr>
        <p:spPr>
          <a:xfrm>
            <a:off x="4494638" y="4230191"/>
            <a:ext cx="307186" cy="80838"/>
          </a:xfrm>
          <a:prstGeom prst="rightArrow">
            <a:avLst/>
          </a:prstGeom>
          <a:solidFill>
            <a:sysClr val="windowText" lastClr="000000"/>
          </a:solidFill>
          <a:ln w="15875" cap="flat" cmpd="sng" algn="ctr">
            <a:solidFill>
              <a:sysClr val="windowText" lastClr="000000"/>
            </a:solidFill>
            <a:prstDash val="solid"/>
          </a:ln>
          <a:effectLst/>
        </p:spPr>
        <p:txBody>
          <a:bodyPr rtlCol="0" anchor="ctr"/>
          <a:lstStyle/>
          <a:p>
            <a:pPr algn="ctr" defTabSz="685800">
              <a:defRPr/>
            </a:pPr>
            <a:endParaRPr lang="zh-TW" altLang="en-US" sz="1350" kern="0">
              <a:solidFill>
                <a:prstClr val="white"/>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338" name="文字方塊 41">
                <a:extLst>
                  <a:ext uri="{FF2B5EF4-FFF2-40B4-BE49-F238E27FC236}">
                    <a16:creationId xmlns:a16="http://schemas.microsoft.com/office/drawing/2014/main" id="{0107A46C-8228-4374-983A-647D9235B3D0}"/>
                  </a:ext>
                </a:extLst>
              </p:cNvPr>
              <p:cNvSpPr txBox="1"/>
              <p:nvPr/>
            </p:nvSpPr>
            <p:spPr>
              <a:xfrm>
                <a:off x="4750858" y="4130215"/>
                <a:ext cx="2411942" cy="274755"/>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sSubSup>
                        <m:sSubSupPr>
                          <m:ctrlPr>
                            <a:rPr lang="en-US" altLang="zh-TW" sz="1050" i="1" kern="0">
                              <a:solidFill>
                                <a:prstClr val="black"/>
                              </a:solidFill>
                              <a:latin typeface="Cambria Math" panose="02040503050406030204" pitchFamily="18" charset="0"/>
                            </a:rPr>
                          </m:ctrlPr>
                        </m:sSubSupPr>
                        <m:e>
                          <m:r>
                            <a:rPr lang="en-US" altLang="zh-TW" sz="1050" i="1" kern="0">
                              <a:solidFill>
                                <a:prstClr val="black"/>
                              </a:solidFill>
                              <a:latin typeface="Cambria Math" panose="02040503050406030204" pitchFamily="18" charset="0"/>
                            </a:rPr>
                            <m:t>𝑦</m:t>
                          </m:r>
                        </m:e>
                        <m:sub>
                          <m:r>
                            <a:rPr lang="en-US" altLang="zh-TW" sz="1050" i="1" kern="0">
                              <a:solidFill>
                                <a:prstClr val="black"/>
                              </a:solidFill>
                              <a:latin typeface="Cambria Math" panose="02040503050406030204" pitchFamily="18" charset="0"/>
                            </a:rPr>
                            <m:t>𝑖</m:t>
                          </m:r>
                        </m:sub>
                        <m:sup>
                          <m:r>
                            <a:rPr lang="en-US" altLang="zh-TW" sz="1050" i="1" kern="0">
                              <a:solidFill>
                                <a:prstClr val="black"/>
                              </a:solidFill>
                              <a:latin typeface="Cambria Math" panose="02040503050406030204" pitchFamily="18" charset="0"/>
                            </a:rPr>
                            <m:t>𝑆</m:t>
                          </m:r>
                        </m:sup>
                      </m:sSubSup>
                      <m:r>
                        <a:rPr lang="en-US" altLang="zh-TW" sz="1050" i="1" kern="0">
                          <a:solidFill>
                            <a:prstClr val="black"/>
                          </a:solidFill>
                          <a:latin typeface="Cambria Math" panose="02040503050406030204" pitchFamily="18" charset="0"/>
                          <a:ea typeface="Cambria Math" panose="02040503050406030204" pitchFamily="18" charset="0"/>
                        </a:rPr>
                        <m:t>=</m:t>
                      </m:r>
                      <m:r>
                        <a:rPr lang="en-US" altLang="zh-TW" sz="1050" i="1" kern="0">
                          <a:solidFill>
                            <a:prstClr val="black"/>
                          </a:solidFill>
                          <a:latin typeface="Cambria Math" panose="02040503050406030204" pitchFamily="18" charset="0"/>
                          <a:ea typeface="Cambria Math" panose="02040503050406030204" pitchFamily="18" charset="0"/>
                        </a:rPr>
                        <m:t>𝑠𝑜𝑓𝑡𝑚𝑎𝑥</m:t>
                      </m:r>
                      <m:d>
                        <m:dPr>
                          <m:ctrlPr>
                            <a:rPr lang="en-US" altLang="zh-TW" sz="1050" i="1" kern="0">
                              <a:solidFill>
                                <a:prstClr val="black"/>
                              </a:solidFill>
                              <a:latin typeface="Cambria Math" panose="02040503050406030204" pitchFamily="18" charset="0"/>
                              <a:ea typeface="Cambria Math" panose="02040503050406030204" pitchFamily="18" charset="0"/>
                            </a:rPr>
                          </m:ctrlPr>
                        </m:dPr>
                        <m:e>
                          <m:sSup>
                            <m:sSupPr>
                              <m:ctrlPr>
                                <a:rPr lang="en-US" altLang="zh-TW" sz="1050" i="1" kern="0">
                                  <a:solidFill>
                                    <a:prstClr val="black"/>
                                  </a:solidFill>
                                  <a:latin typeface="Cambria Math" panose="02040503050406030204" pitchFamily="18" charset="0"/>
                                  <a:ea typeface="Cambria Math" panose="02040503050406030204" pitchFamily="18" charset="0"/>
                                </a:rPr>
                              </m:ctrlPr>
                            </m:sSupPr>
                            <m:e>
                              <m:r>
                                <a:rPr lang="en-US" altLang="zh-TW" sz="1050" i="1" kern="0">
                                  <a:solidFill>
                                    <a:prstClr val="black"/>
                                  </a:solidFill>
                                  <a:latin typeface="Cambria Math" panose="02040503050406030204" pitchFamily="18" charset="0"/>
                                  <a:ea typeface="Cambria Math" panose="02040503050406030204" pitchFamily="18" charset="0"/>
                                </a:rPr>
                                <m:t>𝑊</m:t>
                              </m:r>
                            </m:e>
                            <m:sup>
                              <m:r>
                                <a:rPr lang="en-US" altLang="zh-TW" sz="1050" i="1" kern="0">
                                  <a:solidFill>
                                    <a:prstClr val="black"/>
                                  </a:solidFill>
                                  <a:latin typeface="Cambria Math" panose="02040503050406030204" pitchFamily="18" charset="0"/>
                                  <a:ea typeface="Cambria Math" panose="02040503050406030204" pitchFamily="18" charset="0"/>
                                </a:rPr>
                                <m:t>𝑆</m:t>
                              </m:r>
                            </m:sup>
                          </m:sSup>
                          <m:d>
                            <m:dPr>
                              <m:ctrlPr>
                                <a:rPr lang="en-US" altLang="zh-TW" sz="1050" i="1" kern="0">
                                  <a:solidFill>
                                    <a:prstClr val="black"/>
                                  </a:solidFill>
                                  <a:latin typeface="Cambria Math" panose="02040503050406030204" pitchFamily="18" charset="0"/>
                                  <a:ea typeface="Cambria Math" panose="02040503050406030204" pitchFamily="18" charset="0"/>
                                </a:rPr>
                              </m:ctrlPr>
                            </m:dPr>
                            <m:e>
                              <m:sSub>
                                <m:sSubPr>
                                  <m:ctrlPr>
                                    <a:rPr lang="en-US" altLang="zh-TW" sz="1050" i="1" kern="0">
                                      <a:solidFill>
                                        <a:prstClr val="black"/>
                                      </a:solidFill>
                                      <a:latin typeface="Cambria Math" panose="02040503050406030204" pitchFamily="18" charset="0"/>
                                      <a:ea typeface="Cambria Math" panose="02040503050406030204" pitchFamily="18" charset="0"/>
                                    </a:rPr>
                                  </m:ctrlPr>
                                </m:sSubPr>
                                <m:e>
                                  <m:r>
                                    <a:rPr lang="en-US" altLang="zh-TW" sz="1050" i="1" kern="0">
                                      <a:solidFill>
                                        <a:prstClr val="black"/>
                                      </a:solidFill>
                                      <a:latin typeface="Cambria Math" panose="02040503050406030204" pitchFamily="18" charset="0"/>
                                      <a:ea typeface="Cambria Math" panose="02040503050406030204" pitchFamily="18" charset="0"/>
                                    </a:rPr>
                                    <m:t>h</m:t>
                                  </m:r>
                                </m:e>
                                <m:sub>
                                  <m:r>
                                    <a:rPr lang="en-US" altLang="zh-TW" sz="1050" i="1" kern="0">
                                      <a:solidFill>
                                        <a:prstClr val="black"/>
                                      </a:solidFill>
                                      <a:latin typeface="Cambria Math" panose="02040503050406030204" pitchFamily="18" charset="0"/>
                                      <a:ea typeface="Cambria Math" panose="02040503050406030204" pitchFamily="18" charset="0"/>
                                    </a:rPr>
                                    <m:t>𝑖</m:t>
                                  </m:r>
                                </m:sub>
                              </m:sSub>
                              <m:r>
                                <a:rPr lang="en-US" altLang="zh-TW" sz="1050" i="1" kern="0">
                                  <a:solidFill>
                                    <a:prstClr val="black"/>
                                  </a:solidFill>
                                  <a:latin typeface="Cambria Math" panose="02040503050406030204" pitchFamily="18" charset="0"/>
                                  <a:ea typeface="Cambria Math" panose="02040503050406030204" pitchFamily="18" charset="0"/>
                                </a:rPr>
                                <m:t>+</m:t>
                              </m:r>
                              <m:r>
                                <a:rPr lang="en-US" altLang="zh-TW" sz="1050" b="1" i="1" kern="0">
                                  <a:solidFill>
                                    <a:prstClr val="black"/>
                                  </a:solidFill>
                                  <a:latin typeface="Cambria Math" panose="02040503050406030204" pitchFamily="18" charset="0"/>
                                  <a:ea typeface="Cambria Math" panose="02040503050406030204" pitchFamily="18" charset="0"/>
                                </a:rPr>
                                <m:t>𝒈</m:t>
                              </m:r>
                              <m:r>
                                <a:rPr lang="en-US" altLang="zh-TW" sz="1050" i="1" kern="0">
                                  <a:solidFill>
                                    <a:prstClr val="black"/>
                                  </a:solidFill>
                                  <a:latin typeface="Cambria Math" panose="02040503050406030204" pitchFamily="18" charset="0"/>
                                  <a:ea typeface="Cambria Math" panose="02040503050406030204" pitchFamily="18" charset="0"/>
                                </a:rPr>
                                <m:t>∙</m:t>
                              </m:r>
                              <m:sSubSup>
                                <m:sSubSupPr>
                                  <m:ctrlPr>
                                    <a:rPr lang="en-US" altLang="zh-TW" sz="1050" i="1" kern="0">
                                      <a:solidFill>
                                        <a:prstClr val="black"/>
                                      </a:solidFill>
                                      <a:latin typeface="Cambria Math" panose="02040503050406030204" pitchFamily="18" charset="0"/>
                                      <a:ea typeface="Cambria Math" panose="02040503050406030204" pitchFamily="18" charset="0"/>
                                    </a:rPr>
                                  </m:ctrlPr>
                                </m:sSubSupPr>
                                <m:e>
                                  <m:r>
                                    <a:rPr lang="en-US" altLang="zh-TW" sz="1050" i="1" kern="0">
                                      <a:solidFill>
                                        <a:prstClr val="black"/>
                                      </a:solidFill>
                                      <a:latin typeface="Cambria Math" panose="02040503050406030204" pitchFamily="18" charset="0"/>
                                      <a:ea typeface="Cambria Math" panose="02040503050406030204" pitchFamily="18" charset="0"/>
                                    </a:rPr>
                                    <m:t>𝑐</m:t>
                                  </m:r>
                                </m:e>
                                <m:sub>
                                  <m:r>
                                    <a:rPr lang="en-US" altLang="zh-TW" sz="1050" i="1" kern="0">
                                      <a:solidFill>
                                        <a:prstClr val="black"/>
                                      </a:solidFill>
                                      <a:latin typeface="Cambria Math" panose="02040503050406030204" pitchFamily="18" charset="0"/>
                                      <a:ea typeface="Cambria Math" panose="02040503050406030204" pitchFamily="18" charset="0"/>
                                    </a:rPr>
                                    <m:t>𝑖</m:t>
                                  </m:r>
                                </m:sub>
                                <m:sup>
                                  <m:r>
                                    <a:rPr lang="en-US" altLang="zh-TW" sz="1050" i="1" kern="0">
                                      <a:solidFill>
                                        <a:prstClr val="black"/>
                                      </a:solidFill>
                                      <a:latin typeface="Cambria Math" panose="02040503050406030204" pitchFamily="18" charset="0"/>
                                      <a:ea typeface="Cambria Math" panose="02040503050406030204" pitchFamily="18" charset="0"/>
                                    </a:rPr>
                                    <m:t>𝑆</m:t>
                                  </m:r>
                                </m:sup>
                              </m:sSubSup>
                            </m:e>
                          </m:d>
                          <m:r>
                            <a:rPr lang="en-US" altLang="zh-TW" sz="1050" i="1" kern="0">
                              <a:solidFill>
                                <a:prstClr val="black"/>
                              </a:solidFill>
                              <a:latin typeface="Cambria Math" panose="02040503050406030204" pitchFamily="18" charset="0"/>
                              <a:ea typeface="Cambria Math" panose="02040503050406030204" pitchFamily="18" charset="0"/>
                            </a:rPr>
                            <m:t>+</m:t>
                          </m:r>
                          <m:sSup>
                            <m:sSupPr>
                              <m:ctrlPr>
                                <a:rPr lang="en-US" altLang="zh-TW" sz="1050" i="1" kern="0">
                                  <a:solidFill>
                                    <a:prstClr val="black"/>
                                  </a:solidFill>
                                  <a:latin typeface="Cambria Math" panose="02040503050406030204" pitchFamily="18" charset="0"/>
                                  <a:ea typeface="Cambria Math" panose="02040503050406030204" pitchFamily="18" charset="0"/>
                                </a:rPr>
                              </m:ctrlPr>
                            </m:sSupPr>
                            <m:e>
                              <m:r>
                                <a:rPr lang="en-US" altLang="zh-TW" sz="1050" i="1" kern="0">
                                  <a:solidFill>
                                    <a:prstClr val="black"/>
                                  </a:solidFill>
                                  <a:latin typeface="Cambria Math" panose="02040503050406030204" pitchFamily="18" charset="0"/>
                                  <a:ea typeface="Cambria Math" panose="02040503050406030204" pitchFamily="18" charset="0"/>
                                </a:rPr>
                                <m:t>𝑏</m:t>
                              </m:r>
                            </m:e>
                            <m:sup>
                              <m:r>
                                <a:rPr lang="en-US" altLang="zh-TW" sz="1050" i="1" kern="0">
                                  <a:solidFill>
                                    <a:prstClr val="black"/>
                                  </a:solidFill>
                                  <a:latin typeface="Cambria Math" panose="02040503050406030204" pitchFamily="18" charset="0"/>
                                  <a:ea typeface="Cambria Math" panose="02040503050406030204" pitchFamily="18" charset="0"/>
                                </a:rPr>
                                <m:t>𝑆</m:t>
                              </m:r>
                            </m:sup>
                          </m:sSup>
                        </m:e>
                      </m:d>
                    </m:oMath>
                  </m:oMathPara>
                </a14:m>
                <a:endParaRPr lang="zh-TW" altLang="en-US" sz="1050" kern="0" dirty="0">
                  <a:solidFill>
                    <a:prstClr val="black"/>
                  </a:solidFill>
                </a:endParaRPr>
              </a:p>
            </p:txBody>
          </p:sp>
        </mc:Choice>
        <mc:Fallback xmlns="">
          <p:sp>
            <p:nvSpPr>
              <p:cNvPr id="338" name="文字方塊 41">
                <a:extLst>
                  <a:ext uri="{FF2B5EF4-FFF2-40B4-BE49-F238E27FC236}">
                    <a16:creationId xmlns:a16="http://schemas.microsoft.com/office/drawing/2014/main" id="{0107A46C-8228-4374-983A-647D9235B3D0}"/>
                  </a:ext>
                </a:extLst>
              </p:cNvPr>
              <p:cNvSpPr txBox="1">
                <a:spLocks noRot="1" noChangeAspect="1" noMove="1" noResize="1" noEditPoints="1" noAdjustHandles="1" noChangeArrowheads="1" noChangeShapeType="1" noTextEdit="1"/>
              </p:cNvSpPr>
              <p:nvPr/>
            </p:nvSpPr>
            <p:spPr>
              <a:xfrm>
                <a:off x="4750858" y="4130215"/>
                <a:ext cx="2411942" cy="274755"/>
              </a:xfrm>
              <a:prstGeom prst="rect">
                <a:avLst/>
              </a:prstGeom>
              <a:blipFill>
                <a:blip r:embed="rId25"/>
                <a:stretch>
                  <a:fillRect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9" name="文字方塊 130">
                <a:extLst>
                  <a:ext uri="{FF2B5EF4-FFF2-40B4-BE49-F238E27FC236}">
                    <a16:creationId xmlns:a16="http://schemas.microsoft.com/office/drawing/2014/main" id="{00953EC1-8D84-40E0-AFD1-9F5623730F17}"/>
                  </a:ext>
                </a:extLst>
              </p:cNvPr>
              <p:cNvSpPr txBox="1"/>
              <p:nvPr/>
            </p:nvSpPr>
            <p:spPr>
              <a:xfrm>
                <a:off x="4895892" y="3685038"/>
                <a:ext cx="1697045" cy="416653"/>
              </a:xfrm>
              <a:prstGeom prst="rect">
                <a:avLst/>
              </a:prstGeom>
              <a:noFill/>
            </p:spPr>
            <p:txBody>
              <a:bodyPr wrap="square" rtlCol="0">
                <a:spAutoFit/>
              </a:bodyPr>
              <a:lstStyle/>
              <a:p>
                <a14:m>
                  <m:oMath xmlns:m="http://schemas.openxmlformats.org/officeDocument/2006/math">
                    <m:sSup>
                      <m:sSupPr>
                        <m:ctrlPr>
                          <a:rPr lang="en-US" altLang="zh-TW" sz="1050" i="1">
                            <a:solidFill>
                              <a:sysClr val="windowText" lastClr="000000"/>
                            </a:solidFill>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sz="1050" i="1">
                            <a:solidFill>
                              <a:sysClr val="windowText" lastClr="000000"/>
                            </a:solidFill>
                            <a:latin typeface="Cambria Math" panose="02040503050406030204" pitchFamily="18" charset="0"/>
                            <a:ea typeface="微軟正黑體" panose="020B0604030504040204" pitchFamily="34" charset="-120"/>
                            <a:cs typeface="Times New Roman" panose="02020603050405020304" pitchFamily="18" charset="0"/>
                          </a:rPr>
                          <m:t>𝑊</m:t>
                        </m:r>
                      </m:e>
                      <m:sup>
                        <m:r>
                          <a:rPr lang="en-US" altLang="zh-TW" sz="1050" i="1">
                            <a:solidFill>
                              <a:sysClr val="windowText" lastClr="000000"/>
                            </a:solidFill>
                            <a:latin typeface="Cambria Math" panose="02040503050406030204" pitchFamily="18" charset="0"/>
                            <a:ea typeface="微軟正黑體" panose="020B0604030504040204" pitchFamily="34" charset="-120"/>
                            <a:cs typeface="Times New Roman" panose="02020603050405020304" pitchFamily="18" charset="0"/>
                          </a:rPr>
                          <m:t>𝑆</m:t>
                        </m:r>
                      </m:sup>
                    </m:sSup>
                  </m:oMath>
                </a14:m>
                <a:r>
                  <a:rPr lang="en-US" altLang="zh-TW" sz="105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rPr>
                  <a:t>: matrix for output layer</a:t>
                </a:r>
              </a:p>
              <a:p>
                <a14:m>
                  <m:oMath xmlns:m="http://schemas.openxmlformats.org/officeDocument/2006/math">
                    <m:sSup>
                      <m:sSupPr>
                        <m:ctrlPr>
                          <a:rPr lang="en-US" altLang="zh-TW" sz="1050" i="1">
                            <a:solidFill>
                              <a:sysClr val="windowText" lastClr="000000"/>
                            </a:solidFill>
                            <a:latin typeface="Cambria Math" panose="02040503050406030204" pitchFamily="18" charset="0"/>
                            <a:ea typeface="微軟正黑體" panose="020B0604030504040204" pitchFamily="34" charset="-120"/>
                            <a:cs typeface="Times New Roman" panose="02020603050405020304" pitchFamily="18" charset="0"/>
                          </a:rPr>
                        </m:ctrlPr>
                      </m:sSupPr>
                      <m:e>
                        <m:r>
                          <a:rPr lang="en-US" altLang="zh-TW" sz="1050" i="1">
                            <a:solidFill>
                              <a:sysClr val="windowText" lastClr="000000"/>
                            </a:solidFill>
                            <a:latin typeface="Cambria Math" panose="02040503050406030204" pitchFamily="18" charset="0"/>
                            <a:ea typeface="微軟正黑體" panose="020B0604030504040204" pitchFamily="34" charset="-120"/>
                            <a:cs typeface="Times New Roman" panose="02020603050405020304" pitchFamily="18" charset="0"/>
                          </a:rPr>
                          <m:t>𝑏</m:t>
                        </m:r>
                      </m:e>
                      <m:sup>
                        <m:r>
                          <a:rPr lang="en-US" altLang="zh-TW" sz="1050" i="1">
                            <a:solidFill>
                              <a:sysClr val="windowText" lastClr="000000"/>
                            </a:solidFill>
                            <a:latin typeface="Cambria Math" panose="02040503050406030204" pitchFamily="18" charset="0"/>
                            <a:ea typeface="微軟正黑體" panose="020B0604030504040204" pitchFamily="34" charset="-120"/>
                            <a:cs typeface="Times New Roman" panose="02020603050405020304" pitchFamily="18" charset="0"/>
                          </a:rPr>
                          <m:t>𝑆</m:t>
                        </m:r>
                      </m:sup>
                    </m:sSup>
                  </m:oMath>
                </a14:m>
                <a:r>
                  <a:rPr lang="en-US" altLang="zh-TW" sz="105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rPr>
                  <a:t>  : bias for output layer</a:t>
                </a:r>
                <a:endParaRPr lang="zh-TW" altLang="en-US" sz="1050" dirty="0">
                  <a:solidFill>
                    <a:sysClr val="windowText" lastClr="0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339" name="文字方塊 130">
                <a:extLst>
                  <a:ext uri="{FF2B5EF4-FFF2-40B4-BE49-F238E27FC236}">
                    <a16:creationId xmlns:a16="http://schemas.microsoft.com/office/drawing/2014/main" id="{00953EC1-8D84-40E0-AFD1-9F5623730F17}"/>
                  </a:ext>
                </a:extLst>
              </p:cNvPr>
              <p:cNvSpPr txBox="1">
                <a:spLocks noRot="1" noChangeAspect="1" noMove="1" noResize="1" noEditPoints="1" noAdjustHandles="1" noChangeArrowheads="1" noChangeShapeType="1" noTextEdit="1"/>
              </p:cNvSpPr>
              <p:nvPr/>
            </p:nvSpPr>
            <p:spPr>
              <a:xfrm>
                <a:off x="4895892" y="3685038"/>
                <a:ext cx="1697045" cy="416653"/>
              </a:xfrm>
              <a:prstGeom prst="rect">
                <a:avLst/>
              </a:prstGeom>
              <a:blipFill>
                <a:blip r:embed="rId26"/>
                <a:stretch>
                  <a:fillRect b="-8824"/>
                </a:stretch>
              </a:blipFill>
            </p:spPr>
            <p:txBody>
              <a:bodyPr/>
              <a:lstStyle/>
              <a:p>
                <a:r>
                  <a:rPr lang="en-US">
                    <a:noFill/>
                  </a:rPr>
                  <a:t> </a:t>
                </a:r>
              </a:p>
            </p:txBody>
          </p:sp>
        </mc:Fallback>
      </mc:AlternateContent>
    </p:spTree>
    <p:extLst>
      <p:ext uri="{BB962C8B-B14F-4D97-AF65-F5344CB8AC3E}">
        <p14:creationId xmlns:p14="http://schemas.microsoft.com/office/powerpoint/2010/main" val="204454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4.07407E-6 L -0.2737 0.13865 " pathEditMode="relative" rAng="0" ptsTypes="AA">
                                      <p:cBhvr>
                                        <p:cTn id="6" dur="2000" fill="hold"/>
                                        <p:tgtEl>
                                          <p:spTgt spid="150"/>
                                        </p:tgtEl>
                                        <p:attrNameLst>
                                          <p:attrName>ppt_x</p:attrName>
                                          <p:attrName>ppt_y</p:attrName>
                                        </p:attrNameLst>
                                      </p:cBhvr>
                                      <p:rCtr x="-13685" y="6921"/>
                                    </p:animMotion>
                                  </p:childTnLst>
                                </p:cTn>
                              </p:par>
                              <p:par>
                                <p:cTn id="7" presetID="42" presetClass="path" presetSubtype="0" accel="50000" decel="50000" fill="hold" nodeType="withEffect">
                                  <p:stCondLst>
                                    <p:cond delay="0"/>
                                  </p:stCondLst>
                                  <p:childTnLst>
                                    <p:animMotion origin="layout" path="M 2.77778E-6 -7.40741E-7 L 2.77778E-6 0.07346 " pathEditMode="relative" rAng="0" ptsTypes="AA">
                                      <p:cBhvr>
                                        <p:cTn id="8" dur="2000" fill="hold"/>
                                        <p:tgtEl>
                                          <p:spTgt spid="197"/>
                                        </p:tgtEl>
                                        <p:attrNameLst>
                                          <p:attrName>ppt_x</p:attrName>
                                          <p:attrName>ppt_y</p:attrName>
                                        </p:attrNameLst>
                                      </p:cBhvr>
                                      <p:rCtr x="0" y="3673"/>
                                    </p:animMotion>
                                  </p:childTnLst>
                                </p:cTn>
                              </p:par>
                              <p:par>
                                <p:cTn id="9" presetID="10" presetClass="entr" presetSubtype="0" fill="hold" grpId="0" nodeType="withEffect">
                                  <p:stCondLst>
                                    <p:cond delay="0"/>
                                  </p:stCondLst>
                                  <p:childTnLst>
                                    <p:set>
                                      <p:cBhvr>
                                        <p:cTn id="10" dur="1" fill="hold">
                                          <p:stCondLst>
                                            <p:cond delay="0"/>
                                          </p:stCondLst>
                                        </p:cTn>
                                        <p:tgtEl>
                                          <p:spTgt spid="146"/>
                                        </p:tgtEl>
                                        <p:attrNameLst>
                                          <p:attrName>style.visibility</p:attrName>
                                        </p:attrNameLst>
                                      </p:cBhvr>
                                      <p:to>
                                        <p:strVal val="visible"/>
                                      </p:to>
                                    </p:set>
                                    <p:animEffect transition="in" filter="fade">
                                      <p:cBhvr>
                                        <p:cTn id="11" dur="2000"/>
                                        <p:tgtEl>
                                          <p:spTgt spid="14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5"/>
                                        </p:tgtEl>
                                        <p:attrNameLst>
                                          <p:attrName>style.visibility</p:attrName>
                                        </p:attrNameLst>
                                      </p:cBhvr>
                                      <p:to>
                                        <p:strVal val="visible"/>
                                      </p:to>
                                    </p:set>
                                    <p:animEffect transition="in" filter="fade">
                                      <p:cBhvr>
                                        <p:cTn id="14" dur="2000"/>
                                        <p:tgtEl>
                                          <p:spTgt spid="14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2000"/>
                                        <p:tgtEl>
                                          <p:spTgt spid="14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2000"/>
                                        <p:tgtEl>
                                          <p:spTgt spid="143"/>
                                        </p:tgtEl>
                                      </p:cBhvr>
                                    </p:animEffect>
                                  </p:childTnLst>
                                </p:cTn>
                              </p:par>
                              <p:par>
                                <p:cTn id="21" presetID="10" presetClass="entr" presetSubtype="0" fill="hold" nodeType="withEffect">
                                  <p:stCondLst>
                                    <p:cond delay="1000"/>
                                  </p:stCondLst>
                                  <p:childTnLst>
                                    <p:set>
                                      <p:cBhvr>
                                        <p:cTn id="22" dur="1" fill="hold">
                                          <p:stCondLst>
                                            <p:cond delay="0"/>
                                          </p:stCondLst>
                                        </p:cTn>
                                        <p:tgtEl>
                                          <p:spTgt spid="306"/>
                                        </p:tgtEl>
                                        <p:attrNameLst>
                                          <p:attrName>style.visibility</p:attrName>
                                        </p:attrNameLst>
                                      </p:cBhvr>
                                      <p:to>
                                        <p:strVal val="visible"/>
                                      </p:to>
                                    </p:set>
                                    <p:animEffect transition="in" filter="fade">
                                      <p:cBhvr>
                                        <p:cTn id="23" dur="1000"/>
                                        <p:tgtEl>
                                          <p:spTgt spid="306"/>
                                        </p:tgtEl>
                                      </p:cBhvr>
                                    </p:animEffect>
                                  </p:childTnLst>
                                </p:cTn>
                              </p:par>
                              <p:par>
                                <p:cTn id="24" presetID="10" presetClass="entr" presetSubtype="0" fill="hold" nodeType="withEffect">
                                  <p:stCondLst>
                                    <p:cond delay="100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1000"/>
                                        <p:tgtEl>
                                          <p:spTgt spid="307"/>
                                        </p:tgtEl>
                                      </p:cBhvr>
                                    </p:animEffect>
                                  </p:childTnLst>
                                </p:cTn>
                              </p:par>
                              <p:par>
                                <p:cTn id="27" presetID="10" presetClass="entr" presetSubtype="0" fill="hold" nodeType="withEffect">
                                  <p:stCondLst>
                                    <p:cond delay="1000"/>
                                  </p:stCondLst>
                                  <p:childTnLst>
                                    <p:set>
                                      <p:cBhvr>
                                        <p:cTn id="28" dur="1" fill="hold">
                                          <p:stCondLst>
                                            <p:cond delay="0"/>
                                          </p:stCondLst>
                                        </p:cTn>
                                        <p:tgtEl>
                                          <p:spTgt spid="308"/>
                                        </p:tgtEl>
                                        <p:attrNameLst>
                                          <p:attrName>style.visibility</p:attrName>
                                        </p:attrNameLst>
                                      </p:cBhvr>
                                      <p:to>
                                        <p:strVal val="visible"/>
                                      </p:to>
                                    </p:set>
                                    <p:animEffect transition="in" filter="fade">
                                      <p:cBhvr>
                                        <p:cTn id="29" dur="1000"/>
                                        <p:tgtEl>
                                          <p:spTgt spid="308"/>
                                        </p:tgtEl>
                                      </p:cBhvr>
                                    </p:animEffect>
                                  </p:childTnLst>
                                </p:cTn>
                              </p:par>
                              <p:par>
                                <p:cTn id="30" presetID="10" presetClass="entr" presetSubtype="0" fill="hold" nodeType="withEffect">
                                  <p:stCondLst>
                                    <p:cond delay="1000"/>
                                  </p:stCondLst>
                                  <p:childTnLst>
                                    <p:set>
                                      <p:cBhvr>
                                        <p:cTn id="31" dur="1" fill="hold">
                                          <p:stCondLst>
                                            <p:cond delay="0"/>
                                          </p:stCondLst>
                                        </p:cTn>
                                        <p:tgtEl>
                                          <p:spTgt spid="309"/>
                                        </p:tgtEl>
                                        <p:attrNameLst>
                                          <p:attrName>style.visibility</p:attrName>
                                        </p:attrNameLst>
                                      </p:cBhvr>
                                      <p:to>
                                        <p:strVal val="visible"/>
                                      </p:to>
                                    </p:set>
                                    <p:animEffect transition="in" filter="fade">
                                      <p:cBhvr>
                                        <p:cTn id="32" dur="1000"/>
                                        <p:tgtEl>
                                          <p:spTgt spid="309"/>
                                        </p:tgtEl>
                                      </p:cBhvr>
                                    </p:animEffect>
                                  </p:childTnLst>
                                </p:cTn>
                              </p:par>
                            </p:childTnLst>
                          </p:cTn>
                        </p:par>
                        <p:par>
                          <p:cTn id="33" fill="hold">
                            <p:stCondLst>
                              <p:cond delay="2000"/>
                            </p:stCondLst>
                            <p:childTnLst>
                              <p:par>
                                <p:cTn id="34" presetID="1" presetClass="exit" presetSubtype="0" fill="hold" nodeType="afterEffect">
                                  <p:stCondLst>
                                    <p:cond delay="0"/>
                                  </p:stCondLst>
                                  <p:childTnLst>
                                    <p:set>
                                      <p:cBhvr>
                                        <p:cTn id="35" dur="1" fill="hold">
                                          <p:stCondLst>
                                            <p:cond delay="0"/>
                                          </p:stCondLst>
                                        </p:cTn>
                                        <p:tgtEl>
                                          <p:spTgt spid="19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2"/>
                                        </p:tgtEl>
                                        <p:attrNameLst>
                                          <p:attrName>style.visibility</p:attrName>
                                        </p:attrNameLst>
                                      </p:cBhvr>
                                      <p:to>
                                        <p:strVal val="visible"/>
                                      </p:to>
                                    </p:set>
                                    <p:animEffect transition="in" filter="fade">
                                      <p:cBhvr>
                                        <p:cTn id="40" dur="500"/>
                                        <p:tgtEl>
                                          <p:spTgt spid="3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0"/>
                                        </p:tgtEl>
                                        <p:attrNameLst>
                                          <p:attrName>style.visibility</p:attrName>
                                        </p:attrNameLst>
                                      </p:cBhvr>
                                      <p:to>
                                        <p:strVal val="visible"/>
                                      </p:to>
                                    </p:set>
                                    <p:animEffect transition="in" filter="fade">
                                      <p:cBhvr>
                                        <p:cTn id="43" dur="500"/>
                                        <p:tgtEl>
                                          <p:spTgt spid="310"/>
                                        </p:tgtEl>
                                      </p:cBhvr>
                                    </p:animEffect>
                                  </p:childTnLst>
                                </p:cTn>
                              </p:par>
                              <p:par>
                                <p:cTn id="44" presetID="10" presetClass="entr" presetSubtype="0" fill="hold" nodeType="withEffect">
                                  <p:stCondLst>
                                    <p:cond delay="0"/>
                                  </p:stCondLst>
                                  <p:childTnLst>
                                    <p:set>
                                      <p:cBhvr>
                                        <p:cTn id="45" dur="1" fill="hold">
                                          <p:stCondLst>
                                            <p:cond delay="0"/>
                                          </p:stCondLst>
                                        </p:cTn>
                                        <p:tgtEl>
                                          <p:spTgt spid="311"/>
                                        </p:tgtEl>
                                        <p:attrNameLst>
                                          <p:attrName>style.visibility</p:attrName>
                                        </p:attrNameLst>
                                      </p:cBhvr>
                                      <p:to>
                                        <p:strVal val="visible"/>
                                      </p:to>
                                    </p:set>
                                    <p:animEffect transition="in" filter="fade">
                                      <p:cBhvr>
                                        <p:cTn id="46" dur="500"/>
                                        <p:tgtEl>
                                          <p:spTgt spid="311"/>
                                        </p:tgtEl>
                                      </p:cBhvr>
                                    </p:animEffect>
                                  </p:childTnLst>
                                </p:cTn>
                              </p:par>
                            </p:childTnLst>
                          </p:cTn>
                        </p:par>
                        <p:par>
                          <p:cTn id="47" fill="hold">
                            <p:stCondLst>
                              <p:cond delay="500"/>
                            </p:stCondLst>
                            <p:childTnLst>
                              <p:par>
                                <p:cTn id="48" presetID="10" presetClass="entr" presetSubtype="0" fill="hold" nodeType="afterEffect">
                                  <p:stCondLst>
                                    <p:cond delay="50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33"/>
                                        </p:tgtEl>
                                        <p:attrNameLst>
                                          <p:attrName>style.visibility</p:attrName>
                                        </p:attrNameLst>
                                      </p:cBhvr>
                                      <p:to>
                                        <p:strVal val="visible"/>
                                      </p:to>
                                    </p:set>
                                    <p:animEffect transition="in" filter="fade">
                                      <p:cBhvr>
                                        <p:cTn id="53" dur="500"/>
                                        <p:tgtEl>
                                          <p:spTgt spid="333"/>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334"/>
                                        </p:tgtEl>
                                        <p:attrNameLst>
                                          <p:attrName>style.visibility</p:attrName>
                                        </p:attrNameLst>
                                      </p:cBhvr>
                                      <p:to>
                                        <p:strVal val="visible"/>
                                      </p:to>
                                    </p:set>
                                    <p:animEffect transition="in" filter="fade">
                                      <p:cBhvr>
                                        <p:cTn id="56" dur="500"/>
                                        <p:tgtEl>
                                          <p:spTgt spid="334"/>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335"/>
                                        </p:tgtEl>
                                        <p:attrNameLst>
                                          <p:attrName>style.visibility</p:attrName>
                                        </p:attrNameLst>
                                      </p:cBhvr>
                                      <p:to>
                                        <p:strVal val="visible"/>
                                      </p:to>
                                    </p:set>
                                    <p:animEffect transition="in" filter="fade">
                                      <p:cBhvr>
                                        <p:cTn id="59" dur="500"/>
                                        <p:tgtEl>
                                          <p:spTgt spid="335"/>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4">
                                            <p:txEl>
                                              <p:pRg st="0" end="0"/>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36">
                                            <p:txEl>
                                              <p:pRg st="0" end="0"/>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2" end="2"/>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36">
                                            <p:txEl>
                                              <p:pRg st="2" end="2"/>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3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37"/>
                                        </p:tgtEl>
                                        <p:attrNameLst>
                                          <p:attrName>style.visibility</p:attrName>
                                        </p:attrNameLst>
                                      </p:cBhvr>
                                      <p:to>
                                        <p:strVal val="visible"/>
                                      </p:to>
                                    </p:set>
                                    <p:animEffect transition="in" filter="fade">
                                      <p:cBhvr>
                                        <p:cTn id="78" dur="500"/>
                                        <p:tgtEl>
                                          <p:spTgt spid="33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38"/>
                                        </p:tgtEl>
                                        <p:attrNameLst>
                                          <p:attrName>style.visibility</p:attrName>
                                        </p:attrNameLst>
                                      </p:cBhvr>
                                      <p:to>
                                        <p:strVal val="visible"/>
                                      </p:to>
                                    </p:set>
                                    <p:animEffect transition="in" filter="fade">
                                      <p:cBhvr>
                                        <p:cTn id="81" dur="500"/>
                                        <p:tgtEl>
                                          <p:spTgt spid="338"/>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3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4" grpId="0" animBg="1"/>
      <p:bldP spid="145" grpId="0" animBg="1"/>
      <p:bldP spid="146" grpId="0" animBg="1"/>
      <p:bldP spid="310" grpId="0" animBg="1"/>
      <p:bldP spid="333" grpId="0"/>
      <p:bldP spid="334" grpId="0"/>
      <p:bldP spid="335" grpId="0"/>
      <p:bldP spid="337" grpId="0" animBg="1"/>
      <p:bldP spid="338" grpId="0"/>
      <p:bldP spid="3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Contextual Language Understanding</a:t>
            </a:r>
            <a:endParaRPr lang="en-US" sz="1600" dirty="0"/>
          </a:p>
        </p:txBody>
      </p:sp>
      <p:sp>
        <p:nvSpPr>
          <p:cNvPr id="64" name="投影片編號版面配置區 63"/>
          <p:cNvSpPr>
            <a:spLocks noGrp="1"/>
          </p:cNvSpPr>
          <p:nvPr>
            <p:ph type="sldNum" sz="quarter" idx="12"/>
          </p:nvPr>
        </p:nvSpPr>
        <p:spPr/>
        <p:txBody>
          <a:bodyPr>
            <a:normAutofit/>
          </a:bodyPr>
          <a:lstStyle/>
          <a:p>
            <a:pPr defTabSz="914378"/>
            <a:fld id="{8F82E0A0-C266-4798-8C8F-B9F91E9DA37E}" type="slidenum">
              <a:rPr lang="en-US" altLang="zh-TW">
                <a:latin typeface="Calibri" panose="020F0502020204030204"/>
                <a:ea typeface="新細明體" panose="02020500000000000000" pitchFamily="18" charset="-120"/>
              </a:rPr>
              <a:pPr defTabSz="914378"/>
              <a:t>13</a:t>
            </a:fld>
            <a:endParaRPr lang="en-US" dirty="0">
              <a:latin typeface="Calibri" panose="020F0502020204030204"/>
            </a:endParaRPr>
          </a:p>
        </p:txBody>
      </p:sp>
      <p:sp>
        <p:nvSpPr>
          <p:cNvPr id="5" name="Rounded Rectangle 754"/>
          <p:cNvSpPr/>
          <p:nvPr/>
        </p:nvSpPr>
        <p:spPr>
          <a:xfrm>
            <a:off x="2474170" y="2853712"/>
            <a:ext cx="4523895" cy="1774660"/>
          </a:xfrm>
          <a:prstGeom prst="roundRect">
            <a:avLst>
              <a:gd name="adj" fmla="val 6768"/>
            </a:avLst>
          </a:prstGeom>
          <a:solidFill>
            <a:srgbClr val="FFCCCC"/>
          </a:solidFill>
          <a:ln w="6350" cap="flat" cmpd="sng" algn="in">
            <a:solidFill>
              <a:srgbClr val="C00000"/>
            </a:solidFill>
            <a:prstDash val="solid"/>
          </a:ln>
          <a:effectLst/>
        </p:spPr>
        <p:txBody>
          <a:bodyPr rtlCol="0" anchor="ctr"/>
          <a:lstStyle/>
          <a:p>
            <a:pPr algn="ctr" defTabSz="342892">
              <a:defRPr/>
            </a:pPr>
            <a:endParaRPr lang="en-US" sz="1350" kern="0">
              <a:solidFill>
                <a:prstClr val="black"/>
              </a:solidFill>
              <a:latin typeface="Calibri" panose="020F0502020204030204"/>
            </a:endParaRPr>
          </a:p>
        </p:txBody>
      </p:sp>
      <p:sp>
        <p:nvSpPr>
          <p:cNvPr id="6" name="Rounded Rectangle 755"/>
          <p:cNvSpPr/>
          <p:nvPr/>
        </p:nvSpPr>
        <p:spPr>
          <a:xfrm>
            <a:off x="2442444" y="1574228"/>
            <a:ext cx="4517573" cy="985118"/>
          </a:xfrm>
          <a:prstGeom prst="roundRect">
            <a:avLst>
              <a:gd name="adj" fmla="val 6768"/>
            </a:avLst>
          </a:prstGeom>
          <a:solidFill>
            <a:srgbClr val="CCECFF"/>
          </a:solidFill>
          <a:ln w="6350" cap="flat" cmpd="sng" algn="in">
            <a:solidFill>
              <a:srgbClr val="0070C0"/>
            </a:solidFill>
            <a:prstDash val="solid"/>
          </a:ln>
          <a:effectLst/>
        </p:spPr>
        <p:txBody>
          <a:bodyPr rtlCol="0" anchor="ctr"/>
          <a:lstStyle/>
          <a:p>
            <a:pPr algn="ctr" defTabSz="342892">
              <a:defRPr/>
            </a:pPr>
            <a:endParaRPr lang="en-US" sz="1350" kern="0">
              <a:solidFill>
                <a:prstClr val="black"/>
              </a:solidFill>
              <a:latin typeface="Calibri" panose="020F0502020204030204"/>
            </a:endParaRPr>
          </a:p>
        </p:txBody>
      </p:sp>
      <p:sp>
        <p:nvSpPr>
          <p:cNvPr id="7" name="TextBox 17"/>
          <p:cNvSpPr txBox="1"/>
          <p:nvPr/>
        </p:nvSpPr>
        <p:spPr>
          <a:xfrm>
            <a:off x="2712981" y="1555538"/>
            <a:ext cx="4385657" cy="300082"/>
          </a:xfrm>
          <a:prstGeom prst="rect">
            <a:avLst/>
          </a:prstGeom>
          <a:noFill/>
        </p:spPr>
        <p:txBody>
          <a:bodyPr wrap="square" rtlCol="0">
            <a:spAutoFit/>
          </a:bodyPr>
          <a:lstStyle/>
          <a:p>
            <a:pPr defTabSz="342892">
              <a:defRPr/>
            </a:pPr>
            <a:r>
              <a:rPr lang="en-US" sz="1350" kern="0" dirty="0">
                <a:solidFill>
                  <a:prstClr val="black"/>
                </a:solidFill>
                <a:latin typeface="Calibri" panose="020F0502020204030204"/>
              </a:rPr>
              <a:t>just   sent   email   to   bob   about   fishing   this   weekend</a:t>
            </a:r>
          </a:p>
        </p:txBody>
      </p:sp>
      <p:sp>
        <p:nvSpPr>
          <p:cNvPr id="8" name="TextBox 18"/>
          <p:cNvSpPr txBox="1"/>
          <p:nvPr/>
        </p:nvSpPr>
        <p:spPr>
          <a:xfrm>
            <a:off x="2772329" y="1868246"/>
            <a:ext cx="323117" cy="300082"/>
          </a:xfrm>
          <a:prstGeom prst="rect">
            <a:avLst/>
          </a:prstGeom>
          <a:noFill/>
        </p:spPr>
        <p:txBody>
          <a:bodyPr wrap="square" rtlCol="0">
            <a:spAutoFit/>
          </a:bodyPr>
          <a:lstStyle/>
          <a:p>
            <a:pPr algn="ctr" defTabSz="342892">
              <a:defRPr/>
            </a:pPr>
            <a:r>
              <a:rPr lang="en-US" sz="1350" kern="0" dirty="0">
                <a:solidFill>
                  <a:prstClr val="black"/>
                </a:solidFill>
                <a:latin typeface="Calibri" panose="020F0502020204030204"/>
              </a:rPr>
              <a:t>O</a:t>
            </a:r>
          </a:p>
        </p:txBody>
      </p:sp>
      <p:cxnSp>
        <p:nvCxnSpPr>
          <p:cNvPr id="9" name="Straight Arrow Connector 19"/>
          <p:cNvCxnSpPr>
            <a:cxnSpLocks/>
            <a:endCxn id="8" idx="0"/>
          </p:cNvCxnSpPr>
          <p:nvPr/>
        </p:nvCxnSpPr>
        <p:spPr>
          <a:xfrm>
            <a:off x="2933887" y="1780250"/>
            <a:ext cx="1" cy="87996"/>
          </a:xfrm>
          <a:prstGeom prst="straightConnector1">
            <a:avLst/>
          </a:prstGeom>
          <a:noFill/>
          <a:ln w="6350" cap="flat" cmpd="sng" algn="in">
            <a:solidFill>
              <a:sysClr val="windowText" lastClr="000000"/>
            </a:solidFill>
            <a:prstDash val="solid"/>
            <a:tailEnd type="triangle"/>
          </a:ln>
          <a:effectLst/>
        </p:spPr>
      </p:cxnSp>
      <p:sp>
        <p:nvSpPr>
          <p:cNvPr id="10" name="TextBox 20"/>
          <p:cNvSpPr txBox="1"/>
          <p:nvPr/>
        </p:nvSpPr>
        <p:spPr>
          <a:xfrm>
            <a:off x="3154794" y="1868246"/>
            <a:ext cx="323117" cy="300082"/>
          </a:xfrm>
          <a:prstGeom prst="rect">
            <a:avLst/>
          </a:prstGeom>
          <a:noFill/>
        </p:spPr>
        <p:txBody>
          <a:bodyPr wrap="square" rtlCol="0">
            <a:spAutoFit/>
          </a:bodyPr>
          <a:lstStyle/>
          <a:p>
            <a:pPr algn="ctr" defTabSz="342892">
              <a:defRPr/>
            </a:pPr>
            <a:r>
              <a:rPr lang="en-US" sz="1350" kern="0" dirty="0">
                <a:solidFill>
                  <a:prstClr val="black"/>
                </a:solidFill>
                <a:latin typeface="Calibri" panose="020F0502020204030204"/>
              </a:rPr>
              <a:t>O</a:t>
            </a:r>
          </a:p>
        </p:txBody>
      </p:sp>
      <p:cxnSp>
        <p:nvCxnSpPr>
          <p:cNvPr id="11" name="Straight Arrow Connector 21"/>
          <p:cNvCxnSpPr>
            <a:cxnSpLocks/>
            <a:endCxn id="10" idx="0"/>
          </p:cNvCxnSpPr>
          <p:nvPr/>
        </p:nvCxnSpPr>
        <p:spPr>
          <a:xfrm>
            <a:off x="3316352" y="1774396"/>
            <a:ext cx="1" cy="93851"/>
          </a:xfrm>
          <a:prstGeom prst="straightConnector1">
            <a:avLst/>
          </a:prstGeom>
          <a:noFill/>
          <a:ln w="6350" cap="flat" cmpd="sng" algn="in">
            <a:solidFill>
              <a:sysClr val="windowText" lastClr="000000"/>
            </a:solidFill>
            <a:prstDash val="solid"/>
            <a:tailEnd type="triangle"/>
          </a:ln>
          <a:effectLst/>
        </p:spPr>
      </p:cxnSp>
      <p:sp>
        <p:nvSpPr>
          <p:cNvPr id="12" name="TextBox 22"/>
          <p:cNvSpPr txBox="1"/>
          <p:nvPr/>
        </p:nvSpPr>
        <p:spPr>
          <a:xfrm>
            <a:off x="3609795" y="1868246"/>
            <a:ext cx="323117" cy="300082"/>
          </a:xfrm>
          <a:prstGeom prst="rect">
            <a:avLst/>
          </a:prstGeom>
          <a:noFill/>
        </p:spPr>
        <p:txBody>
          <a:bodyPr wrap="square" rtlCol="0">
            <a:spAutoFit/>
          </a:bodyPr>
          <a:lstStyle/>
          <a:p>
            <a:pPr algn="ctr" defTabSz="342892">
              <a:defRPr/>
            </a:pPr>
            <a:r>
              <a:rPr lang="en-US" sz="1350" kern="0" dirty="0">
                <a:solidFill>
                  <a:prstClr val="black"/>
                </a:solidFill>
                <a:latin typeface="Calibri" panose="020F0502020204030204"/>
              </a:rPr>
              <a:t>O</a:t>
            </a:r>
          </a:p>
        </p:txBody>
      </p:sp>
      <p:cxnSp>
        <p:nvCxnSpPr>
          <p:cNvPr id="13" name="Straight Arrow Connector 23"/>
          <p:cNvCxnSpPr>
            <a:cxnSpLocks/>
            <a:endCxn id="12" idx="0"/>
          </p:cNvCxnSpPr>
          <p:nvPr/>
        </p:nvCxnSpPr>
        <p:spPr>
          <a:xfrm>
            <a:off x="3771353" y="1781342"/>
            <a:ext cx="1" cy="86904"/>
          </a:xfrm>
          <a:prstGeom prst="straightConnector1">
            <a:avLst/>
          </a:prstGeom>
          <a:noFill/>
          <a:ln w="6350" cap="flat" cmpd="sng" algn="in">
            <a:solidFill>
              <a:sysClr val="windowText" lastClr="000000"/>
            </a:solidFill>
            <a:prstDash val="solid"/>
            <a:tailEnd type="triangle"/>
          </a:ln>
          <a:effectLst/>
        </p:spPr>
      </p:cxnSp>
      <p:sp>
        <p:nvSpPr>
          <p:cNvPr id="14" name="TextBox 24"/>
          <p:cNvSpPr txBox="1"/>
          <p:nvPr/>
        </p:nvSpPr>
        <p:spPr>
          <a:xfrm>
            <a:off x="3981271" y="1868246"/>
            <a:ext cx="323117" cy="300082"/>
          </a:xfrm>
          <a:prstGeom prst="rect">
            <a:avLst/>
          </a:prstGeom>
          <a:noFill/>
        </p:spPr>
        <p:txBody>
          <a:bodyPr wrap="square" rtlCol="0">
            <a:spAutoFit/>
          </a:bodyPr>
          <a:lstStyle/>
          <a:p>
            <a:pPr algn="ctr" defTabSz="342892">
              <a:defRPr/>
            </a:pPr>
            <a:r>
              <a:rPr lang="en-US" sz="1350" kern="0" dirty="0">
                <a:solidFill>
                  <a:prstClr val="black"/>
                </a:solidFill>
                <a:latin typeface="Calibri" panose="020F0502020204030204"/>
              </a:rPr>
              <a:t>O</a:t>
            </a:r>
          </a:p>
        </p:txBody>
      </p:sp>
      <p:cxnSp>
        <p:nvCxnSpPr>
          <p:cNvPr id="15" name="Straight Arrow Connector 25"/>
          <p:cNvCxnSpPr>
            <a:cxnSpLocks/>
            <a:endCxn id="14" idx="0"/>
          </p:cNvCxnSpPr>
          <p:nvPr/>
        </p:nvCxnSpPr>
        <p:spPr>
          <a:xfrm>
            <a:off x="4142829" y="1791582"/>
            <a:ext cx="1" cy="76664"/>
          </a:xfrm>
          <a:prstGeom prst="straightConnector1">
            <a:avLst/>
          </a:prstGeom>
          <a:noFill/>
          <a:ln w="6350" cap="flat" cmpd="sng" algn="in">
            <a:solidFill>
              <a:sysClr val="windowText" lastClr="000000"/>
            </a:solidFill>
            <a:prstDash val="solid"/>
            <a:tailEnd type="triangle"/>
          </a:ln>
          <a:effectLst/>
        </p:spPr>
      </p:cxnSp>
      <p:sp>
        <p:nvSpPr>
          <p:cNvPr id="16" name="TextBox 26"/>
          <p:cNvSpPr txBox="1"/>
          <p:nvPr/>
        </p:nvSpPr>
        <p:spPr>
          <a:xfrm>
            <a:off x="3771351" y="2093529"/>
            <a:ext cx="1318848"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B-</a:t>
            </a:r>
            <a:r>
              <a:rPr lang="en-US" sz="1200" kern="0" dirty="0" err="1">
                <a:solidFill>
                  <a:prstClr val="black"/>
                </a:solidFill>
                <a:latin typeface="Calibri" panose="020F0502020204030204"/>
              </a:rPr>
              <a:t>contact_name</a:t>
            </a:r>
            <a:endParaRPr lang="en-US" sz="1200" kern="0" dirty="0">
              <a:solidFill>
                <a:prstClr val="black"/>
              </a:solidFill>
              <a:latin typeface="Calibri" panose="020F0502020204030204"/>
            </a:endParaRPr>
          </a:p>
        </p:txBody>
      </p:sp>
      <p:cxnSp>
        <p:nvCxnSpPr>
          <p:cNvPr id="17" name="Straight Arrow Connector 27"/>
          <p:cNvCxnSpPr>
            <a:cxnSpLocks/>
            <a:endCxn id="16" idx="0"/>
          </p:cNvCxnSpPr>
          <p:nvPr/>
        </p:nvCxnSpPr>
        <p:spPr>
          <a:xfrm>
            <a:off x="4430775" y="1791582"/>
            <a:ext cx="0" cy="301947"/>
          </a:xfrm>
          <a:prstGeom prst="straightConnector1">
            <a:avLst/>
          </a:prstGeom>
          <a:noFill/>
          <a:ln w="6350" cap="flat" cmpd="sng" algn="in">
            <a:solidFill>
              <a:sysClr val="windowText" lastClr="000000"/>
            </a:solidFill>
            <a:prstDash val="solid"/>
            <a:tailEnd type="triangle"/>
          </a:ln>
          <a:effectLst/>
        </p:spPr>
      </p:cxnSp>
      <p:sp>
        <p:nvSpPr>
          <p:cNvPr id="18" name="TextBox 28"/>
          <p:cNvSpPr txBox="1"/>
          <p:nvPr/>
        </p:nvSpPr>
        <p:spPr>
          <a:xfrm>
            <a:off x="4763786" y="1865487"/>
            <a:ext cx="323117" cy="300082"/>
          </a:xfrm>
          <a:prstGeom prst="rect">
            <a:avLst/>
          </a:prstGeom>
          <a:noFill/>
        </p:spPr>
        <p:txBody>
          <a:bodyPr wrap="square" rtlCol="0">
            <a:spAutoFit/>
          </a:bodyPr>
          <a:lstStyle/>
          <a:p>
            <a:pPr algn="ctr" defTabSz="342892">
              <a:defRPr/>
            </a:pPr>
            <a:r>
              <a:rPr lang="en-US" sz="1350" kern="0" dirty="0">
                <a:solidFill>
                  <a:prstClr val="black"/>
                </a:solidFill>
                <a:latin typeface="Calibri" panose="020F0502020204030204"/>
              </a:rPr>
              <a:t>O</a:t>
            </a:r>
          </a:p>
        </p:txBody>
      </p:sp>
      <p:cxnSp>
        <p:nvCxnSpPr>
          <p:cNvPr id="19" name="Straight Arrow Connector 29"/>
          <p:cNvCxnSpPr>
            <a:cxnSpLocks/>
            <a:endCxn id="18" idx="0"/>
          </p:cNvCxnSpPr>
          <p:nvPr/>
        </p:nvCxnSpPr>
        <p:spPr>
          <a:xfrm>
            <a:off x="4925344" y="1781343"/>
            <a:ext cx="1" cy="84144"/>
          </a:xfrm>
          <a:prstGeom prst="straightConnector1">
            <a:avLst/>
          </a:prstGeom>
          <a:noFill/>
          <a:ln w="6350" cap="flat" cmpd="sng" algn="in">
            <a:solidFill>
              <a:sysClr val="windowText" lastClr="000000"/>
            </a:solidFill>
            <a:prstDash val="solid"/>
            <a:tailEnd type="triangle"/>
          </a:ln>
          <a:effectLst/>
        </p:spPr>
      </p:cxnSp>
      <p:sp>
        <p:nvSpPr>
          <p:cNvPr id="20" name="TextBox 30"/>
          <p:cNvSpPr txBox="1"/>
          <p:nvPr/>
        </p:nvSpPr>
        <p:spPr>
          <a:xfrm>
            <a:off x="4984965" y="2099029"/>
            <a:ext cx="781143"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B-subject</a:t>
            </a:r>
          </a:p>
        </p:txBody>
      </p:sp>
      <p:cxnSp>
        <p:nvCxnSpPr>
          <p:cNvPr id="21" name="Straight Arrow Connector 31"/>
          <p:cNvCxnSpPr>
            <a:cxnSpLocks/>
            <a:endCxn id="20" idx="0"/>
          </p:cNvCxnSpPr>
          <p:nvPr/>
        </p:nvCxnSpPr>
        <p:spPr>
          <a:xfrm>
            <a:off x="5375536" y="1829668"/>
            <a:ext cx="0" cy="269360"/>
          </a:xfrm>
          <a:prstGeom prst="straightConnector1">
            <a:avLst/>
          </a:prstGeom>
          <a:noFill/>
          <a:ln w="6350" cap="flat" cmpd="sng" algn="in">
            <a:solidFill>
              <a:sysClr val="windowText" lastClr="000000"/>
            </a:solidFill>
            <a:prstDash val="solid"/>
            <a:tailEnd type="triangle"/>
          </a:ln>
          <a:effectLst/>
        </p:spPr>
      </p:cxnSp>
      <p:sp>
        <p:nvSpPr>
          <p:cNvPr id="22" name="TextBox 32"/>
          <p:cNvSpPr txBox="1"/>
          <p:nvPr/>
        </p:nvSpPr>
        <p:spPr>
          <a:xfrm>
            <a:off x="5593016" y="2097913"/>
            <a:ext cx="781143"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I-subject</a:t>
            </a:r>
          </a:p>
        </p:txBody>
      </p:sp>
      <p:cxnSp>
        <p:nvCxnSpPr>
          <p:cNvPr id="23" name="Straight Arrow Connector 33"/>
          <p:cNvCxnSpPr>
            <a:cxnSpLocks/>
            <a:endCxn id="22" idx="0"/>
          </p:cNvCxnSpPr>
          <p:nvPr/>
        </p:nvCxnSpPr>
        <p:spPr>
          <a:xfrm>
            <a:off x="5983587" y="1829668"/>
            <a:ext cx="1" cy="268245"/>
          </a:xfrm>
          <a:prstGeom prst="straightConnector1">
            <a:avLst/>
          </a:prstGeom>
          <a:noFill/>
          <a:ln w="6350" cap="flat" cmpd="sng" algn="in">
            <a:solidFill>
              <a:sysClr val="windowText" lastClr="000000"/>
            </a:solidFill>
            <a:prstDash val="solid"/>
            <a:tailEnd type="triangle"/>
          </a:ln>
          <a:effectLst/>
        </p:spPr>
      </p:cxnSp>
      <p:sp>
        <p:nvSpPr>
          <p:cNvPr id="24" name="TextBox 34"/>
          <p:cNvSpPr txBox="1"/>
          <p:nvPr/>
        </p:nvSpPr>
        <p:spPr>
          <a:xfrm>
            <a:off x="6178872" y="2101789"/>
            <a:ext cx="781143"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I-subject</a:t>
            </a:r>
          </a:p>
        </p:txBody>
      </p:sp>
      <p:cxnSp>
        <p:nvCxnSpPr>
          <p:cNvPr id="25" name="Straight Arrow Connector 35"/>
          <p:cNvCxnSpPr>
            <a:cxnSpLocks/>
            <a:endCxn id="24" idx="0"/>
          </p:cNvCxnSpPr>
          <p:nvPr/>
        </p:nvCxnSpPr>
        <p:spPr>
          <a:xfrm>
            <a:off x="6569443" y="1829668"/>
            <a:ext cx="0" cy="272121"/>
          </a:xfrm>
          <a:prstGeom prst="straightConnector1">
            <a:avLst/>
          </a:prstGeom>
          <a:noFill/>
          <a:ln w="6350" cap="flat" cmpd="sng" algn="in">
            <a:solidFill>
              <a:sysClr val="windowText" lastClr="000000"/>
            </a:solidFill>
            <a:prstDash val="solid"/>
            <a:tailEnd type="triangle"/>
          </a:ln>
          <a:effectLst/>
        </p:spPr>
      </p:cxnSp>
      <p:sp>
        <p:nvSpPr>
          <p:cNvPr id="26" name="TextBox 36"/>
          <p:cNvSpPr txBox="1"/>
          <p:nvPr/>
        </p:nvSpPr>
        <p:spPr>
          <a:xfrm>
            <a:off x="2385649" y="1573945"/>
            <a:ext cx="323117" cy="300082"/>
          </a:xfrm>
          <a:prstGeom prst="rect">
            <a:avLst/>
          </a:prstGeom>
          <a:noFill/>
        </p:spPr>
        <p:txBody>
          <a:bodyPr wrap="square" rtlCol="0">
            <a:spAutoFit/>
          </a:bodyPr>
          <a:lstStyle/>
          <a:p>
            <a:pPr algn="ctr" defTabSz="342892"/>
            <a:r>
              <a:rPr lang="en-US" sz="1350" b="1" i="1" dirty="0">
                <a:solidFill>
                  <a:prstClr val="black"/>
                </a:solidFill>
                <a:latin typeface="Times New Roman" panose="02020603050405020304" pitchFamily="18" charset="0"/>
                <a:cs typeface="Times New Roman" panose="02020603050405020304" pitchFamily="18" charset="0"/>
              </a:rPr>
              <a:t>U</a:t>
            </a:r>
          </a:p>
        </p:txBody>
      </p:sp>
      <p:sp>
        <p:nvSpPr>
          <p:cNvPr id="27" name="TextBox 37"/>
          <p:cNvSpPr txBox="1"/>
          <p:nvPr/>
        </p:nvSpPr>
        <p:spPr>
          <a:xfrm>
            <a:off x="2383451" y="1940615"/>
            <a:ext cx="323117" cy="300082"/>
          </a:xfrm>
          <a:prstGeom prst="rect">
            <a:avLst/>
          </a:prstGeom>
          <a:noFill/>
        </p:spPr>
        <p:txBody>
          <a:bodyPr wrap="square" rtlCol="0">
            <a:spAutoFit/>
          </a:bodyPr>
          <a:lstStyle/>
          <a:p>
            <a:pPr algn="ctr" defTabSz="342892"/>
            <a:r>
              <a:rPr lang="en-US" sz="1350" b="1" i="1" dirty="0">
                <a:solidFill>
                  <a:prstClr val="black"/>
                </a:solidFill>
                <a:latin typeface="Times New Roman" panose="02020603050405020304" pitchFamily="18" charset="0"/>
                <a:cs typeface="Times New Roman" panose="02020603050405020304" pitchFamily="18" charset="0"/>
              </a:rPr>
              <a:t>S</a:t>
            </a:r>
          </a:p>
        </p:txBody>
      </p:sp>
      <p:sp>
        <p:nvSpPr>
          <p:cNvPr id="32" name="TextBox 42"/>
          <p:cNvSpPr txBox="1"/>
          <p:nvPr/>
        </p:nvSpPr>
        <p:spPr>
          <a:xfrm>
            <a:off x="2407080" y="2265540"/>
            <a:ext cx="4552935" cy="276999"/>
          </a:xfrm>
          <a:prstGeom prst="rect">
            <a:avLst/>
          </a:prstGeom>
          <a:noFill/>
        </p:spPr>
        <p:txBody>
          <a:bodyPr wrap="square" rtlCol="0">
            <a:spAutoFit/>
          </a:bodyPr>
          <a:lstStyle/>
          <a:p>
            <a:pPr defTabSz="342892">
              <a:defRPr/>
            </a:pPr>
            <a:r>
              <a:rPr lang="en-US" sz="1200" kern="0" dirty="0">
                <a:solidFill>
                  <a:srgbClr val="0000FF"/>
                </a:solidFill>
                <a:latin typeface="Calibri" panose="020F0502020204030204"/>
                <a:sym typeface="Wingdings" panose="05000000000000000000" pitchFamily="2" charset="2"/>
              </a:rPr>
              <a:t> </a:t>
            </a:r>
            <a:r>
              <a:rPr lang="en-US" sz="1200" kern="0" dirty="0" err="1">
                <a:solidFill>
                  <a:srgbClr val="0000FF"/>
                </a:solidFill>
                <a:latin typeface="Calibri" panose="020F0502020204030204"/>
              </a:rPr>
              <a:t>send_email</a:t>
            </a:r>
            <a:r>
              <a:rPr lang="en-US" sz="1200" kern="0" dirty="0">
                <a:solidFill>
                  <a:srgbClr val="0000FF"/>
                </a:solidFill>
                <a:latin typeface="Calibri" panose="020F0502020204030204"/>
              </a:rPr>
              <a:t>(</a:t>
            </a:r>
            <a:r>
              <a:rPr lang="en-US" sz="1200" kern="0" dirty="0" err="1">
                <a:solidFill>
                  <a:srgbClr val="0000FF"/>
                </a:solidFill>
                <a:latin typeface="Calibri" panose="020F0502020204030204"/>
              </a:rPr>
              <a:t>contact_name</a:t>
            </a:r>
            <a:r>
              <a:rPr lang="en-US" sz="1200" kern="0" dirty="0">
                <a:solidFill>
                  <a:srgbClr val="0000FF"/>
                </a:solidFill>
                <a:latin typeface="Calibri" panose="020F0502020204030204"/>
              </a:rPr>
              <a:t>=“bob”, subject=“fishing this weekend”)</a:t>
            </a:r>
          </a:p>
        </p:txBody>
      </p:sp>
      <p:sp>
        <p:nvSpPr>
          <p:cNvPr id="33" name="TextBox 43"/>
          <p:cNvSpPr txBox="1"/>
          <p:nvPr/>
        </p:nvSpPr>
        <p:spPr>
          <a:xfrm>
            <a:off x="2974697" y="3633768"/>
            <a:ext cx="3476490" cy="300082"/>
          </a:xfrm>
          <a:prstGeom prst="rect">
            <a:avLst/>
          </a:prstGeom>
          <a:noFill/>
        </p:spPr>
        <p:txBody>
          <a:bodyPr wrap="square" rtlCol="0">
            <a:spAutoFit/>
          </a:bodyPr>
          <a:lstStyle/>
          <a:p>
            <a:pPr defTabSz="342892">
              <a:defRPr/>
            </a:pPr>
            <a:r>
              <a:rPr lang="en-US" sz="1350" kern="0" dirty="0">
                <a:solidFill>
                  <a:prstClr val="black"/>
                </a:solidFill>
                <a:latin typeface="Calibri" panose="020F0502020204030204"/>
              </a:rPr>
              <a:t>are     we     going     to     fish     this     weekend</a:t>
            </a:r>
          </a:p>
        </p:txBody>
      </p:sp>
      <p:sp>
        <p:nvSpPr>
          <p:cNvPr id="34" name="TextBox 44"/>
          <p:cNvSpPr txBox="1"/>
          <p:nvPr/>
        </p:nvSpPr>
        <p:spPr>
          <a:xfrm>
            <a:off x="2462977" y="2833576"/>
            <a:ext cx="398733" cy="300082"/>
          </a:xfrm>
          <a:prstGeom prst="rect">
            <a:avLst/>
          </a:prstGeom>
          <a:noFill/>
        </p:spPr>
        <p:txBody>
          <a:bodyPr wrap="square" rtlCol="0">
            <a:spAutoFit/>
          </a:bodyPr>
          <a:lstStyle/>
          <a:p>
            <a:pPr algn="ctr" defTabSz="342892"/>
            <a:r>
              <a:rPr lang="en-US" sz="1350" b="1" i="1" dirty="0">
                <a:solidFill>
                  <a:prstClr val="black"/>
                </a:solidFill>
                <a:latin typeface="Times New Roman" panose="02020603050405020304" pitchFamily="18" charset="0"/>
                <a:cs typeface="Times New Roman" panose="02020603050405020304" pitchFamily="18" charset="0"/>
              </a:rPr>
              <a:t>U</a:t>
            </a:r>
            <a:r>
              <a:rPr lang="en-US" sz="1350" b="1" i="1" baseline="-25000" dirty="0">
                <a:solidFill>
                  <a:prstClr val="black"/>
                </a:solidFill>
                <a:latin typeface="Times New Roman" panose="02020603050405020304" pitchFamily="18" charset="0"/>
                <a:cs typeface="Times New Roman" panose="02020603050405020304" pitchFamily="18" charset="0"/>
              </a:rPr>
              <a:t>1</a:t>
            </a:r>
          </a:p>
        </p:txBody>
      </p:sp>
      <p:sp>
        <p:nvSpPr>
          <p:cNvPr id="35" name="TextBox 45"/>
          <p:cNvSpPr txBox="1"/>
          <p:nvPr/>
        </p:nvSpPr>
        <p:spPr>
          <a:xfrm>
            <a:off x="2469178" y="4021239"/>
            <a:ext cx="377641" cy="300082"/>
          </a:xfrm>
          <a:prstGeom prst="rect">
            <a:avLst/>
          </a:prstGeom>
          <a:noFill/>
        </p:spPr>
        <p:txBody>
          <a:bodyPr wrap="square" rtlCol="0">
            <a:spAutoFit/>
          </a:bodyPr>
          <a:lstStyle/>
          <a:p>
            <a:pPr algn="ctr" defTabSz="342892"/>
            <a:r>
              <a:rPr lang="en-US" sz="1350" b="1" i="1" dirty="0">
                <a:solidFill>
                  <a:prstClr val="black"/>
                </a:solidFill>
                <a:latin typeface="Times New Roman" panose="02020603050405020304" pitchFamily="18" charset="0"/>
                <a:cs typeface="Times New Roman" panose="02020603050405020304" pitchFamily="18" charset="0"/>
              </a:rPr>
              <a:t>S</a:t>
            </a:r>
            <a:r>
              <a:rPr lang="en-US" sz="1350" b="1" i="1" baseline="-25000" dirty="0">
                <a:solidFill>
                  <a:prstClr val="black"/>
                </a:solidFill>
                <a:latin typeface="Times New Roman" panose="02020603050405020304" pitchFamily="18" charset="0"/>
                <a:cs typeface="Times New Roman" panose="02020603050405020304" pitchFamily="18" charset="0"/>
              </a:rPr>
              <a:t>2</a:t>
            </a:r>
          </a:p>
        </p:txBody>
      </p:sp>
      <p:sp>
        <p:nvSpPr>
          <p:cNvPr id="36" name="TextBox 46"/>
          <p:cNvSpPr txBox="1"/>
          <p:nvPr/>
        </p:nvSpPr>
        <p:spPr>
          <a:xfrm>
            <a:off x="2435093" y="4355118"/>
            <a:ext cx="4562972" cy="276999"/>
          </a:xfrm>
          <a:prstGeom prst="rect">
            <a:avLst/>
          </a:prstGeom>
          <a:noFill/>
        </p:spPr>
        <p:txBody>
          <a:bodyPr wrap="square" rtlCol="0">
            <a:spAutoFit/>
          </a:bodyPr>
          <a:lstStyle/>
          <a:p>
            <a:pPr defTabSz="342892">
              <a:defRPr/>
            </a:pPr>
            <a:r>
              <a:rPr lang="en-US" sz="1200" kern="0" dirty="0">
                <a:solidFill>
                  <a:srgbClr val="C00000"/>
                </a:solidFill>
                <a:latin typeface="Calibri" panose="020F0502020204030204"/>
                <a:sym typeface="Wingdings" panose="05000000000000000000" pitchFamily="2" charset="2"/>
              </a:rPr>
              <a:t> </a:t>
            </a:r>
            <a:r>
              <a:rPr lang="en-US" sz="1200" kern="0" dirty="0" err="1">
                <a:solidFill>
                  <a:srgbClr val="C00000"/>
                </a:solidFill>
                <a:latin typeface="Calibri" panose="020F0502020204030204"/>
              </a:rPr>
              <a:t>send_email</a:t>
            </a:r>
            <a:r>
              <a:rPr lang="en-US" sz="1200" kern="0" dirty="0">
                <a:solidFill>
                  <a:srgbClr val="C00000"/>
                </a:solidFill>
                <a:latin typeface="Calibri" panose="020F0502020204030204"/>
              </a:rPr>
              <a:t>(message=“are we going to fish this weekend”)</a:t>
            </a:r>
          </a:p>
        </p:txBody>
      </p:sp>
      <p:sp>
        <p:nvSpPr>
          <p:cNvPr id="37" name="Rectangle 47"/>
          <p:cNvSpPr/>
          <p:nvPr/>
        </p:nvSpPr>
        <p:spPr>
          <a:xfrm>
            <a:off x="2822838" y="2853713"/>
            <a:ext cx="1447832" cy="300082"/>
          </a:xfrm>
          <a:prstGeom prst="rect">
            <a:avLst/>
          </a:prstGeom>
        </p:spPr>
        <p:txBody>
          <a:bodyPr wrap="none">
            <a:spAutoFit/>
          </a:bodyPr>
          <a:lstStyle/>
          <a:p>
            <a:pPr defTabSz="342892">
              <a:defRPr/>
            </a:pPr>
            <a:r>
              <a:rPr lang="en-US" sz="1350" kern="0" dirty="0">
                <a:solidFill>
                  <a:prstClr val="black"/>
                </a:solidFill>
                <a:latin typeface="Calibri" panose="020F0502020204030204"/>
              </a:rPr>
              <a:t>send email to bob</a:t>
            </a:r>
          </a:p>
        </p:txBody>
      </p:sp>
      <p:sp>
        <p:nvSpPr>
          <p:cNvPr id="38" name="TextBox 48"/>
          <p:cNvSpPr txBox="1"/>
          <p:nvPr/>
        </p:nvSpPr>
        <p:spPr>
          <a:xfrm>
            <a:off x="2431558" y="3633768"/>
            <a:ext cx="415261" cy="300082"/>
          </a:xfrm>
          <a:prstGeom prst="rect">
            <a:avLst/>
          </a:prstGeom>
          <a:noFill/>
        </p:spPr>
        <p:txBody>
          <a:bodyPr wrap="square" rtlCol="0">
            <a:spAutoFit/>
          </a:bodyPr>
          <a:lstStyle/>
          <a:p>
            <a:pPr algn="ctr" defTabSz="342892"/>
            <a:r>
              <a:rPr lang="en-US" sz="1350" b="1" i="1" dirty="0">
                <a:solidFill>
                  <a:prstClr val="black"/>
                </a:solidFill>
                <a:latin typeface="Times New Roman" panose="02020603050405020304" pitchFamily="18" charset="0"/>
                <a:cs typeface="Times New Roman" panose="02020603050405020304" pitchFamily="18" charset="0"/>
              </a:rPr>
              <a:t>U</a:t>
            </a:r>
            <a:r>
              <a:rPr lang="en-US" sz="1350" b="1" i="1" baseline="-25000" dirty="0">
                <a:solidFill>
                  <a:prstClr val="black"/>
                </a:solidFill>
                <a:latin typeface="Times New Roman" panose="02020603050405020304" pitchFamily="18" charset="0"/>
                <a:cs typeface="Times New Roman" panose="02020603050405020304" pitchFamily="18" charset="0"/>
              </a:rPr>
              <a:t>2</a:t>
            </a:r>
          </a:p>
        </p:txBody>
      </p:sp>
      <p:sp>
        <p:nvSpPr>
          <p:cNvPr id="39" name="TextBox 49"/>
          <p:cNvSpPr txBox="1"/>
          <p:nvPr/>
        </p:nvSpPr>
        <p:spPr>
          <a:xfrm>
            <a:off x="2464654" y="3381050"/>
            <a:ext cx="4455591" cy="276999"/>
          </a:xfrm>
          <a:prstGeom prst="rect">
            <a:avLst/>
          </a:prstGeom>
          <a:noFill/>
        </p:spPr>
        <p:txBody>
          <a:bodyPr wrap="square" rtlCol="0">
            <a:spAutoFit/>
          </a:bodyPr>
          <a:lstStyle/>
          <a:p>
            <a:pPr defTabSz="342892">
              <a:defRPr/>
            </a:pPr>
            <a:r>
              <a:rPr lang="en-US" sz="1200" kern="0" dirty="0">
                <a:solidFill>
                  <a:srgbClr val="C00000"/>
                </a:solidFill>
                <a:latin typeface="Calibri" panose="020F0502020204030204"/>
                <a:sym typeface="Wingdings" panose="05000000000000000000" pitchFamily="2" charset="2"/>
              </a:rPr>
              <a:t> </a:t>
            </a:r>
            <a:r>
              <a:rPr lang="en-US" sz="1200" kern="0" dirty="0" err="1">
                <a:solidFill>
                  <a:srgbClr val="C00000"/>
                </a:solidFill>
                <a:latin typeface="Calibri" panose="020F0502020204030204"/>
              </a:rPr>
              <a:t>send_email</a:t>
            </a:r>
            <a:r>
              <a:rPr lang="en-US" sz="1200" kern="0" dirty="0">
                <a:solidFill>
                  <a:srgbClr val="C00000"/>
                </a:solidFill>
                <a:latin typeface="Calibri" panose="020F0502020204030204"/>
              </a:rPr>
              <a:t>(</a:t>
            </a:r>
            <a:r>
              <a:rPr lang="en-US" sz="1200" kern="0" dirty="0" err="1">
                <a:solidFill>
                  <a:srgbClr val="C00000"/>
                </a:solidFill>
                <a:latin typeface="Calibri" panose="020F0502020204030204"/>
              </a:rPr>
              <a:t>contact_name</a:t>
            </a:r>
            <a:r>
              <a:rPr lang="en-US" sz="1200" kern="0" dirty="0">
                <a:solidFill>
                  <a:srgbClr val="C00000"/>
                </a:solidFill>
                <a:latin typeface="Calibri" panose="020F0502020204030204"/>
              </a:rPr>
              <a:t>=“bob”)</a:t>
            </a:r>
          </a:p>
        </p:txBody>
      </p:sp>
      <p:sp>
        <p:nvSpPr>
          <p:cNvPr id="40" name="TextBox 50"/>
          <p:cNvSpPr txBox="1"/>
          <p:nvPr/>
        </p:nvSpPr>
        <p:spPr>
          <a:xfrm>
            <a:off x="2686531" y="4009700"/>
            <a:ext cx="1013381"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B-message</a:t>
            </a:r>
          </a:p>
        </p:txBody>
      </p:sp>
      <p:cxnSp>
        <p:nvCxnSpPr>
          <p:cNvPr id="41" name="Straight Arrow Connector 51"/>
          <p:cNvCxnSpPr>
            <a:cxnSpLocks/>
            <a:endCxn id="40" idx="0"/>
          </p:cNvCxnSpPr>
          <p:nvPr/>
        </p:nvCxnSpPr>
        <p:spPr>
          <a:xfrm flipH="1">
            <a:off x="3193222" y="3885304"/>
            <a:ext cx="6480" cy="124396"/>
          </a:xfrm>
          <a:prstGeom prst="straightConnector1">
            <a:avLst/>
          </a:prstGeom>
          <a:noFill/>
          <a:ln w="6350" cap="flat" cmpd="sng" algn="in">
            <a:solidFill>
              <a:sysClr val="windowText" lastClr="000000"/>
            </a:solidFill>
            <a:prstDash val="solid"/>
            <a:tailEnd type="triangle"/>
          </a:ln>
          <a:effectLst/>
        </p:spPr>
      </p:cxnSp>
      <p:sp>
        <p:nvSpPr>
          <p:cNvPr id="42" name="TextBox 52"/>
          <p:cNvSpPr txBox="1"/>
          <p:nvPr/>
        </p:nvSpPr>
        <p:spPr>
          <a:xfrm>
            <a:off x="2940130" y="4153700"/>
            <a:ext cx="1318848"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I-message</a:t>
            </a:r>
          </a:p>
        </p:txBody>
      </p:sp>
      <p:cxnSp>
        <p:nvCxnSpPr>
          <p:cNvPr id="43" name="Straight Arrow Connector 53"/>
          <p:cNvCxnSpPr>
            <a:endCxn id="42" idx="0"/>
          </p:cNvCxnSpPr>
          <p:nvPr/>
        </p:nvCxnSpPr>
        <p:spPr>
          <a:xfrm>
            <a:off x="3599554" y="3865389"/>
            <a:ext cx="0" cy="288311"/>
          </a:xfrm>
          <a:prstGeom prst="straightConnector1">
            <a:avLst/>
          </a:prstGeom>
          <a:noFill/>
          <a:ln w="6350" cap="flat" cmpd="sng" algn="in">
            <a:solidFill>
              <a:sysClr val="windowText" lastClr="000000"/>
            </a:solidFill>
            <a:prstDash val="solid"/>
            <a:tailEnd type="triangle"/>
          </a:ln>
          <a:effectLst/>
        </p:spPr>
      </p:cxnSp>
      <p:sp>
        <p:nvSpPr>
          <p:cNvPr id="44" name="TextBox 54"/>
          <p:cNvSpPr txBox="1"/>
          <p:nvPr/>
        </p:nvSpPr>
        <p:spPr>
          <a:xfrm>
            <a:off x="3427566" y="4009700"/>
            <a:ext cx="1318848"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I-message</a:t>
            </a:r>
          </a:p>
        </p:txBody>
      </p:sp>
      <p:cxnSp>
        <p:nvCxnSpPr>
          <p:cNvPr id="45" name="Straight Arrow Connector 55"/>
          <p:cNvCxnSpPr>
            <a:endCxn id="44" idx="0"/>
          </p:cNvCxnSpPr>
          <p:nvPr/>
        </p:nvCxnSpPr>
        <p:spPr>
          <a:xfrm>
            <a:off x="4086990" y="3865389"/>
            <a:ext cx="0" cy="144311"/>
          </a:xfrm>
          <a:prstGeom prst="straightConnector1">
            <a:avLst/>
          </a:prstGeom>
          <a:noFill/>
          <a:ln w="6350" cap="flat" cmpd="sng" algn="in">
            <a:solidFill>
              <a:sysClr val="windowText" lastClr="000000"/>
            </a:solidFill>
            <a:prstDash val="solid"/>
            <a:tailEnd type="triangle"/>
          </a:ln>
          <a:effectLst/>
        </p:spPr>
      </p:cxnSp>
      <p:sp>
        <p:nvSpPr>
          <p:cNvPr id="46" name="TextBox 56"/>
          <p:cNvSpPr txBox="1"/>
          <p:nvPr/>
        </p:nvSpPr>
        <p:spPr>
          <a:xfrm>
            <a:off x="4293108" y="4009700"/>
            <a:ext cx="1318848"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I-message</a:t>
            </a:r>
          </a:p>
        </p:txBody>
      </p:sp>
      <p:cxnSp>
        <p:nvCxnSpPr>
          <p:cNvPr id="47" name="Straight Arrow Connector 57"/>
          <p:cNvCxnSpPr>
            <a:endCxn id="46" idx="0"/>
          </p:cNvCxnSpPr>
          <p:nvPr/>
        </p:nvCxnSpPr>
        <p:spPr>
          <a:xfrm>
            <a:off x="4952532" y="3865389"/>
            <a:ext cx="0" cy="144311"/>
          </a:xfrm>
          <a:prstGeom prst="straightConnector1">
            <a:avLst/>
          </a:prstGeom>
          <a:noFill/>
          <a:ln w="6350" cap="flat" cmpd="sng" algn="in">
            <a:solidFill>
              <a:sysClr val="windowText" lastClr="000000"/>
            </a:solidFill>
            <a:prstDash val="solid"/>
            <a:tailEnd type="triangle"/>
          </a:ln>
          <a:effectLst/>
        </p:spPr>
      </p:cxnSp>
      <p:sp>
        <p:nvSpPr>
          <p:cNvPr id="48" name="TextBox 58"/>
          <p:cNvSpPr txBox="1"/>
          <p:nvPr/>
        </p:nvSpPr>
        <p:spPr>
          <a:xfrm>
            <a:off x="5306811" y="4009700"/>
            <a:ext cx="1318848"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I-message</a:t>
            </a:r>
          </a:p>
        </p:txBody>
      </p:sp>
      <p:cxnSp>
        <p:nvCxnSpPr>
          <p:cNvPr id="49" name="Straight Arrow Connector 59"/>
          <p:cNvCxnSpPr>
            <a:endCxn id="48" idx="0"/>
          </p:cNvCxnSpPr>
          <p:nvPr/>
        </p:nvCxnSpPr>
        <p:spPr>
          <a:xfrm>
            <a:off x="5966235" y="3865389"/>
            <a:ext cx="0" cy="144311"/>
          </a:xfrm>
          <a:prstGeom prst="straightConnector1">
            <a:avLst/>
          </a:prstGeom>
          <a:noFill/>
          <a:ln w="6350" cap="flat" cmpd="sng" algn="in">
            <a:solidFill>
              <a:sysClr val="windowText" lastClr="000000"/>
            </a:solidFill>
            <a:prstDash val="solid"/>
            <a:tailEnd type="triangle"/>
          </a:ln>
          <a:effectLst/>
        </p:spPr>
      </p:cxnSp>
      <p:sp>
        <p:nvSpPr>
          <p:cNvPr id="50" name="TextBox 60"/>
          <p:cNvSpPr txBox="1"/>
          <p:nvPr/>
        </p:nvSpPr>
        <p:spPr>
          <a:xfrm>
            <a:off x="3866121" y="4159741"/>
            <a:ext cx="1318848"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I-message</a:t>
            </a:r>
          </a:p>
        </p:txBody>
      </p:sp>
      <p:cxnSp>
        <p:nvCxnSpPr>
          <p:cNvPr id="51" name="Straight Arrow Connector 61"/>
          <p:cNvCxnSpPr/>
          <p:nvPr/>
        </p:nvCxnSpPr>
        <p:spPr>
          <a:xfrm>
            <a:off x="4529232" y="3865387"/>
            <a:ext cx="0" cy="404630"/>
          </a:xfrm>
          <a:prstGeom prst="straightConnector1">
            <a:avLst/>
          </a:prstGeom>
          <a:noFill/>
          <a:ln w="6350" cap="flat" cmpd="sng" algn="in">
            <a:solidFill>
              <a:sysClr val="windowText" lastClr="000000"/>
            </a:solidFill>
            <a:prstDash val="solid"/>
            <a:tailEnd type="triangle"/>
          </a:ln>
          <a:effectLst/>
        </p:spPr>
      </p:cxnSp>
      <p:sp>
        <p:nvSpPr>
          <p:cNvPr id="52" name="TextBox 62"/>
          <p:cNvSpPr txBox="1"/>
          <p:nvPr/>
        </p:nvSpPr>
        <p:spPr>
          <a:xfrm>
            <a:off x="4758189" y="4155633"/>
            <a:ext cx="1318848"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I-message</a:t>
            </a:r>
          </a:p>
        </p:txBody>
      </p:sp>
      <p:cxnSp>
        <p:nvCxnSpPr>
          <p:cNvPr id="53" name="Straight Arrow Connector 63"/>
          <p:cNvCxnSpPr/>
          <p:nvPr/>
        </p:nvCxnSpPr>
        <p:spPr>
          <a:xfrm>
            <a:off x="5421300" y="3865387"/>
            <a:ext cx="0" cy="400521"/>
          </a:xfrm>
          <a:prstGeom prst="straightConnector1">
            <a:avLst/>
          </a:prstGeom>
          <a:noFill/>
          <a:ln w="6350" cap="flat" cmpd="sng" algn="in">
            <a:solidFill>
              <a:sysClr val="windowText" lastClr="000000"/>
            </a:solidFill>
            <a:prstDash val="solid"/>
            <a:tailEnd type="triangle"/>
          </a:ln>
          <a:effectLst/>
        </p:spPr>
      </p:cxnSp>
      <p:sp>
        <p:nvSpPr>
          <p:cNvPr id="54" name="TextBox 64"/>
          <p:cNvSpPr txBox="1"/>
          <p:nvPr/>
        </p:nvSpPr>
        <p:spPr>
          <a:xfrm>
            <a:off x="3354075" y="3212964"/>
            <a:ext cx="1318848" cy="276999"/>
          </a:xfrm>
          <a:prstGeom prst="rect">
            <a:avLst/>
          </a:prstGeom>
          <a:noFill/>
        </p:spPr>
        <p:txBody>
          <a:bodyPr wrap="square" rtlCol="0">
            <a:spAutoFit/>
          </a:bodyPr>
          <a:lstStyle/>
          <a:p>
            <a:pPr algn="ctr" defTabSz="342892">
              <a:defRPr/>
            </a:pPr>
            <a:r>
              <a:rPr lang="en-US" sz="1200" kern="0" dirty="0">
                <a:solidFill>
                  <a:prstClr val="black"/>
                </a:solidFill>
                <a:latin typeface="Calibri" panose="020F0502020204030204"/>
              </a:rPr>
              <a:t>B-</a:t>
            </a:r>
            <a:r>
              <a:rPr lang="en-US" sz="1200" kern="0" dirty="0" err="1">
                <a:solidFill>
                  <a:prstClr val="black"/>
                </a:solidFill>
                <a:latin typeface="Calibri" panose="020F0502020204030204"/>
              </a:rPr>
              <a:t>contact_name</a:t>
            </a:r>
            <a:endParaRPr lang="en-US" sz="1200" kern="0" dirty="0">
              <a:solidFill>
                <a:prstClr val="black"/>
              </a:solidFill>
              <a:latin typeface="Calibri" panose="020F0502020204030204"/>
            </a:endParaRPr>
          </a:p>
        </p:txBody>
      </p:sp>
      <p:cxnSp>
        <p:nvCxnSpPr>
          <p:cNvPr id="55" name="Straight Arrow Connector 65"/>
          <p:cNvCxnSpPr>
            <a:endCxn id="54" idx="0"/>
          </p:cNvCxnSpPr>
          <p:nvPr/>
        </p:nvCxnSpPr>
        <p:spPr>
          <a:xfrm>
            <a:off x="4013499" y="3076255"/>
            <a:ext cx="0" cy="136709"/>
          </a:xfrm>
          <a:prstGeom prst="straightConnector1">
            <a:avLst/>
          </a:prstGeom>
          <a:noFill/>
          <a:ln w="6350" cap="flat" cmpd="sng" algn="in">
            <a:solidFill>
              <a:sysClr val="windowText" lastClr="000000"/>
            </a:solidFill>
            <a:prstDash val="solid"/>
            <a:tailEnd type="triangle"/>
          </a:ln>
          <a:effectLst/>
        </p:spPr>
      </p:cxnSp>
      <p:sp>
        <p:nvSpPr>
          <p:cNvPr id="56" name="TextBox 66"/>
          <p:cNvSpPr txBox="1"/>
          <p:nvPr/>
        </p:nvSpPr>
        <p:spPr>
          <a:xfrm>
            <a:off x="2469178" y="3165162"/>
            <a:ext cx="392533" cy="300082"/>
          </a:xfrm>
          <a:prstGeom prst="rect">
            <a:avLst/>
          </a:prstGeom>
          <a:noFill/>
        </p:spPr>
        <p:txBody>
          <a:bodyPr wrap="square" rtlCol="0">
            <a:spAutoFit/>
          </a:bodyPr>
          <a:lstStyle/>
          <a:p>
            <a:pPr algn="ctr" defTabSz="342892"/>
            <a:r>
              <a:rPr lang="en-US" sz="1350" b="1" i="1" dirty="0">
                <a:solidFill>
                  <a:prstClr val="black"/>
                </a:solidFill>
                <a:latin typeface="Times New Roman" panose="02020603050405020304" pitchFamily="18" charset="0"/>
                <a:cs typeface="Times New Roman" panose="02020603050405020304" pitchFamily="18" charset="0"/>
              </a:rPr>
              <a:t>S</a:t>
            </a:r>
            <a:r>
              <a:rPr lang="en-US" sz="1350" b="1" i="1" baseline="-25000" dirty="0">
                <a:solidFill>
                  <a:prstClr val="black"/>
                </a:solidFill>
                <a:latin typeface="Times New Roman" panose="02020603050405020304" pitchFamily="18" charset="0"/>
                <a:cs typeface="Times New Roman" panose="02020603050405020304" pitchFamily="18" charset="0"/>
              </a:rPr>
              <a:t>1</a:t>
            </a:r>
          </a:p>
        </p:txBody>
      </p:sp>
      <p:cxnSp>
        <p:nvCxnSpPr>
          <p:cNvPr id="57" name="Straight Connector 67"/>
          <p:cNvCxnSpPr/>
          <p:nvPr/>
        </p:nvCxnSpPr>
        <p:spPr>
          <a:xfrm>
            <a:off x="2474170" y="3662367"/>
            <a:ext cx="4523895" cy="0"/>
          </a:xfrm>
          <a:prstGeom prst="line">
            <a:avLst/>
          </a:prstGeom>
          <a:noFill/>
          <a:ln w="6350" cap="flat" cmpd="sng" algn="in">
            <a:solidFill>
              <a:srgbClr val="FF0000"/>
            </a:solidFill>
            <a:prstDash val="dash"/>
          </a:ln>
          <a:effectLst/>
        </p:spPr>
      </p:cxnSp>
      <p:pic>
        <p:nvPicPr>
          <p:cNvPr id="58" name="Picture 2" descr="http://images.clipartpanda.com/speaking-clipart-speaking-man-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476" y="1662010"/>
            <a:ext cx="830685" cy="716778"/>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69"/>
          <p:cNvSpPr txBox="1"/>
          <p:nvPr/>
        </p:nvSpPr>
        <p:spPr>
          <a:xfrm rot="1020983">
            <a:off x="6526956" y="1471380"/>
            <a:ext cx="1104599" cy="300082"/>
          </a:xfrm>
          <a:prstGeom prst="rect">
            <a:avLst/>
          </a:prstGeom>
          <a:noFill/>
        </p:spPr>
        <p:txBody>
          <a:bodyPr wrap="square" rtlCol="0">
            <a:spAutoFit/>
          </a:bodyPr>
          <a:lstStyle/>
          <a:p>
            <a:pPr defTabSz="257237"/>
            <a:r>
              <a:rPr lang="en-US" sz="1350" dirty="0">
                <a:solidFill>
                  <a:srgbClr val="0B082E">
                    <a:lumMod val="50000"/>
                    <a:lumOff val="50000"/>
                  </a:srgbClr>
                </a:solidFill>
                <a:latin typeface="Impact"/>
              </a:rPr>
              <a:t>Single Turn</a:t>
            </a:r>
          </a:p>
        </p:txBody>
      </p:sp>
      <p:sp>
        <p:nvSpPr>
          <p:cNvPr id="60" name="TextBox 70"/>
          <p:cNvSpPr txBox="1"/>
          <p:nvPr/>
        </p:nvSpPr>
        <p:spPr>
          <a:xfrm rot="1020983">
            <a:off x="6458334" y="2795518"/>
            <a:ext cx="1104599" cy="300082"/>
          </a:xfrm>
          <a:prstGeom prst="rect">
            <a:avLst/>
          </a:prstGeom>
          <a:noFill/>
        </p:spPr>
        <p:txBody>
          <a:bodyPr wrap="square" rtlCol="0">
            <a:spAutoFit/>
          </a:bodyPr>
          <a:lstStyle/>
          <a:p>
            <a:pPr defTabSz="257237"/>
            <a:r>
              <a:rPr lang="en-US" sz="1350" dirty="0">
                <a:solidFill>
                  <a:srgbClr val="C00000"/>
                </a:solidFill>
                <a:latin typeface="Impact"/>
              </a:rPr>
              <a:t>Multi-Turn</a:t>
            </a:r>
          </a:p>
        </p:txBody>
      </p:sp>
    </p:spTree>
    <p:extLst>
      <p:ext uri="{BB962C8B-B14F-4D97-AF65-F5344CB8AC3E}">
        <p14:creationId xmlns:p14="http://schemas.microsoft.com/office/powerpoint/2010/main" val="1528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anim calcmode="lin" valueType="num">
                                      <p:cBhvr>
                                        <p:cTn id="11" dur="500" fill="hold"/>
                                        <p:tgtEl>
                                          <p:spTgt spid="59"/>
                                        </p:tgtEl>
                                        <p:attrNameLst>
                                          <p:attrName>ppt_x</p:attrName>
                                        </p:attrNameLst>
                                      </p:cBhvr>
                                      <p:tavLst>
                                        <p:tav tm="0">
                                          <p:val>
                                            <p:strVal val="#ppt_x"/>
                                          </p:val>
                                        </p:tav>
                                        <p:tav tm="100000">
                                          <p:val>
                                            <p:strVal val="#ppt_x"/>
                                          </p:val>
                                        </p:tav>
                                      </p:tavLst>
                                    </p:anim>
                                    <p:anim calcmode="lin" valueType="num">
                                      <p:cBhvr>
                                        <p:cTn id="12" dur="5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up)">
                                      <p:cBhvr>
                                        <p:cTn id="31" dur="500"/>
                                        <p:tgtEl>
                                          <p:spTgt spid="3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500"/>
                                        <p:tgtEl>
                                          <p:spTgt spid="54"/>
                                        </p:tgtEl>
                                      </p:cBhvr>
                                    </p:animEffect>
                                  </p:childTnLst>
                                </p:cTn>
                              </p:par>
                              <p:par>
                                <p:cTn id="35" presetID="22" presetClass="entr" presetSubtype="1"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up)">
                                      <p:cBhvr>
                                        <p:cTn id="37" dur="500"/>
                                        <p:tgtEl>
                                          <p:spTgt spid="5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wipe(up)">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500"/>
                                        <p:tgtEl>
                                          <p:spTgt spid="3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up)">
                                      <p:cBhvr>
                                        <p:cTn id="48" dur="500"/>
                                        <p:tgtEl>
                                          <p:spTgt spid="36"/>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up)">
                                      <p:cBhvr>
                                        <p:cTn id="51" dur="500"/>
                                        <p:tgtEl>
                                          <p:spTgt spid="40"/>
                                        </p:tgtEl>
                                      </p:cBhvr>
                                    </p:animEffect>
                                  </p:childTnLst>
                                </p:cTn>
                              </p:par>
                              <p:par>
                                <p:cTn id="52" presetID="22" presetClass="entr" presetSubtype="1"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up)">
                                      <p:cBhvr>
                                        <p:cTn id="54" dur="500"/>
                                        <p:tgtEl>
                                          <p:spTgt spid="41"/>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up)">
                                      <p:cBhvr>
                                        <p:cTn id="57" dur="500"/>
                                        <p:tgtEl>
                                          <p:spTgt spid="42"/>
                                        </p:tgtEl>
                                      </p:cBhvr>
                                    </p:animEffect>
                                  </p:childTnLst>
                                </p:cTn>
                              </p:par>
                              <p:par>
                                <p:cTn id="58" presetID="22" presetClass="entr" presetSubtype="1"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up)">
                                      <p:cBhvr>
                                        <p:cTn id="60" dur="500"/>
                                        <p:tgtEl>
                                          <p:spTgt spid="43"/>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up)">
                                      <p:cBhvr>
                                        <p:cTn id="63" dur="500"/>
                                        <p:tgtEl>
                                          <p:spTgt spid="44"/>
                                        </p:tgtEl>
                                      </p:cBhvr>
                                    </p:animEffect>
                                  </p:childTnLst>
                                </p:cTn>
                              </p:par>
                              <p:par>
                                <p:cTn id="64" presetID="22" presetClass="entr" presetSubtype="1"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up)">
                                      <p:cBhvr>
                                        <p:cTn id="66" dur="500"/>
                                        <p:tgtEl>
                                          <p:spTgt spid="45"/>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up)">
                                      <p:cBhvr>
                                        <p:cTn id="69" dur="500"/>
                                        <p:tgtEl>
                                          <p:spTgt spid="46"/>
                                        </p:tgtEl>
                                      </p:cBhvr>
                                    </p:animEffect>
                                  </p:childTnLst>
                                </p:cTn>
                              </p:par>
                              <p:par>
                                <p:cTn id="70" presetID="22" presetClass="entr" presetSubtype="1"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up)">
                                      <p:cBhvr>
                                        <p:cTn id="72" dur="500"/>
                                        <p:tgtEl>
                                          <p:spTgt spid="47"/>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up)">
                                      <p:cBhvr>
                                        <p:cTn id="75" dur="500"/>
                                        <p:tgtEl>
                                          <p:spTgt spid="48"/>
                                        </p:tgtEl>
                                      </p:cBhvr>
                                    </p:animEffect>
                                  </p:childTnLst>
                                </p:cTn>
                              </p:par>
                              <p:par>
                                <p:cTn id="76" presetID="22" presetClass="entr" presetSubtype="1"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up)">
                                      <p:cBhvr>
                                        <p:cTn id="78" dur="500"/>
                                        <p:tgtEl>
                                          <p:spTgt spid="49"/>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wipe(up)">
                                      <p:cBhvr>
                                        <p:cTn id="81" dur="500"/>
                                        <p:tgtEl>
                                          <p:spTgt spid="50"/>
                                        </p:tgtEl>
                                      </p:cBhvr>
                                    </p:animEffect>
                                  </p:childTnLst>
                                </p:cTn>
                              </p:par>
                              <p:par>
                                <p:cTn id="82" presetID="22" presetClass="entr" presetSubtype="1"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up)">
                                      <p:cBhvr>
                                        <p:cTn id="84" dur="500"/>
                                        <p:tgtEl>
                                          <p:spTgt spid="51"/>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up)">
                                      <p:cBhvr>
                                        <p:cTn id="87" dur="500"/>
                                        <p:tgtEl>
                                          <p:spTgt spid="52"/>
                                        </p:tgtEl>
                                      </p:cBhvr>
                                    </p:animEffect>
                                  </p:childTnLst>
                                </p:cTn>
                              </p:par>
                              <p:par>
                                <p:cTn id="88" presetID="22" presetClass="entr" presetSubtype="1" fill="hold" nodeType="with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wipe(up)">
                                      <p:cBhvr>
                                        <p:cTn id="90" dur="500"/>
                                        <p:tgtEl>
                                          <p:spTgt spid="5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500"/>
                                        <p:tgtEl>
                                          <p:spTgt spid="5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fade">
                                      <p:cBhvr>
                                        <p:cTn id="98" dur="500"/>
                                        <p:tgtEl>
                                          <p:spTgt spid="5"/>
                                        </p:tgtEl>
                                      </p:cBhvr>
                                    </p:animEffect>
                                  </p:childTnLst>
                                </p:cTn>
                              </p:par>
                              <p:par>
                                <p:cTn id="99" presetID="42" presetClass="entr" presetSubtype="0" fill="hold" grpId="0" nodeType="with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fade">
                                      <p:cBhvr>
                                        <p:cTn id="101" dur="500"/>
                                        <p:tgtEl>
                                          <p:spTgt spid="60"/>
                                        </p:tgtEl>
                                      </p:cBhvr>
                                    </p:animEffect>
                                    <p:anim calcmode="lin" valueType="num">
                                      <p:cBhvr>
                                        <p:cTn id="102" dur="500" fill="hold"/>
                                        <p:tgtEl>
                                          <p:spTgt spid="60"/>
                                        </p:tgtEl>
                                        <p:attrNameLst>
                                          <p:attrName>ppt_x</p:attrName>
                                        </p:attrNameLst>
                                      </p:cBhvr>
                                      <p:tavLst>
                                        <p:tav tm="0">
                                          <p:val>
                                            <p:strVal val="#ppt_x"/>
                                          </p:val>
                                        </p:tav>
                                        <p:tav tm="100000">
                                          <p:val>
                                            <p:strVal val="#ppt_x"/>
                                          </p:val>
                                        </p:tav>
                                      </p:tavLst>
                                    </p:anim>
                                    <p:anim calcmode="lin" valueType="num">
                                      <p:cBhvr>
                                        <p:cTn id="103"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3" grpId="0"/>
      <p:bldP spid="34" grpId="0"/>
      <p:bldP spid="35" grpId="0"/>
      <p:bldP spid="36" grpId="0"/>
      <p:bldP spid="37" grpId="0"/>
      <p:bldP spid="38" grpId="0"/>
      <p:bldP spid="39" grpId="0"/>
      <p:bldP spid="40" grpId="0"/>
      <p:bldP spid="42" grpId="0"/>
      <p:bldP spid="44" grpId="0"/>
      <p:bldP spid="46" grpId="0"/>
      <p:bldP spid="48" grpId="0"/>
      <p:bldP spid="50" grpId="0"/>
      <p:bldP spid="52" grpId="0"/>
      <p:bldP spid="54" grpId="0"/>
      <p:bldP spid="56" grpId="0"/>
      <p:bldP spid="59"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26" name="Shape 626"/>
          <p:cNvSpPr/>
          <p:nvPr/>
        </p:nvSpPr>
        <p:spPr>
          <a:xfrm>
            <a:off x="1549755" y="2868911"/>
            <a:ext cx="4787954" cy="300640"/>
          </a:xfrm>
          <a:prstGeom prst="rect">
            <a:avLst/>
          </a:prstGeom>
          <a:solidFill>
            <a:srgbClr val="FFD9D9"/>
          </a:solidFill>
          <a:ln w="19050" cap="flat" cmpd="sng">
            <a:solidFill>
              <a:srgbClr val="C00000"/>
            </a:solidFill>
            <a:prstDash val="solid"/>
            <a:round/>
            <a:headEnd type="none" w="med" len="med"/>
            <a:tailEnd type="none" w="med" len="med"/>
          </a:ln>
        </p:spPr>
        <p:txBody>
          <a:bodyPr lIns="51431" tIns="25706" rIns="51431" bIns="25706" anchor="ctr" anchorCtr="0">
            <a:noAutofit/>
          </a:bodyPr>
          <a:lstStyle/>
          <a:p>
            <a:pPr algn="ctr"/>
            <a:endParaRPr sz="1050">
              <a:solidFill>
                <a:schemeClr val="lt1"/>
              </a:solidFill>
              <a:latin typeface="Calibri"/>
              <a:cs typeface="Calibri"/>
              <a:sym typeface="Calibri"/>
            </a:endParaRPr>
          </a:p>
        </p:txBody>
      </p:sp>
      <p:sp>
        <p:nvSpPr>
          <p:cNvPr id="627" name="Shape 627"/>
          <p:cNvSpPr/>
          <p:nvPr/>
        </p:nvSpPr>
        <p:spPr>
          <a:xfrm>
            <a:off x="1524000" y="3940081"/>
            <a:ext cx="4799265" cy="298965"/>
          </a:xfrm>
          <a:prstGeom prst="rect">
            <a:avLst/>
          </a:prstGeom>
          <a:solidFill>
            <a:srgbClr val="FFD9D9"/>
          </a:solidFill>
          <a:ln w="19050" cap="flat" cmpd="sng">
            <a:solidFill>
              <a:srgbClr val="C00000"/>
            </a:solidFill>
            <a:prstDash val="solid"/>
            <a:round/>
            <a:headEnd type="none" w="med" len="med"/>
            <a:tailEnd type="none" w="med" len="med"/>
          </a:ln>
        </p:spPr>
        <p:txBody>
          <a:bodyPr lIns="51431" tIns="25706" rIns="51431" bIns="25706" anchor="ctr" anchorCtr="0">
            <a:noAutofit/>
          </a:bodyPr>
          <a:lstStyle/>
          <a:p>
            <a:pPr algn="ctr"/>
            <a:endParaRPr sz="1050">
              <a:solidFill>
                <a:schemeClr val="lt1"/>
              </a:solidFill>
              <a:latin typeface="Calibri"/>
              <a:cs typeface="Calibri"/>
              <a:sym typeface="Calibri"/>
            </a:endParaRPr>
          </a:p>
        </p:txBody>
      </p:sp>
      <p:sp>
        <p:nvSpPr>
          <p:cNvPr id="625" name="Shape 625"/>
          <p:cNvSpPr/>
          <p:nvPr/>
        </p:nvSpPr>
        <p:spPr>
          <a:xfrm>
            <a:off x="1524000" y="1518057"/>
            <a:ext cx="4799265" cy="285266"/>
          </a:xfrm>
          <a:prstGeom prst="rect">
            <a:avLst/>
          </a:prstGeom>
          <a:solidFill>
            <a:srgbClr val="FFD9D9"/>
          </a:solidFill>
          <a:ln w="19050" cap="flat" cmpd="sng">
            <a:solidFill>
              <a:srgbClr val="C00000"/>
            </a:solidFill>
            <a:prstDash val="solid"/>
            <a:round/>
            <a:headEnd type="none" w="med" len="med"/>
            <a:tailEnd type="none" w="med" len="med"/>
          </a:ln>
        </p:spPr>
        <p:txBody>
          <a:bodyPr lIns="51431" tIns="25706" rIns="51431" bIns="25706" anchor="ctr" anchorCtr="0">
            <a:noAutofit/>
          </a:bodyPr>
          <a:lstStyle/>
          <a:p>
            <a:pPr algn="ctr"/>
            <a:endParaRPr sz="1050">
              <a:solidFill>
                <a:schemeClr val="lt1"/>
              </a:solidFill>
              <a:latin typeface="Calibri"/>
              <a:ea typeface="Calibri"/>
              <a:cs typeface="Calibri"/>
              <a:sym typeface="Calibri"/>
            </a:endParaRPr>
          </a:p>
        </p:txBody>
      </p:sp>
      <p:sp>
        <p:nvSpPr>
          <p:cNvPr id="617" name="Shape 617"/>
          <p:cNvSpPr txBox="1">
            <a:spLocks noGrp="1"/>
          </p:cNvSpPr>
          <p:nvPr>
            <p:ph type="title"/>
          </p:nvPr>
        </p:nvSpPr>
        <p:spPr>
          <a:prstGeom prst="rect">
            <a:avLst/>
          </a:prstGeom>
          <a:noFill/>
          <a:ln>
            <a:noFill/>
          </a:ln>
        </p:spPr>
        <p:txBody>
          <a:bodyPr vert="horz" lIns="51431" tIns="25706" rIns="51431" bIns="25706" anchor="b" anchorCtr="0">
            <a:noAutofit/>
          </a:bodyPr>
          <a:lstStyle/>
          <a:p>
            <a:pPr>
              <a:spcBef>
                <a:spcPts val="0"/>
              </a:spcBef>
              <a:buClr>
                <a:schemeClr val="dk2"/>
              </a:buClr>
              <a:buSzPct val="25000"/>
            </a:pPr>
            <a:r>
              <a:rPr lang="en" dirty="0">
                <a:solidFill>
                  <a:schemeClr val="tx1"/>
                </a:solidFill>
                <a:latin typeface="Calibri"/>
                <a:ea typeface="Calibri"/>
                <a:cs typeface="Calibri"/>
                <a:sym typeface="Calibri"/>
              </a:rPr>
              <a:t>E2E MemNN for Contextual LU </a:t>
            </a:r>
            <a:r>
              <a:rPr lang="en-US" sz="1800" dirty="0"/>
              <a:t>(</a:t>
            </a:r>
            <a:r>
              <a:rPr lang="en-US" sz="1800" dirty="0">
                <a:hlinkClick r:id="rId3"/>
              </a:rPr>
              <a:t>Chen et al., 2016</a:t>
            </a:r>
            <a:r>
              <a:rPr lang="en-US" sz="1800" dirty="0"/>
              <a:t>)</a:t>
            </a:r>
            <a:r>
              <a:rPr lang="en" dirty="0">
                <a:solidFill>
                  <a:schemeClr val="tx1"/>
                </a:solidFill>
                <a:latin typeface="Calibri"/>
                <a:ea typeface="Calibri"/>
                <a:cs typeface="Calibri"/>
                <a:sym typeface="Calibri"/>
              </a:rPr>
              <a:t> </a:t>
            </a:r>
          </a:p>
        </p:txBody>
      </p:sp>
      <p:sp>
        <p:nvSpPr>
          <p:cNvPr id="618" name="Shape 618"/>
          <p:cNvSpPr txBox="1">
            <a:spLocks noGrp="1"/>
          </p:cNvSpPr>
          <p:nvPr>
            <p:ph idx="1"/>
          </p:nvPr>
        </p:nvSpPr>
        <p:spPr>
          <a:xfrm>
            <a:off x="1371600" y="1556689"/>
            <a:ext cx="5582524" cy="3148661"/>
          </a:xfrm>
          <a:prstGeom prst="rect">
            <a:avLst/>
          </a:prstGeom>
          <a:noFill/>
          <a:ln>
            <a:noFill/>
          </a:ln>
        </p:spPr>
        <p:txBody>
          <a:bodyPr vert="horz" lIns="51431" tIns="25706" rIns="51431" bIns="25706" anchor="t" anchorCtr="0">
            <a:noAutofit/>
          </a:bodyPr>
          <a:lstStyle/>
          <a:p>
            <a:pPr marL="209550" lvl="1" indent="-9525">
              <a:lnSpc>
                <a:spcPct val="80000"/>
              </a:lnSpc>
              <a:spcBef>
                <a:spcPts val="600"/>
              </a:spcBef>
              <a:buSzPct val="25000"/>
              <a:buNone/>
            </a:pPr>
            <a:r>
              <a:rPr lang="en" sz="1600" i="1" dirty="0">
                <a:solidFill>
                  <a:schemeClr val="dk1"/>
                </a:solidFill>
                <a:latin typeface="Calibri"/>
                <a:ea typeface="Calibri"/>
                <a:cs typeface="Calibri"/>
                <a:sym typeface="Calibri"/>
              </a:rPr>
              <a:t>U: “</a:t>
            </a:r>
            <a:r>
              <a:rPr lang="en" sz="1600" i="1" dirty="0" err="1">
                <a:solidFill>
                  <a:schemeClr val="dk1"/>
                </a:solidFill>
                <a:latin typeface="Calibri"/>
                <a:ea typeface="Calibri"/>
                <a:cs typeface="Calibri"/>
                <a:sym typeface="Calibri"/>
              </a:rPr>
              <a:t>i</a:t>
            </a:r>
            <a:r>
              <a:rPr lang="en" sz="1600" i="1" dirty="0">
                <a:solidFill>
                  <a:schemeClr val="dk1"/>
                </a:solidFill>
                <a:latin typeface="Calibri"/>
                <a:ea typeface="Calibri"/>
                <a:cs typeface="Calibri"/>
                <a:sym typeface="Calibri"/>
              </a:rPr>
              <a:t> d like to purchase tickets to see </a:t>
            </a:r>
            <a:r>
              <a:rPr lang="en" sz="1600" i="1" dirty="0" err="1">
                <a:solidFill>
                  <a:schemeClr val="dk1"/>
                </a:solidFill>
                <a:latin typeface="Calibri"/>
                <a:ea typeface="Calibri"/>
                <a:cs typeface="Calibri"/>
                <a:sym typeface="Calibri"/>
              </a:rPr>
              <a:t>deepwater</a:t>
            </a:r>
            <a:r>
              <a:rPr lang="en" sz="1600" i="1" dirty="0">
                <a:solidFill>
                  <a:schemeClr val="dk1"/>
                </a:solidFill>
                <a:latin typeface="Calibri"/>
                <a:ea typeface="Calibri"/>
                <a:cs typeface="Calibri"/>
                <a:sym typeface="Calibri"/>
              </a:rPr>
              <a:t> horizon” </a:t>
            </a:r>
          </a:p>
          <a:p>
            <a:pPr marL="209550" lvl="1" indent="-9525">
              <a:lnSpc>
                <a:spcPct val="80000"/>
              </a:lnSpc>
              <a:spcBef>
                <a:spcPts val="600"/>
              </a:spcBef>
              <a:buSzPct val="25000"/>
              <a:buNone/>
            </a:pPr>
            <a:r>
              <a:rPr lang="en" sz="1600" i="1" dirty="0">
                <a:solidFill>
                  <a:schemeClr val="dk1"/>
                </a:solidFill>
                <a:latin typeface="Calibri"/>
                <a:ea typeface="Calibri"/>
                <a:cs typeface="Calibri"/>
                <a:sym typeface="Calibri"/>
              </a:rPr>
              <a:t>S: “for which theatre”</a:t>
            </a:r>
          </a:p>
          <a:p>
            <a:pPr marL="209550" lvl="1" indent="-9525">
              <a:lnSpc>
                <a:spcPct val="80000"/>
              </a:lnSpc>
              <a:spcBef>
                <a:spcPts val="600"/>
              </a:spcBef>
              <a:buSzPct val="25000"/>
              <a:buNone/>
            </a:pPr>
            <a:r>
              <a:rPr lang="en" sz="1600" i="1" dirty="0">
                <a:solidFill>
                  <a:schemeClr val="dk1"/>
                </a:solidFill>
                <a:latin typeface="Calibri"/>
                <a:ea typeface="Calibri"/>
                <a:cs typeface="Calibri"/>
                <a:sym typeface="Calibri"/>
              </a:rPr>
              <a:t>U: “</a:t>
            </a:r>
            <a:r>
              <a:rPr lang="en" sz="1600" i="1" dirty="0" err="1">
                <a:solidFill>
                  <a:schemeClr val="dk1"/>
                </a:solidFill>
                <a:latin typeface="Calibri"/>
                <a:ea typeface="Calibri"/>
                <a:cs typeface="Calibri"/>
                <a:sym typeface="Calibri"/>
              </a:rPr>
              <a:t>angelika</a:t>
            </a:r>
            <a:r>
              <a:rPr lang="en" sz="1600" i="1" dirty="0">
                <a:solidFill>
                  <a:schemeClr val="dk1"/>
                </a:solidFill>
                <a:latin typeface="Calibri"/>
                <a:ea typeface="Calibri"/>
                <a:cs typeface="Calibri"/>
                <a:sym typeface="Calibri"/>
              </a:rPr>
              <a:t>”</a:t>
            </a:r>
          </a:p>
          <a:p>
            <a:pPr marL="209550" lvl="1" indent="-9525">
              <a:lnSpc>
                <a:spcPct val="80000"/>
              </a:lnSpc>
              <a:spcBef>
                <a:spcPts val="600"/>
              </a:spcBef>
              <a:buSzPct val="25000"/>
              <a:buNone/>
            </a:pPr>
            <a:r>
              <a:rPr lang="en" sz="1600" i="1" dirty="0">
                <a:solidFill>
                  <a:schemeClr val="dk1"/>
                </a:solidFill>
                <a:latin typeface="Calibri"/>
                <a:ea typeface="Calibri"/>
                <a:cs typeface="Calibri"/>
                <a:sym typeface="Calibri"/>
              </a:rPr>
              <a:t>S: “you want them for </a:t>
            </a:r>
            <a:r>
              <a:rPr lang="en" sz="1600" i="1" dirty="0" err="1">
                <a:solidFill>
                  <a:schemeClr val="dk1"/>
                </a:solidFill>
                <a:latin typeface="Calibri"/>
                <a:ea typeface="Calibri"/>
                <a:cs typeface="Calibri"/>
                <a:sym typeface="Calibri"/>
              </a:rPr>
              <a:t>angelika</a:t>
            </a:r>
            <a:r>
              <a:rPr lang="en" sz="1600" i="1" dirty="0">
                <a:solidFill>
                  <a:schemeClr val="dk1"/>
                </a:solidFill>
                <a:latin typeface="Calibri"/>
                <a:ea typeface="Calibri"/>
                <a:cs typeface="Calibri"/>
                <a:sym typeface="Calibri"/>
              </a:rPr>
              <a:t> theatre?”</a:t>
            </a:r>
          </a:p>
          <a:p>
            <a:pPr marL="209550" lvl="1" indent="-9525">
              <a:lnSpc>
                <a:spcPct val="80000"/>
              </a:lnSpc>
              <a:spcBef>
                <a:spcPts val="600"/>
              </a:spcBef>
              <a:buSzPct val="25000"/>
              <a:buNone/>
            </a:pPr>
            <a:r>
              <a:rPr lang="en" sz="1600" i="1" dirty="0">
                <a:solidFill>
                  <a:schemeClr val="dk1"/>
                </a:solidFill>
                <a:latin typeface="Calibri"/>
                <a:ea typeface="Calibri"/>
                <a:cs typeface="Calibri"/>
                <a:sym typeface="Calibri"/>
              </a:rPr>
              <a:t>U: “yes </a:t>
            </a:r>
            <a:r>
              <a:rPr lang="en" sz="1600" i="1" dirty="0" err="1">
                <a:solidFill>
                  <a:schemeClr val="dk1"/>
                </a:solidFill>
                <a:latin typeface="Calibri"/>
                <a:ea typeface="Calibri"/>
                <a:cs typeface="Calibri"/>
                <a:sym typeface="Calibri"/>
              </a:rPr>
              <a:t>angelika</a:t>
            </a:r>
            <a:r>
              <a:rPr lang="en" sz="1600" i="1" dirty="0">
                <a:solidFill>
                  <a:schemeClr val="dk1"/>
                </a:solidFill>
                <a:latin typeface="Calibri"/>
                <a:ea typeface="Calibri"/>
                <a:cs typeface="Calibri"/>
                <a:sym typeface="Calibri"/>
              </a:rPr>
              <a:t>”</a:t>
            </a:r>
          </a:p>
          <a:p>
            <a:pPr marL="209550" lvl="1" indent="-9525">
              <a:lnSpc>
                <a:spcPct val="80000"/>
              </a:lnSpc>
              <a:spcBef>
                <a:spcPts val="600"/>
              </a:spcBef>
              <a:buSzPct val="25000"/>
              <a:buNone/>
            </a:pPr>
            <a:r>
              <a:rPr lang="en" sz="1600" i="1" dirty="0">
                <a:solidFill>
                  <a:schemeClr val="dk1"/>
                </a:solidFill>
                <a:latin typeface="Calibri"/>
                <a:ea typeface="Calibri"/>
                <a:cs typeface="Calibri"/>
                <a:sym typeface="Calibri"/>
              </a:rPr>
              <a:t>S: “how many tickets would you like ?”</a:t>
            </a:r>
          </a:p>
          <a:p>
            <a:pPr marL="209550" lvl="1" indent="-9525">
              <a:lnSpc>
                <a:spcPct val="80000"/>
              </a:lnSpc>
              <a:spcBef>
                <a:spcPts val="600"/>
              </a:spcBef>
              <a:buSzPct val="25000"/>
              <a:buNone/>
            </a:pPr>
            <a:r>
              <a:rPr lang="en" sz="1600" i="1" dirty="0">
                <a:solidFill>
                  <a:schemeClr val="dk1"/>
                </a:solidFill>
                <a:latin typeface="Calibri"/>
                <a:ea typeface="Calibri"/>
                <a:cs typeface="Calibri"/>
                <a:sym typeface="Calibri"/>
              </a:rPr>
              <a:t>U: “3 tickets for </a:t>
            </a:r>
            <a:r>
              <a:rPr lang="en" sz="1600" i="1" dirty="0" err="1">
                <a:solidFill>
                  <a:schemeClr val="dk1"/>
                </a:solidFill>
                <a:latin typeface="Calibri"/>
                <a:ea typeface="Calibri"/>
                <a:cs typeface="Calibri"/>
                <a:sym typeface="Calibri"/>
              </a:rPr>
              <a:t>saturday</a:t>
            </a:r>
            <a:r>
              <a:rPr lang="en" sz="1600" i="1" dirty="0">
                <a:solidFill>
                  <a:schemeClr val="dk1"/>
                </a:solidFill>
                <a:latin typeface="Calibri"/>
                <a:ea typeface="Calibri"/>
                <a:cs typeface="Calibri"/>
                <a:sym typeface="Calibri"/>
              </a:rPr>
              <a:t>”</a:t>
            </a:r>
          </a:p>
          <a:p>
            <a:pPr marL="209550" lvl="1" indent="-9525">
              <a:lnSpc>
                <a:spcPct val="80000"/>
              </a:lnSpc>
              <a:spcBef>
                <a:spcPts val="600"/>
              </a:spcBef>
              <a:buSzPct val="25000"/>
              <a:buNone/>
            </a:pPr>
            <a:r>
              <a:rPr lang="en" sz="1600" i="1" dirty="0">
                <a:solidFill>
                  <a:schemeClr val="dk1"/>
                </a:solidFill>
                <a:latin typeface="Calibri"/>
                <a:ea typeface="Calibri"/>
                <a:cs typeface="Calibri"/>
                <a:sym typeface="Calibri"/>
              </a:rPr>
              <a:t>S: “What time would you like ?”</a:t>
            </a:r>
          </a:p>
          <a:p>
            <a:pPr marL="209550" lvl="1" indent="-9525">
              <a:lnSpc>
                <a:spcPct val="80000"/>
              </a:lnSpc>
              <a:spcBef>
                <a:spcPts val="600"/>
              </a:spcBef>
              <a:buSzPct val="25000"/>
              <a:buNone/>
            </a:pPr>
            <a:r>
              <a:rPr lang="en" sz="1600" i="1" dirty="0">
                <a:solidFill>
                  <a:schemeClr val="dk1"/>
                </a:solidFill>
                <a:latin typeface="Calibri"/>
                <a:ea typeface="Calibri"/>
                <a:cs typeface="Calibri"/>
                <a:sym typeface="Calibri"/>
              </a:rPr>
              <a:t>U: “Any time on </a:t>
            </a:r>
            <a:r>
              <a:rPr lang="en" sz="1600" i="1" dirty="0" err="1">
                <a:solidFill>
                  <a:schemeClr val="dk1"/>
                </a:solidFill>
                <a:latin typeface="Calibri"/>
                <a:ea typeface="Calibri"/>
                <a:cs typeface="Calibri"/>
                <a:sym typeface="Calibri"/>
              </a:rPr>
              <a:t>saturday</a:t>
            </a:r>
            <a:r>
              <a:rPr lang="en" sz="1600" i="1" dirty="0">
                <a:solidFill>
                  <a:schemeClr val="dk1"/>
                </a:solidFill>
                <a:latin typeface="Calibri"/>
                <a:ea typeface="Calibri"/>
                <a:cs typeface="Calibri"/>
                <a:sym typeface="Calibri"/>
              </a:rPr>
              <a:t> is fine”</a:t>
            </a:r>
          </a:p>
          <a:p>
            <a:pPr marL="209550" lvl="1" indent="-9525">
              <a:lnSpc>
                <a:spcPct val="80000"/>
              </a:lnSpc>
              <a:spcBef>
                <a:spcPts val="600"/>
              </a:spcBef>
              <a:buSzPct val="25000"/>
              <a:buNone/>
            </a:pPr>
            <a:r>
              <a:rPr lang="en" sz="1600" i="1" dirty="0">
                <a:solidFill>
                  <a:schemeClr val="dk1"/>
                </a:solidFill>
                <a:latin typeface="Calibri"/>
                <a:ea typeface="Calibri"/>
                <a:cs typeface="Calibri"/>
                <a:sym typeface="Calibri"/>
              </a:rPr>
              <a:t>S: “okay , there is 4:10 pm , 5:40 pm and 9:20 pm”</a:t>
            </a:r>
          </a:p>
          <a:p>
            <a:pPr marL="209550" lvl="1" indent="-9525">
              <a:lnSpc>
                <a:spcPct val="80000"/>
              </a:lnSpc>
              <a:spcBef>
                <a:spcPts val="600"/>
              </a:spcBef>
              <a:buSzPct val="25000"/>
              <a:buNone/>
            </a:pPr>
            <a:br>
              <a:rPr lang="en" sz="1600" dirty="0">
                <a:solidFill>
                  <a:schemeClr val="dk1"/>
                </a:solidFill>
                <a:latin typeface="Calibri"/>
                <a:ea typeface="Calibri"/>
                <a:cs typeface="Calibri"/>
                <a:sym typeface="Calibri"/>
              </a:rPr>
            </a:br>
            <a:endParaRPr lang="en" sz="1600" dirty="0">
              <a:solidFill>
                <a:schemeClr val="dk1"/>
              </a:solidFill>
              <a:latin typeface="Calibri"/>
              <a:ea typeface="Calibri"/>
              <a:cs typeface="Calibri"/>
              <a:sym typeface="Calibri"/>
            </a:endParaRPr>
          </a:p>
        </p:txBody>
      </p:sp>
      <p:cxnSp>
        <p:nvCxnSpPr>
          <p:cNvPr id="619" name="Shape 619"/>
          <p:cNvCxnSpPr/>
          <p:nvPr/>
        </p:nvCxnSpPr>
        <p:spPr>
          <a:xfrm rot="10800000" flipH="1">
            <a:off x="6388339" y="1660691"/>
            <a:ext cx="565785" cy="8573"/>
          </a:xfrm>
          <a:prstGeom prst="straightConnector1">
            <a:avLst/>
          </a:prstGeom>
          <a:noFill/>
          <a:ln w="47625" cap="flat" cmpd="dbl">
            <a:solidFill>
              <a:srgbClr val="C00000"/>
            </a:solidFill>
            <a:prstDash val="solid"/>
            <a:round/>
            <a:headEnd type="none" w="med" len="med"/>
            <a:tailEnd type="triangle" w="lg" len="lg"/>
          </a:ln>
          <a:effectLst>
            <a:outerShdw blurRad="38100" dist="30000" dir="5400000" rotWithShape="0">
              <a:srgbClr val="000000">
                <a:alpha val="44705"/>
              </a:srgbClr>
            </a:outerShdw>
          </a:effectLst>
        </p:spPr>
      </p:cxnSp>
      <p:sp>
        <p:nvSpPr>
          <p:cNvPr id="620" name="Shape 620"/>
          <p:cNvSpPr txBox="1"/>
          <p:nvPr/>
        </p:nvSpPr>
        <p:spPr>
          <a:xfrm>
            <a:off x="6990308" y="1565426"/>
            <a:ext cx="493200" cy="207675"/>
          </a:xfrm>
          <a:prstGeom prst="rect">
            <a:avLst/>
          </a:prstGeom>
          <a:noFill/>
          <a:ln>
            <a:noFill/>
          </a:ln>
        </p:spPr>
        <p:txBody>
          <a:bodyPr lIns="51431" tIns="25706" rIns="51431" bIns="25706" anchor="t" anchorCtr="0">
            <a:noAutofit/>
          </a:bodyPr>
          <a:lstStyle/>
          <a:p>
            <a:pPr>
              <a:buSzPct val="25000"/>
            </a:pPr>
            <a:r>
              <a:rPr lang="en" sz="1400" dirty="0">
                <a:solidFill>
                  <a:schemeClr val="dk1"/>
                </a:solidFill>
                <a:latin typeface="Calibri"/>
                <a:ea typeface="Calibri"/>
                <a:cs typeface="Calibri"/>
                <a:sym typeface="Calibri"/>
              </a:rPr>
              <a:t>0.69</a:t>
            </a:r>
          </a:p>
        </p:txBody>
      </p:sp>
      <p:cxnSp>
        <p:nvCxnSpPr>
          <p:cNvPr id="621" name="Shape 621"/>
          <p:cNvCxnSpPr/>
          <p:nvPr/>
        </p:nvCxnSpPr>
        <p:spPr>
          <a:xfrm rot="10800000" flipH="1">
            <a:off x="6402784" y="3019230"/>
            <a:ext cx="565875" cy="8550"/>
          </a:xfrm>
          <a:prstGeom prst="straightConnector1">
            <a:avLst/>
          </a:prstGeom>
          <a:noFill/>
          <a:ln w="47625" cap="flat" cmpd="dbl">
            <a:solidFill>
              <a:srgbClr val="C00000"/>
            </a:solidFill>
            <a:prstDash val="solid"/>
            <a:round/>
            <a:headEnd type="none" w="med" len="med"/>
            <a:tailEnd type="triangle" w="lg" len="lg"/>
          </a:ln>
          <a:effectLst>
            <a:outerShdw blurRad="38100" dist="30000" dir="5400000" rotWithShape="0">
              <a:srgbClr val="000000">
                <a:alpha val="44705"/>
              </a:srgbClr>
            </a:outerShdw>
          </a:effectLst>
        </p:spPr>
      </p:cxnSp>
      <p:sp>
        <p:nvSpPr>
          <p:cNvPr id="622" name="Shape 622"/>
          <p:cNvSpPr txBox="1"/>
          <p:nvPr/>
        </p:nvSpPr>
        <p:spPr>
          <a:xfrm>
            <a:off x="7004754" y="2915394"/>
            <a:ext cx="565875" cy="207675"/>
          </a:xfrm>
          <a:prstGeom prst="rect">
            <a:avLst/>
          </a:prstGeom>
          <a:noFill/>
          <a:ln>
            <a:noFill/>
          </a:ln>
        </p:spPr>
        <p:txBody>
          <a:bodyPr lIns="51431" tIns="25706" rIns="51431" bIns="25706" anchor="t" anchorCtr="0">
            <a:noAutofit/>
          </a:bodyPr>
          <a:lstStyle/>
          <a:p>
            <a:pPr>
              <a:buSzPct val="25000"/>
            </a:pPr>
            <a:r>
              <a:rPr lang="en" sz="1400" dirty="0">
                <a:solidFill>
                  <a:schemeClr val="dk1"/>
                </a:solidFill>
                <a:latin typeface="Calibri"/>
                <a:ea typeface="Calibri"/>
                <a:cs typeface="Calibri"/>
                <a:sym typeface="Calibri"/>
              </a:rPr>
              <a:t>0.13</a:t>
            </a:r>
          </a:p>
        </p:txBody>
      </p:sp>
      <p:cxnSp>
        <p:nvCxnSpPr>
          <p:cNvPr id="623" name="Shape 623"/>
          <p:cNvCxnSpPr/>
          <p:nvPr/>
        </p:nvCxnSpPr>
        <p:spPr>
          <a:xfrm rot="10800000" flipH="1">
            <a:off x="6388339" y="4055058"/>
            <a:ext cx="565875" cy="8550"/>
          </a:xfrm>
          <a:prstGeom prst="straightConnector1">
            <a:avLst/>
          </a:prstGeom>
          <a:noFill/>
          <a:ln w="47625" cap="flat" cmpd="dbl">
            <a:solidFill>
              <a:srgbClr val="C00000"/>
            </a:solidFill>
            <a:prstDash val="solid"/>
            <a:round/>
            <a:headEnd type="none" w="med" len="med"/>
            <a:tailEnd type="triangle" w="lg" len="lg"/>
          </a:ln>
          <a:effectLst>
            <a:outerShdw blurRad="38100" dist="30000" dir="5400000" rotWithShape="0">
              <a:srgbClr val="000000">
                <a:alpha val="44705"/>
              </a:srgbClr>
            </a:outerShdw>
          </a:effectLst>
        </p:spPr>
      </p:cxnSp>
      <p:sp>
        <p:nvSpPr>
          <p:cNvPr id="624" name="Shape 624"/>
          <p:cNvSpPr txBox="1"/>
          <p:nvPr/>
        </p:nvSpPr>
        <p:spPr>
          <a:xfrm>
            <a:off x="7004754" y="3940081"/>
            <a:ext cx="493200" cy="207675"/>
          </a:xfrm>
          <a:prstGeom prst="rect">
            <a:avLst/>
          </a:prstGeom>
          <a:noFill/>
          <a:ln>
            <a:noFill/>
          </a:ln>
        </p:spPr>
        <p:txBody>
          <a:bodyPr lIns="51431" tIns="25706" rIns="51431" bIns="25706" anchor="t" anchorCtr="0">
            <a:noAutofit/>
          </a:bodyPr>
          <a:lstStyle/>
          <a:p>
            <a:pPr>
              <a:buSzPct val="25000"/>
            </a:pPr>
            <a:r>
              <a:rPr lang="en" sz="1400" dirty="0">
                <a:solidFill>
                  <a:schemeClr val="dk1"/>
                </a:solidFill>
                <a:latin typeface="Calibri"/>
                <a:ea typeface="Calibri"/>
                <a:cs typeface="Calibri"/>
                <a:sym typeface="Calibri"/>
              </a:rPr>
              <a:t>0.16</a:t>
            </a:r>
          </a:p>
        </p:txBody>
      </p:sp>
      <p:sp>
        <p:nvSpPr>
          <p:cNvPr id="2" name="Speech Bubble: Rectangle with Corners Rounded 1">
            <a:extLst>
              <a:ext uri="{FF2B5EF4-FFF2-40B4-BE49-F238E27FC236}">
                <a16:creationId xmlns:a16="http://schemas.microsoft.com/office/drawing/2014/main" id="{1BF0DC55-E3CD-4E7C-9BAD-AEAE37A25557}"/>
              </a:ext>
            </a:extLst>
          </p:cNvPr>
          <p:cNvSpPr/>
          <p:nvPr/>
        </p:nvSpPr>
        <p:spPr>
          <a:xfrm>
            <a:off x="1549755" y="4400550"/>
            <a:ext cx="1905000" cy="381000"/>
          </a:xfrm>
          <a:prstGeom prst="wedgeRoundRectCallout">
            <a:avLst>
              <a:gd name="adj1" fmla="val -70664"/>
              <a:gd name="adj2" fmla="val -4643"/>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b="1" i="1" dirty="0">
                <a:solidFill>
                  <a:schemeClr val="dk1"/>
                </a:solidFill>
                <a:ea typeface="Calibri"/>
                <a:cs typeface="Calibri"/>
                <a:sym typeface="Calibri"/>
              </a:rPr>
              <a:t>U: “Let’s do 5:40”</a:t>
            </a:r>
            <a:endParaRPr lang="en-US" dirty="0"/>
          </a:p>
        </p:txBody>
      </p:sp>
    </p:spTree>
    <p:extLst>
      <p:ext uri="{BB962C8B-B14F-4D97-AF65-F5344CB8AC3E}">
        <p14:creationId xmlns:p14="http://schemas.microsoft.com/office/powerpoint/2010/main" val="374349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E2DAD-BC56-4AA1-B2D8-54719AABCEFA}"/>
              </a:ext>
            </a:extLst>
          </p:cNvPr>
          <p:cNvSpPr>
            <a:spLocks noGrp="1"/>
          </p:cNvSpPr>
          <p:nvPr>
            <p:ph type="title"/>
          </p:nvPr>
        </p:nvSpPr>
        <p:spPr>
          <a:xfrm>
            <a:off x="609600" y="118110"/>
            <a:ext cx="8382000" cy="1005840"/>
          </a:xfrm>
        </p:spPr>
        <p:txBody>
          <a:bodyPr>
            <a:normAutofit/>
          </a:bodyPr>
          <a:lstStyle/>
          <a:p>
            <a:r>
              <a:rPr lang="en-US" sz="3200" dirty="0"/>
              <a:t>Role-Based &amp; Time-Aware Attention</a:t>
            </a:r>
            <a:r>
              <a:rPr lang="en-US" dirty="0"/>
              <a:t> </a:t>
            </a:r>
            <a:r>
              <a:rPr lang="en-US" sz="1700" dirty="0"/>
              <a:t>(</a:t>
            </a:r>
            <a:r>
              <a:rPr lang="en-US" sz="1700" dirty="0" err="1"/>
              <a:t>Su</a:t>
            </a:r>
            <a:r>
              <a:rPr lang="en-US" sz="1700" dirty="0"/>
              <a:t> et al., 2018)</a:t>
            </a:r>
          </a:p>
        </p:txBody>
      </p:sp>
      <p:sp>
        <p:nvSpPr>
          <p:cNvPr id="124" name="Rounded Rectangle 755">
            <a:extLst>
              <a:ext uri="{FF2B5EF4-FFF2-40B4-BE49-F238E27FC236}">
                <a16:creationId xmlns:a16="http://schemas.microsoft.com/office/drawing/2014/main" id="{E7C3744D-F5CB-4150-AB56-067460E27C9F}"/>
              </a:ext>
            </a:extLst>
          </p:cNvPr>
          <p:cNvSpPr/>
          <p:nvPr/>
        </p:nvSpPr>
        <p:spPr>
          <a:xfrm>
            <a:off x="4499159" y="3322818"/>
            <a:ext cx="2050383" cy="258058"/>
          </a:xfrm>
          <a:prstGeom prst="roundRect">
            <a:avLst>
              <a:gd name="adj" fmla="val 6768"/>
            </a:avLst>
          </a:prstGeom>
          <a:solidFill>
            <a:srgbClr val="FFFFCC"/>
          </a:solidFill>
          <a:ln w="6350" cap="flat" cmpd="sng" algn="in">
            <a:solidFill>
              <a:srgbClr val="FFC000">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圓角矩形 1080">
            <a:extLst>
              <a:ext uri="{FF2B5EF4-FFF2-40B4-BE49-F238E27FC236}">
                <a16:creationId xmlns:a16="http://schemas.microsoft.com/office/drawing/2014/main" id="{26FCF4B1-D138-4DD0-90FC-91557784F1B7}"/>
              </a:ext>
            </a:extLst>
          </p:cNvPr>
          <p:cNvSpPr/>
          <p:nvPr/>
        </p:nvSpPr>
        <p:spPr>
          <a:xfrm>
            <a:off x="766308" y="1710084"/>
            <a:ext cx="1464239" cy="1027732"/>
          </a:xfrm>
          <a:prstGeom prst="roundRect">
            <a:avLst>
              <a:gd name="adj" fmla="val 5290"/>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6" name="圓角矩形 1081">
            <a:extLst>
              <a:ext uri="{FF2B5EF4-FFF2-40B4-BE49-F238E27FC236}">
                <a16:creationId xmlns:a16="http://schemas.microsoft.com/office/drawing/2014/main" id="{2D37FA13-5933-488E-94CA-FB421AE5AEBA}"/>
              </a:ext>
            </a:extLst>
          </p:cNvPr>
          <p:cNvSpPr/>
          <p:nvPr/>
        </p:nvSpPr>
        <p:spPr>
          <a:xfrm>
            <a:off x="2741056" y="1711035"/>
            <a:ext cx="1430911" cy="1027330"/>
          </a:xfrm>
          <a:prstGeom prst="roundRect">
            <a:avLst>
              <a:gd name="adj" fmla="val 5290"/>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8" name="Rectangle 333">
            <a:extLst>
              <a:ext uri="{FF2B5EF4-FFF2-40B4-BE49-F238E27FC236}">
                <a16:creationId xmlns:a16="http://schemas.microsoft.com/office/drawing/2014/main" id="{CCE97C65-3C1F-4494-A94E-FAB4F21C7BD2}"/>
              </a:ext>
            </a:extLst>
          </p:cNvPr>
          <p:cNvSpPr/>
          <p:nvPr/>
        </p:nvSpPr>
        <p:spPr>
          <a:xfrm>
            <a:off x="3403903" y="4143643"/>
            <a:ext cx="1140784" cy="540268"/>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Dense</a:t>
            </a:r>
            <a:r>
              <a:rPr kumimoji="0" altLang="en-US" sz="16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6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Layer</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129" name="Straight Arrow Connector 387">
            <a:extLst>
              <a:ext uri="{FF2B5EF4-FFF2-40B4-BE49-F238E27FC236}">
                <a16:creationId xmlns:a16="http://schemas.microsoft.com/office/drawing/2014/main" id="{CE600880-E593-4940-84A1-FF8471583501}"/>
              </a:ext>
            </a:extLst>
          </p:cNvPr>
          <p:cNvCxnSpPr>
            <a:cxnSpLocks/>
          </p:cNvCxnSpPr>
          <p:nvPr/>
        </p:nvCxnSpPr>
        <p:spPr>
          <a:xfrm>
            <a:off x="891266" y="2732616"/>
            <a:ext cx="0" cy="494181"/>
          </a:xfrm>
          <a:prstGeom prst="straightConnector1">
            <a:avLst/>
          </a:prstGeom>
          <a:noFill/>
          <a:ln w="19050" cap="flat" cmpd="sng" algn="ctr">
            <a:solidFill>
              <a:sysClr val="windowText" lastClr="000000"/>
            </a:solidFill>
            <a:prstDash val="solid"/>
            <a:miter lim="800000"/>
            <a:tailEnd type="triangle" w="lg" len="lg"/>
          </a:ln>
          <a:effectLst/>
        </p:spPr>
      </p:cxnSp>
      <p:cxnSp>
        <p:nvCxnSpPr>
          <p:cNvPr id="130" name="Straight Arrow Connector 390">
            <a:extLst>
              <a:ext uri="{FF2B5EF4-FFF2-40B4-BE49-F238E27FC236}">
                <a16:creationId xmlns:a16="http://schemas.microsoft.com/office/drawing/2014/main" id="{14D8DB91-7787-4E64-A7CA-301815A0A3E4}"/>
              </a:ext>
            </a:extLst>
          </p:cNvPr>
          <p:cNvCxnSpPr>
            <a:cxnSpLocks/>
          </p:cNvCxnSpPr>
          <p:nvPr/>
        </p:nvCxnSpPr>
        <p:spPr>
          <a:xfrm>
            <a:off x="3431191" y="2737414"/>
            <a:ext cx="0" cy="494181"/>
          </a:xfrm>
          <a:prstGeom prst="straightConnector1">
            <a:avLst/>
          </a:prstGeom>
          <a:noFill/>
          <a:ln w="19050" cap="flat" cmpd="sng" algn="ctr">
            <a:solidFill>
              <a:sysClr val="windowText" lastClr="000000"/>
            </a:solidFill>
            <a:prstDash val="solid"/>
            <a:miter lim="800000"/>
            <a:tailEnd type="triangle" w="lg" len="lg"/>
          </a:ln>
          <a:effectLst/>
        </p:spPr>
      </p:cxnSp>
      <p:cxnSp>
        <p:nvCxnSpPr>
          <p:cNvPr id="131" name="Straight Arrow Connector 397">
            <a:extLst>
              <a:ext uri="{FF2B5EF4-FFF2-40B4-BE49-F238E27FC236}">
                <a16:creationId xmlns:a16="http://schemas.microsoft.com/office/drawing/2014/main" id="{3083E0AC-AA95-424A-A516-09D752179FFF}"/>
              </a:ext>
            </a:extLst>
          </p:cNvPr>
          <p:cNvCxnSpPr>
            <a:cxnSpLocks/>
            <a:stCxn id="132" idx="6"/>
            <a:endCxn id="128" idx="1"/>
          </p:cNvCxnSpPr>
          <p:nvPr/>
        </p:nvCxnSpPr>
        <p:spPr>
          <a:xfrm>
            <a:off x="2774796" y="4410997"/>
            <a:ext cx="629107" cy="2780"/>
          </a:xfrm>
          <a:prstGeom prst="straightConnector1">
            <a:avLst/>
          </a:prstGeom>
          <a:noFill/>
          <a:ln w="19050" cap="flat" cmpd="sng" algn="ctr">
            <a:solidFill>
              <a:sysClr val="windowText" lastClr="000000"/>
            </a:solidFill>
            <a:prstDash val="solid"/>
            <a:miter lim="800000"/>
            <a:tailEnd type="triangle" w="lg" len="lg"/>
          </a:ln>
          <a:effectLst/>
        </p:spPr>
      </p:cxnSp>
      <p:sp>
        <p:nvSpPr>
          <p:cNvPr id="132" name="Oval 338">
            <a:extLst>
              <a:ext uri="{FF2B5EF4-FFF2-40B4-BE49-F238E27FC236}">
                <a16:creationId xmlns:a16="http://schemas.microsoft.com/office/drawing/2014/main" id="{0A5CE066-6ACC-4E3A-910D-5E685FAF872C}"/>
              </a:ext>
            </a:extLst>
          </p:cNvPr>
          <p:cNvSpPr/>
          <p:nvPr/>
        </p:nvSpPr>
        <p:spPr>
          <a:xfrm>
            <a:off x="2426121" y="4236659"/>
            <a:ext cx="348675" cy="348675"/>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en-US" sz="2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4" name="Oval 378">
            <a:extLst>
              <a:ext uri="{FF2B5EF4-FFF2-40B4-BE49-F238E27FC236}">
                <a16:creationId xmlns:a16="http://schemas.microsoft.com/office/drawing/2014/main" id="{BC49BAD0-4BFC-477D-8EC7-EA93C0A21109}"/>
              </a:ext>
            </a:extLst>
          </p:cNvPr>
          <p:cNvSpPr/>
          <p:nvPr/>
        </p:nvSpPr>
        <p:spPr>
          <a:xfrm>
            <a:off x="5466204" y="3812017"/>
            <a:ext cx="353626" cy="352987"/>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5" name="Oval 378">
            <a:extLst>
              <a:ext uri="{FF2B5EF4-FFF2-40B4-BE49-F238E27FC236}">
                <a16:creationId xmlns:a16="http://schemas.microsoft.com/office/drawing/2014/main" id="{C4D454BF-6DAB-46C9-AFB0-549B97E9293B}"/>
              </a:ext>
            </a:extLst>
          </p:cNvPr>
          <p:cNvSpPr/>
          <p:nvPr/>
        </p:nvSpPr>
        <p:spPr>
          <a:xfrm>
            <a:off x="6113037" y="3814251"/>
            <a:ext cx="353626" cy="352987"/>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36" name="Elbow Connector 399">
            <a:extLst>
              <a:ext uri="{FF2B5EF4-FFF2-40B4-BE49-F238E27FC236}">
                <a16:creationId xmlns:a16="http://schemas.microsoft.com/office/drawing/2014/main" id="{E8998229-D04F-479A-ABDD-BDF2ED1B1F42}"/>
              </a:ext>
            </a:extLst>
          </p:cNvPr>
          <p:cNvCxnSpPr>
            <a:cxnSpLocks/>
            <a:stCxn id="128" idx="3"/>
            <a:endCxn id="137" idx="4"/>
          </p:cNvCxnSpPr>
          <p:nvPr/>
        </p:nvCxnSpPr>
        <p:spPr>
          <a:xfrm flipV="1">
            <a:off x="4544687" y="4164323"/>
            <a:ext cx="567507" cy="249454"/>
          </a:xfrm>
          <a:prstGeom prst="bentConnector2">
            <a:avLst/>
          </a:prstGeom>
          <a:noFill/>
          <a:ln w="19050" cap="flat" cmpd="sng" algn="ctr">
            <a:solidFill>
              <a:sysClr val="windowText" lastClr="000000"/>
            </a:solidFill>
            <a:prstDash val="solid"/>
            <a:miter lim="800000"/>
            <a:tailEnd type="triangle" w="lg" len="lg"/>
          </a:ln>
          <a:effectLst/>
        </p:spPr>
      </p:cxnSp>
      <p:sp>
        <p:nvSpPr>
          <p:cNvPr id="137" name="Oval 378">
            <a:extLst>
              <a:ext uri="{FF2B5EF4-FFF2-40B4-BE49-F238E27FC236}">
                <a16:creationId xmlns:a16="http://schemas.microsoft.com/office/drawing/2014/main" id="{5A5C3225-2149-464E-A788-989CA113A255}"/>
              </a:ext>
            </a:extLst>
          </p:cNvPr>
          <p:cNvSpPr/>
          <p:nvPr/>
        </p:nvSpPr>
        <p:spPr>
          <a:xfrm>
            <a:off x="4935381" y="3811336"/>
            <a:ext cx="353626" cy="352987"/>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8" name="TextBox 383">
            <a:extLst>
              <a:ext uri="{FF2B5EF4-FFF2-40B4-BE49-F238E27FC236}">
                <a16:creationId xmlns:a16="http://schemas.microsoft.com/office/drawing/2014/main" id="{FA3703F8-4736-4519-A3AF-BCF7524B594F}"/>
              </a:ext>
            </a:extLst>
          </p:cNvPr>
          <p:cNvSpPr txBox="1"/>
          <p:nvPr/>
        </p:nvSpPr>
        <p:spPr>
          <a:xfrm>
            <a:off x="4792466" y="3285264"/>
            <a:ext cx="632174" cy="33855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600" b="0" i="1" u="none" strike="noStrike" kern="0" cap="none" spc="0" normalizeH="0" baseline="0" noProof="0" dirty="0" err="1">
                <a:ln>
                  <a:noFill/>
                </a:ln>
                <a:solidFill>
                  <a:prstClr val="black"/>
                </a:solidFill>
                <a:effectLst/>
                <a:uLnTx/>
                <a:uFillTx/>
              </a:rPr>
              <a:t>w</a:t>
            </a:r>
            <a:r>
              <a:rPr kumimoji="0" lang="en-US" altLang="zh-TW" sz="1600" b="0" i="1" u="none" strike="noStrike" kern="0" cap="none" spc="0" normalizeH="0" baseline="-25000" noProof="0" dirty="0" err="1">
                <a:ln>
                  <a:noFill/>
                </a:ln>
                <a:solidFill>
                  <a:prstClr val="black"/>
                </a:solidFill>
                <a:effectLst/>
                <a:uLnTx/>
                <a:uFillTx/>
              </a:rPr>
              <a:t>t</a:t>
            </a:r>
            <a:endParaRPr kumimoji="0" lang="en-US" sz="1600" b="0" i="1" u="none" strike="noStrike" kern="0" cap="none" spc="0" normalizeH="0" baseline="0" noProof="0" dirty="0">
              <a:ln>
                <a:noFill/>
              </a:ln>
              <a:solidFill>
                <a:prstClr val="black"/>
              </a:solidFill>
              <a:effectLst/>
              <a:uLnTx/>
              <a:uFillTx/>
            </a:endParaRPr>
          </a:p>
        </p:txBody>
      </p:sp>
      <p:cxnSp>
        <p:nvCxnSpPr>
          <p:cNvPr id="139" name="Straight Arrow Connector 397">
            <a:extLst>
              <a:ext uri="{FF2B5EF4-FFF2-40B4-BE49-F238E27FC236}">
                <a16:creationId xmlns:a16="http://schemas.microsoft.com/office/drawing/2014/main" id="{158AF7B4-486E-4E64-BF3A-3B7D874D42C9}"/>
              </a:ext>
            </a:extLst>
          </p:cNvPr>
          <p:cNvCxnSpPr>
            <a:stCxn id="138" idx="2"/>
            <a:endCxn id="137" idx="0"/>
          </p:cNvCxnSpPr>
          <p:nvPr/>
        </p:nvCxnSpPr>
        <p:spPr>
          <a:xfrm>
            <a:off x="5108553" y="3623818"/>
            <a:ext cx="3641" cy="187519"/>
          </a:xfrm>
          <a:prstGeom prst="straightConnector1">
            <a:avLst/>
          </a:prstGeom>
          <a:noFill/>
          <a:ln w="19050" cap="flat" cmpd="sng" algn="ctr">
            <a:solidFill>
              <a:sysClr val="windowText" lastClr="000000"/>
            </a:solidFill>
            <a:prstDash val="solid"/>
            <a:miter lim="800000"/>
            <a:tailEnd type="triangle" w="lg" len="lg"/>
          </a:ln>
          <a:effectLst/>
        </p:spPr>
      </p:cxnSp>
      <p:cxnSp>
        <p:nvCxnSpPr>
          <p:cNvPr id="141" name="Straight Arrow Connector 397">
            <a:extLst>
              <a:ext uri="{FF2B5EF4-FFF2-40B4-BE49-F238E27FC236}">
                <a16:creationId xmlns:a16="http://schemas.microsoft.com/office/drawing/2014/main" id="{3D3AC0BD-B6D4-4AF9-8CFE-565834E9E494}"/>
              </a:ext>
            </a:extLst>
          </p:cNvPr>
          <p:cNvCxnSpPr>
            <a:stCxn id="137" idx="6"/>
            <a:endCxn id="134" idx="2"/>
          </p:cNvCxnSpPr>
          <p:nvPr/>
        </p:nvCxnSpPr>
        <p:spPr>
          <a:xfrm>
            <a:off x="5289007" y="3987829"/>
            <a:ext cx="177198" cy="681"/>
          </a:xfrm>
          <a:prstGeom prst="straightConnector1">
            <a:avLst/>
          </a:prstGeom>
          <a:noFill/>
          <a:ln w="19050" cap="flat" cmpd="sng" algn="ctr">
            <a:solidFill>
              <a:sysClr val="windowText" lastClr="000000"/>
            </a:solidFill>
            <a:prstDash val="solid"/>
            <a:miter lim="800000"/>
            <a:tailEnd type="triangle" w="lg" len="lg"/>
          </a:ln>
          <a:effectLst/>
        </p:spPr>
      </p:cxnSp>
      <p:cxnSp>
        <p:nvCxnSpPr>
          <p:cNvPr id="142" name="Elbow Connector 399">
            <a:extLst>
              <a:ext uri="{FF2B5EF4-FFF2-40B4-BE49-F238E27FC236}">
                <a16:creationId xmlns:a16="http://schemas.microsoft.com/office/drawing/2014/main" id="{20286938-9250-4BDA-8097-424C26DB0D2E}"/>
              </a:ext>
            </a:extLst>
          </p:cNvPr>
          <p:cNvCxnSpPr>
            <a:cxnSpLocks/>
            <a:stCxn id="128" idx="3"/>
            <a:endCxn id="134" idx="4"/>
          </p:cNvCxnSpPr>
          <p:nvPr/>
        </p:nvCxnSpPr>
        <p:spPr>
          <a:xfrm flipV="1">
            <a:off x="4544687" y="4165004"/>
            <a:ext cx="1098330" cy="248773"/>
          </a:xfrm>
          <a:prstGeom prst="bentConnector2">
            <a:avLst/>
          </a:prstGeom>
          <a:noFill/>
          <a:ln w="19050" cap="flat" cmpd="sng" algn="ctr">
            <a:solidFill>
              <a:sysClr val="windowText" lastClr="000000"/>
            </a:solidFill>
            <a:prstDash val="solid"/>
            <a:miter lim="800000"/>
            <a:tailEnd type="triangle" w="lg" len="lg"/>
          </a:ln>
          <a:effectLst/>
        </p:spPr>
      </p:cxnSp>
      <p:cxnSp>
        <p:nvCxnSpPr>
          <p:cNvPr id="143" name="Straight Arrow Connector 397">
            <a:extLst>
              <a:ext uri="{FF2B5EF4-FFF2-40B4-BE49-F238E27FC236}">
                <a16:creationId xmlns:a16="http://schemas.microsoft.com/office/drawing/2014/main" id="{F61DEAD5-75F2-4651-91E1-3275C7FCA34C}"/>
              </a:ext>
            </a:extLst>
          </p:cNvPr>
          <p:cNvCxnSpPr>
            <a:stCxn id="134" idx="6"/>
            <a:endCxn id="135" idx="2"/>
          </p:cNvCxnSpPr>
          <p:nvPr/>
        </p:nvCxnSpPr>
        <p:spPr>
          <a:xfrm>
            <a:off x="5819831" y="3988510"/>
            <a:ext cx="293207" cy="2234"/>
          </a:xfrm>
          <a:prstGeom prst="straightConnector1">
            <a:avLst/>
          </a:prstGeom>
          <a:noFill/>
          <a:ln w="19050" cap="flat" cmpd="sng" algn="ctr">
            <a:solidFill>
              <a:sysClr val="windowText" lastClr="000000"/>
            </a:solidFill>
            <a:prstDash val="dash"/>
            <a:miter lim="800000"/>
            <a:tailEnd type="triangle" w="lg" len="lg"/>
          </a:ln>
          <a:effectLst/>
        </p:spPr>
      </p:cxnSp>
      <p:cxnSp>
        <p:nvCxnSpPr>
          <p:cNvPr id="144" name="Elbow Connector 399">
            <a:extLst>
              <a:ext uri="{FF2B5EF4-FFF2-40B4-BE49-F238E27FC236}">
                <a16:creationId xmlns:a16="http://schemas.microsoft.com/office/drawing/2014/main" id="{77083008-FD44-4358-A92E-9B4145CD09A5}"/>
              </a:ext>
            </a:extLst>
          </p:cNvPr>
          <p:cNvCxnSpPr>
            <a:cxnSpLocks/>
            <a:stCxn id="128" idx="3"/>
            <a:endCxn id="135" idx="4"/>
          </p:cNvCxnSpPr>
          <p:nvPr/>
        </p:nvCxnSpPr>
        <p:spPr>
          <a:xfrm flipV="1">
            <a:off x="4544687" y="4167238"/>
            <a:ext cx="1745163" cy="246539"/>
          </a:xfrm>
          <a:prstGeom prst="bentConnector2">
            <a:avLst/>
          </a:prstGeom>
          <a:noFill/>
          <a:ln w="19050" cap="flat" cmpd="sng" algn="ctr">
            <a:solidFill>
              <a:sysClr val="windowText" lastClr="000000"/>
            </a:solidFill>
            <a:prstDash val="solid"/>
            <a:miter lim="800000"/>
            <a:tailEnd type="triangle" w="lg" len="lg"/>
          </a:ln>
          <a:effectLst/>
        </p:spPr>
      </p:cxnSp>
      <p:sp>
        <p:nvSpPr>
          <p:cNvPr id="145" name="TextBox 383">
            <a:extLst>
              <a:ext uri="{FF2B5EF4-FFF2-40B4-BE49-F238E27FC236}">
                <a16:creationId xmlns:a16="http://schemas.microsoft.com/office/drawing/2014/main" id="{1DDEF861-AE27-46CC-9D4B-E45460F402ED}"/>
              </a:ext>
            </a:extLst>
          </p:cNvPr>
          <p:cNvSpPr txBox="1"/>
          <p:nvPr/>
        </p:nvSpPr>
        <p:spPr>
          <a:xfrm>
            <a:off x="5326930" y="3282903"/>
            <a:ext cx="632174" cy="33855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600" b="0" i="1" u="none" strike="noStrike" kern="0" cap="none" spc="0" normalizeH="0" baseline="0" noProof="0" dirty="0">
                <a:ln>
                  <a:noFill/>
                </a:ln>
                <a:solidFill>
                  <a:prstClr val="black"/>
                </a:solidFill>
                <a:effectLst/>
                <a:uLnTx/>
                <a:uFillTx/>
              </a:rPr>
              <a:t>w</a:t>
            </a:r>
            <a:r>
              <a:rPr kumimoji="0" lang="en-US" altLang="zh-TW" sz="1600" b="0" i="1" u="none" strike="noStrike" kern="0" cap="none" spc="0" normalizeH="0" baseline="-25000" noProof="0" dirty="0">
                <a:ln>
                  <a:noFill/>
                </a:ln>
                <a:solidFill>
                  <a:prstClr val="black"/>
                </a:solidFill>
                <a:effectLst/>
                <a:uLnTx/>
                <a:uFillTx/>
              </a:rPr>
              <a:t>t+1</a:t>
            </a:r>
            <a:endParaRPr kumimoji="0" lang="en-US" sz="1600" b="0" i="1" u="none" strike="noStrike" kern="0" cap="none" spc="0" normalizeH="0" baseline="0" noProof="0" dirty="0">
              <a:ln>
                <a:noFill/>
              </a:ln>
              <a:solidFill>
                <a:prstClr val="black"/>
              </a:solidFill>
              <a:effectLst/>
              <a:uLnTx/>
              <a:uFillTx/>
            </a:endParaRPr>
          </a:p>
        </p:txBody>
      </p:sp>
      <p:cxnSp>
        <p:nvCxnSpPr>
          <p:cNvPr id="146" name="Straight Arrow Connector 397">
            <a:extLst>
              <a:ext uri="{FF2B5EF4-FFF2-40B4-BE49-F238E27FC236}">
                <a16:creationId xmlns:a16="http://schemas.microsoft.com/office/drawing/2014/main" id="{ACD1E361-7B92-4E79-9CCC-57AAFF73DAEC}"/>
              </a:ext>
            </a:extLst>
          </p:cNvPr>
          <p:cNvCxnSpPr>
            <a:stCxn id="145" idx="2"/>
            <a:endCxn id="134" idx="0"/>
          </p:cNvCxnSpPr>
          <p:nvPr/>
        </p:nvCxnSpPr>
        <p:spPr>
          <a:xfrm>
            <a:off x="5643017" y="3621457"/>
            <a:ext cx="0" cy="190561"/>
          </a:xfrm>
          <a:prstGeom prst="straightConnector1">
            <a:avLst/>
          </a:prstGeom>
          <a:noFill/>
          <a:ln w="19050" cap="flat" cmpd="sng" algn="ctr">
            <a:solidFill>
              <a:sysClr val="windowText" lastClr="000000"/>
            </a:solidFill>
            <a:prstDash val="solid"/>
            <a:miter lim="800000"/>
            <a:tailEnd type="triangle" w="lg" len="lg"/>
          </a:ln>
          <a:effectLst/>
        </p:spPr>
      </p:cxnSp>
      <p:sp>
        <p:nvSpPr>
          <p:cNvPr id="147" name="TextBox 383">
            <a:extLst>
              <a:ext uri="{FF2B5EF4-FFF2-40B4-BE49-F238E27FC236}">
                <a16:creationId xmlns:a16="http://schemas.microsoft.com/office/drawing/2014/main" id="{AA927594-9E8A-4B0A-BB4C-5D709DFBA236}"/>
              </a:ext>
            </a:extLst>
          </p:cNvPr>
          <p:cNvSpPr txBox="1"/>
          <p:nvPr/>
        </p:nvSpPr>
        <p:spPr>
          <a:xfrm>
            <a:off x="5968949" y="3294112"/>
            <a:ext cx="632174" cy="33855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600" b="0" i="1" u="none" strike="noStrike" kern="0" cap="none" spc="0" normalizeH="0" baseline="0" noProof="0" dirty="0" err="1">
                <a:ln>
                  <a:noFill/>
                </a:ln>
                <a:solidFill>
                  <a:prstClr val="black"/>
                </a:solidFill>
                <a:effectLst/>
                <a:uLnTx/>
                <a:uFillTx/>
              </a:rPr>
              <a:t>w</a:t>
            </a:r>
            <a:r>
              <a:rPr kumimoji="0" lang="en-US" altLang="zh-TW" sz="1600" b="0" i="1" u="none" strike="noStrike" kern="0" cap="none" spc="0" normalizeH="0" baseline="-25000" noProof="0" dirty="0" err="1">
                <a:ln>
                  <a:noFill/>
                </a:ln>
                <a:solidFill>
                  <a:prstClr val="black"/>
                </a:solidFill>
                <a:effectLst/>
                <a:uLnTx/>
                <a:uFillTx/>
              </a:rPr>
              <a:t>T</a:t>
            </a:r>
            <a:endParaRPr kumimoji="0" lang="en-US" sz="1600" b="0" i="1" u="none" strike="noStrike" kern="0" cap="none" spc="0" normalizeH="0" baseline="0" noProof="0" dirty="0">
              <a:ln>
                <a:noFill/>
              </a:ln>
              <a:solidFill>
                <a:prstClr val="black"/>
              </a:solidFill>
              <a:effectLst/>
              <a:uLnTx/>
              <a:uFillTx/>
            </a:endParaRPr>
          </a:p>
        </p:txBody>
      </p:sp>
      <p:cxnSp>
        <p:nvCxnSpPr>
          <p:cNvPr id="148" name="Straight Arrow Connector 397">
            <a:extLst>
              <a:ext uri="{FF2B5EF4-FFF2-40B4-BE49-F238E27FC236}">
                <a16:creationId xmlns:a16="http://schemas.microsoft.com/office/drawing/2014/main" id="{2BD8FC64-749A-488C-9803-D10FCF3FDEAC}"/>
              </a:ext>
            </a:extLst>
          </p:cNvPr>
          <p:cNvCxnSpPr>
            <a:stCxn id="147" idx="2"/>
            <a:endCxn id="135" idx="0"/>
          </p:cNvCxnSpPr>
          <p:nvPr/>
        </p:nvCxnSpPr>
        <p:spPr>
          <a:xfrm>
            <a:off x="6285036" y="3632666"/>
            <a:ext cx="4814" cy="181585"/>
          </a:xfrm>
          <a:prstGeom prst="straightConnector1">
            <a:avLst/>
          </a:prstGeom>
          <a:noFill/>
          <a:ln w="19050" cap="flat" cmpd="sng" algn="ctr">
            <a:solidFill>
              <a:sysClr val="windowText" lastClr="000000"/>
            </a:solidFill>
            <a:prstDash val="solid"/>
            <a:miter lim="800000"/>
            <a:tailEnd type="triangle" w="lg" len="lg"/>
          </a:ln>
          <a:effectLst/>
        </p:spPr>
      </p:cxnSp>
      <p:sp>
        <p:nvSpPr>
          <p:cNvPr id="149" name="TextBox 148">
            <a:extLst>
              <a:ext uri="{FF2B5EF4-FFF2-40B4-BE49-F238E27FC236}">
                <a16:creationId xmlns:a16="http://schemas.microsoft.com/office/drawing/2014/main" id="{A9EB998F-7A1F-46BF-91BC-EC708BD57484}"/>
              </a:ext>
            </a:extLst>
          </p:cNvPr>
          <p:cNvSpPr txBox="1"/>
          <p:nvPr/>
        </p:nvSpPr>
        <p:spPr>
          <a:xfrm>
            <a:off x="4458766" y="3266969"/>
            <a:ext cx="624037" cy="40011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000" b="0" i="1" u="none" strike="noStrike" kern="0" cap="none" spc="0" normalizeH="0" baseline="0" noProof="0" dirty="0">
                <a:ln>
                  <a:noFill/>
                </a:ln>
                <a:solidFill>
                  <a:prstClr val="black"/>
                </a:solidFill>
                <a:effectLst/>
                <a:uLnTx/>
                <a:uFillTx/>
              </a:rPr>
              <a:t>…</a:t>
            </a:r>
            <a:endParaRPr kumimoji="0" lang="en-US" sz="2000" b="0" i="1" u="none" strike="noStrike" kern="0" cap="none" spc="0" normalizeH="0" baseline="0" noProof="0" dirty="0">
              <a:ln>
                <a:noFill/>
              </a:ln>
              <a:solidFill>
                <a:prstClr val="black"/>
              </a:solidFill>
              <a:effectLst/>
              <a:uLnTx/>
              <a:uFillTx/>
            </a:endParaRPr>
          </a:p>
        </p:txBody>
      </p:sp>
      <p:sp>
        <p:nvSpPr>
          <p:cNvPr id="150" name="TextBox 383">
            <a:extLst>
              <a:ext uri="{FF2B5EF4-FFF2-40B4-BE49-F238E27FC236}">
                <a16:creationId xmlns:a16="http://schemas.microsoft.com/office/drawing/2014/main" id="{E68A6511-C996-4FBC-BD89-27671F5D23D5}"/>
              </a:ext>
            </a:extLst>
          </p:cNvPr>
          <p:cNvSpPr txBox="1"/>
          <p:nvPr/>
        </p:nvSpPr>
        <p:spPr>
          <a:xfrm>
            <a:off x="5688547" y="3241438"/>
            <a:ext cx="632174" cy="30891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000" b="0" i="1" u="none" strike="noStrike" kern="0" cap="none" spc="0" normalizeH="0" baseline="0" noProof="0" dirty="0">
                <a:ln>
                  <a:noFill/>
                </a:ln>
                <a:solidFill>
                  <a:prstClr val="black"/>
                </a:solidFill>
                <a:effectLst/>
                <a:uLnTx/>
                <a:uFillTx/>
              </a:rPr>
              <a:t>…</a:t>
            </a:r>
            <a:endParaRPr kumimoji="0" lang="en-US" sz="2000" b="0" i="1" u="none" strike="noStrike" kern="0" cap="none" spc="0" normalizeH="0" baseline="0" noProof="0" dirty="0">
              <a:ln>
                <a:noFill/>
              </a:ln>
              <a:solidFill>
                <a:prstClr val="black"/>
              </a:solidFill>
              <a:effectLst/>
              <a:uLnTx/>
              <a:uFillTx/>
            </a:endParaRPr>
          </a:p>
        </p:txBody>
      </p:sp>
      <p:cxnSp>
        <p:nvCxnSpPr>
          <p:cNvPr id="151" name="Straight Arrow Connector 397">
            <a:extLst>
              <a:ext uri="{FF2B5EF4-FFF2-40B4-BE49-F238E27FC236}">
                <a16:creationId xmlns:a16="http://schemas.microsoft.com/office/drawing/2014/main" id="{C7A87291-84C4-4E58-967E-EB35574FCB52}"/>
              </a:ext>
            </a:extLst>
          </p:cNvPr>
          <p:cNvCxnSpPr>
            <a:cxnSpLocks/>
            <a:stCxn id="135" idx="6"/>
            <a:endCxn id="152" idx="1"/>
          </p:cNvCxnSpPr>
          <p:nvPr/>
        </p:nvCxnSpPr>
        <p:spPr>
          <a:xfrm>
            <a:off x="6466663" y="3990745"/>
            <a:ext cx="166590" cy="2699"/>
          </a:xfrm>
          <a:prstGeom prst="straightConnector1">
            <a:avLst/>
          </a:prstGeom>
          <a:noFill/>
          <a:ln w="19050" cap="flat" cmpd="sng" algn="ctr">
            <a:solidFill>
              <a:sysClr val="windowText" lastClr="000000"/>
            </a:solidFill>
            <a:prstDash val="solid"/>
            <a:miter lim="800000"/>
            <a:tailEnd type="triangle" w="lg" len="lg"/>
          </a:ln>
          <a:effectLst/>
        </p:spPr>
      </p:cxnSp>
      <p:sp>
        <p:nvSpPr>
          <p:cNvPr id="152" name="Rectangle 333">
            <a:extLst>
              <a:ext uri="{FF2B5EF4-FFF2-40B4-BE49-F238E27FC236}">
                <a16:creationId xmlns:a16="http://schemas.microsoft.com/office/drawing/2014/main" id="{3742D7ED-8A69-4324-A15E-53805C8E6058}"/>
              </a:ext>
            </a:extLst>
          </p:cNvPr>
          <p:cNvSpPr/>
          <p:nvPr/>
        </p:nvSpPr>
        <p:spPr>
          <a:xfrm>
            <a:off x="6633253" y="3722370"/>
            <a:ext cx="731159" cy="542147"/>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Dense</a:t>
            </a:r>
            <a:r>
              <a:rPr kumimoji="0" altLang="en-US" sz="1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Layer</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3" name="文字方塊 387">
            <a:extLst>
              <a:ext uri="{FF2B5EF4-FFF2-40B4-BE49-F238E27FC236}">
                <a16:creationId xmlns:a16="http://schemas.microsoft.com/office/drawing/2014/main" id="{272BDE04-EB3E-4751-BD37-DBABF7BAF241}"/>
              </a:ext>
            </a:extLst>
          </p:cNvPr>
          <p:cNvSpPr txBox="1"/>
          <p:nvPr/>
        </p:nvSpPr>
        <p:spPr>
          <a:xfrm>
            <a:off x="7367124" y="3590270"/>
            <a:ext cx="1408449" cy="83099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Spoken Language Understanding</a:t>
            </a:r>
          </a:p>
        </p:txBody>
      </p:sp>
      <p:cxnSp>
        <p:nvCxnSpPr>
          <p:cNvPr id="154" name="Straight Arrow Connector 397">
            <a:extLst>
              <a:ext uri="{FF2B5EF4-FFF2-40B4-BE49-F238E27FC236}">
                <a16:creationId xmlns:a16="http://schemas.microsoft.com/office/drawing/2014/main" id="{F6E616E0-8A70-4EE1-9D21-E8BFCB181FBB}"/>
              </a:ext>
            </a:extLst>
          </p:cNvPr>
          <p:cNvCxnSpPr>
            <a:cxnSpLocks/>
            <a:stCxn id="152" idx="3"/>
          </p:cNvCxnSpPr>
          <p:nvPr/>
        </p:nvCxnSpPr>
        <p:spPr>
          <a:xfrm>
            <a:off x="7364412" y="3993445"/>
            <a:ext cx="229339" cy="0"/>
          </a:xfrm>
          <a:prstGeom prst="straightConnector1">
            <a:avLst/>
          </a:prstGeom>
          <a:noFill/>
          <a:ln w="19050" cap="flat" cmpd="sng" algn="ctr">
            <a:solidFill>
              <a:sysClr val="windowText" lastClr="000000"/>
            </a:solidFill>
            <a:prstDash val="solid"/>
            <a:miter lim="800000"/>
            <a:tailEnd type="triangle" w="lg" len="lg"/>
          </a:ln>
          <a:effectLst/>
        </p:spPr>
      </p:cxnSp>
      <p:pic>
        <p:nvPicPr>
          <p:cNvPr id="167" name="Picture 2" descr="http://images.clipartpanda.com/speaking-clipart-speaking-man-md.png">
            <a:extLst>
              <a:ext uri="{FF2B5EF4-FFF2-40B4-BE49-F238E27FC236}">
                <a16:creationId xmlns:a16="http://schemas.microsoft.com/office/drawing/2014/main" id="{6596B422-F328-4259-BAAF-0284675C3A4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0634"/>
          <a:stretch/>
        </p:blipFill>
        <p:spPr bwMode="auto">
          <a:xfrm>
            <a:off x="304829" y="1710242"/>
            <a:ext cx="397267" cy="494181"/>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ttp://images.clipartpanda.com/speaking-clipart-speaking-man-md.png">
            <a:extLst>
              <a:ext uri="{FF2B5EF4-FFF2-40B4-BE49-F238E27FC236}">
                <a16:creationId xmlns:a16="http://schemas.microsoft.com/office/drawing/2014/main" id="{C1B828DE-1EC5-47A5-991B-F4F4A731CAF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1114"/>
          <a:stretch/>
        </p:blipFill>
        <p:spPr bwMode="auto">
          <a:xfrm flipH="1">
            <a:off x="4277076" y="1710723"/>
            <a:ext cx="394517" cy="494181"/>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6">
            <a:extLst>
              <a:ext uri="{FF2B5EF4-FFF2-40B4-BE49-F238E27FC236}">
                <a16:creationId xmlns:a16="http://schemas.microsoft.com/office/drawing/2014/main" id="{6789B1CF-CE04-4A91-9C5A-F2CBD44F7749}"/>
              </a:ext>
            </a:extLst>
          </p:cNvPr>
          <p:cNvSpPr/>
          <p:nvPr/>
        </p:nvSpPr>
        <p:spPr>
          <a:xfrm>
            <a:off x="1131705" y="2000805"/>
            <a:ext cx="1032282" cy="11766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0" name="Rectangle 7">
            <a:extLst>
              <a:ext uri="{FF2B5EF4-FFF2-40B4-BE49-F238E27FC236}">
                <a16:creationId xmlns:a16="http://schemas.microsoft.com/office/drawing/2014/main" id="{0FF2602A-5554-4920-A7E0-3B9D7544E41C}"/>
              </a:ext>
            </a:extLst>
          </p:cNvPr>
          <p:cNvSpPr/>
          <p:nvPr/>
        </p:nvSpPr>
        <p:spPr>
          <a:xfrm>
            <a:off x="843710" y="1864835"/>
            <a:ext cx="278711" cy="261385"/>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u</a:t>
            </a:r>
            <a:r>
              <a:rPr kumimoji="0" lang="en-US" sz="1600" b="0" i="0" u="none" strike="noStrike" kern="0" cap="none" spc="0" normalizeH="0" baseline="-25000" noProof="0" dirty="0">
                <a:ln>
                  <a:noFill/>
                </a:ln>
                <a:solidFill>
                  <a:prstClr val="black"/>
                </a:solidFill>
                <a:effectLst/>
                <a:uLnTx/>
                <a:uFillTx/>
              </a:rPr>
              <a:t>2</a:t>
            </a:r>
          </a:p>
        </p:txBody>
      </p:sp>
      <p:sp>
        <p:nvSpPr>
          <p:cNvPr id="171" name="Rectangle 8">
            <a:extLst>
              <a:ext uri="{FF2B5EF4-FFF2-40B4-BE49-F238E27FC236}">
                <a16:creationId xmlns:a16="http://schemas.microsoft.com/office/drawing/2014/main" id="{40C3F9BF-B5D6-4DAC-89FB-FF5CC502D54D}"/>
              </a:ext>
            </a:extLst>
          </p:cNvPr>
          <p:cNvSpPr/>
          <p:nvPr/>
        </p:nvSpPr>
        <p:spPr>
          <a:xfrm>
            <a:off x="3865735" y="2476431"/>
            <a:ext cx="278711" cy="261385"/>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u</a:t>
            </a:r>
            <a:r>
              <a:rPr kumimoji="0" lang="en-US" sz="1600" b="0" i="0" u="none" strike="noStrike" kern="0" cap="none" spc="0" normalizeH="0" baseline="-25000" noProof="0" dirty="0">
                <a:ln>
                  <a:noFill/>
                </a:ln>
                <a:solidFill>
                  <a:prstClr val="black"/>
                </a:solidFill>
                <a:effectLst/>
                <a:uLnTx/>
                <a:uFillTx/>
              </a:rPr>
              <a:t>6</a:t>
            </a:r>
          </a:p>
        </p:txBody>
      </p:sp>
      <p:sp>
        <p:nvSpPr>
          <p:cNvPr id="172" name="Rectangle 9">
            <a:extLst>
              <a:ext uri="{FF2B5EF4-FFF2-40B4-BE49-F238E27FC236}">
                <a16:creationId xmlns:a16="http://schemas.microsoft.com/office/drawing/2014/main" id="{4FD9AAAD-DBDF-4F2C-819C-908A60140899}"/>
              </a:ext>
            </a:extLst>
          </p:cNvPr>
          <p:cNvSpPr/>
          <p:nvPr/>
        </p:nvSpPr>
        <p:spPr>
          <a:xfrm>
            <a:off x="35074" y="2210299"/>
            <a:ext cx="768159"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Tourist</a:t>
            </a:r>
          </a:p>
        </p:txBody>
      </p:sp>
      <p:sp>
        <p:nvSpPr>
          <p:cNvPr id="173" name="Rectangle 10">
            <a:extLst>
              <a:ext uri="{FF2B5EF4-FFF2-40B4-BE49-F238E27FC236}">
                <a16:creationId xmlns:a16="http://schemas.microsoft.com/office/drawing/2014/main" id="{A81C3D65-A65C-4352-9880-9751D3065439}"/>
              </a:ext>
            </a:extLst>
          </p:cNvPr>
          <p:cNvSpPr/>
          <p:nvPr/>
        </p:nvSpPr>
        <p:spPr>
          <a:xfrm>
            <a:off x="2809737" y="2545385"/>
            <a:ext cx="1032282" cy="11766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4" name="Rectangle 11">
            <a:extLst>
              <a:ext uri="{FF2B5EF4-FFF2-40B4-BE49-F238E27FC236}">
                <a16:creationId xmlns:a16="http://schemas.microsoft.com/office/drawing/2014/main" id="{2882BCE6-BDD6-4FD8-9514-4C48C33BE96D}"/>
              </a:ext>
            </a:extLst>
          </p:cNvPr>
          <p:cNvSpPr/>
          <p:nvPr/>
        </p:nvSpPr>
        <p:spPr>
          <a:xfrm>
            <a:off x="1131705" y="2287809"/>
            <a:ext cx="1032282" cy="11766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5" name="Rectangle 12">
            <a:extLst>
              <a:ext uri="{FF2B5EF4-FFF2-40B4-BE49-F238E27FC236}">
                <a16:creationId xmlns:a16="http://schemas.microsoft.com/office/drawing/2014/main" id="{9B9A810B-C55D-4CF7-BAA0-01A42F300C92}"/>
              </a:ext>
            </a:extLst>
          </p:cNvPr>
          <p:cNvSpPr/>
          <p:nvPr/>
        </p:nvSpPr>
        <p:spPr>
          <a:xfrm>
            <a:off x="843710" y="2180717"/>
            <a:ext cx="278711" cy="261385"/>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u</a:t>
            </a:r>
            <a:r>
              <a:rPr kumimoji="0" lang="en-US" sz="1600" b="0" i="0" u="none" strike="noStrike" kern="0" cap="none" spc="0" normalizeH="0" baseline="-25000" noProof="0" dirty="0">
                <a:ln>
                  <a:noFill/>
                </a:ln>
                <a:solidFill>
                  <a:prstClr val="black"/>
                </a:solidFill>
                <a:effectLst/>
                <a:uLnTx/>
                <a:uFillTx/>
              </a:rPr>
              <a:t>4</a:t>
            </a:r>
          </a:p>
        </p:txBody>
      </p:sp>
      <p:sp>
        <p:nvSpPr>
          <p:cNvPr id="176" name="Rectangle 13">
            <a:extLst>
              <a:ext uri="{FF2B5EF4-FFF2-40B4-BE49-F238E27FC236}">
                <a16:creationId xmlns:a16="http://schemas.microsoft.com/office/drawing/2014/main" id="{9728C206-0FF8-4C65-86AB-377DC456C919}"/>
              </a:ext>
            </a:extLst>
          </p:cNvPr>
          <p:cNvSpPr/>
          <p:nvPr/>
        </p:nvSpPr>
        <p:spPr>
          <a:xfrm>
            <a:off x="4007044" y="2215170"/>
            <a:ext cx="943933" cy="338554"/>
          </a:xfrm>
          <a:prstGeom prst="rect">
            <a:avLst/>
          </a:prstGeom>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Guide</a:t>
            </a:r>
          </a:p>
        </p:txBody>
      </p:sp>
      <p:sp>
        <p:nvSpPr>
          <p:cNvPr id="177" name="Rectangle 14">
            <a:extLst>
              <a:ext uri="{FF2B5EF4-FFF2-40B4-BE49-F238E27FC236}">
                <a16:creationId xmlns:a16="http://schemas.microsoft.com/office/drawing/2014/main" id="{B8F3C3F6-97A0-45AF-B282-9E0C2CD07AFB}"/>
              </a:ext>
            </a:extLst>
          </p:cNvPr>
          <p:cNvSpPr/>
          <p:nvPr/>
        </p:nvSpPr>
        <p:spPr>
          <a:xfrm>
            <a:off x="3876680" y="1699757"/>
            <a:ext cx="278711" cy="261385"/>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u</a:t>
            </a:r>
            <a:r>
              <a:rPr kumimoji="0" lang="en-US" sz="1600" b="0" i="0" u="none" strike="noStrike" kern="0" cap="none" spc="0" normalizeH="0" baseline="-25000" noProof="0" dirty="0">
                <a:ln>
                  <a:noFill/>
                </a:ln>
                <a:solidFill>
                  <a:prstClr val="black"/>
                </a:solidFill>
                <a:effectLst/>
                <a:uLnTx/>
                <a:uFillTx/>
              </a:rPr>
              <a:t>1</a:t>
            </a:r>
          </a:p>
        </p:txBody>
      </p:sp>
      <p:sp>
        <p:nvSpPr>
          <p:cNvPr id="178" name="Rectangle 15">
            <a:extLst>
              <a:ext uri="{FF2B5EF4-FFF2-40B4-BE49-F238E27FC236}">
                <a16:creationId xmlns:a16="http://schemas.microsoft.com/office/drawing/2014/main" id="{73A78125-2A6F-4622-BC6D-D9A7F9308AF3}"/>
              </a:ext>
            </a:extLst>
          </p:cNvPr>
          <p:cNvSpPr/>
          <p:nvPr/>
        </p:nvSpPr>
        <p:spPr>
          <a:xfrm>
            <a:off x="2808837" y="1821196"/>
            <a:ext cx="1032282" cy="11766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16">
            <a:extLst>
              <a:ext uri="{FF2B5EF4-FFF2-40B4-BE49-F238E27FC236}">
                <a16:creationId xmlns:a16="http://schemas.microsoft.com/office/drawing/2014/main" id="{9EDE9C3D-035F-4359-A435-3CD55796B5A5}"/>
              </a:ext>
            </a:extLst>
          </p:cNvPr>
          <p:cNvSpPr/>
          <p:nvPr/>
        </p:nvSpPr>
        <p:spPr>
          <a:xfrm>
            <a:off x="1131705" y="2795512"/>
            <a:ext cx="1032282" cy="117662"/>
          </a:xfrm>
          <a:prstGeom prst="rect">
            <a:avLst/>
          </a:prstGeom>
          <a:solidFill>
            <a:srgbClr val="FFFFCC"/>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0" name="Rectangle 17">
            <a:extLst>
              <a:ext uri="{FF2B5EF4-FFF2-40B4-BE49-F238E27FC236}">
                <a16:creationId xmlns:a16="http://schemas.microsoft.com/office/drawing/2014/main" id="{4481DB35-A568-4C04-82F3-DCE80327996C}"/>
              </a:ext>
            </a:extLst>
          </p:cNvPr>
          <p:cNvSpPr/>
          <p:nvPr/>
        </p:nvSpPr>
        <p:spPr>
          <a:xfrm>
            <a:off x="843710" y="2669168"/>
            <a:ext cx="278711" cy="261385"/>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u</a:t>
            </a:r>
            <a:r>
              <a:rPr kumimoji="0" lang="en-US" sz="1600" b="0" i="0" u="none" strike="noStrike" kern="0" cap="none" spc="0" normalizeH="0" baseline="-25000" noProof="0" dirty="0">
                <a:ln>
                  <a:noFill/>
                </a:ln>
                <a:solidFill>
                  <a:prstClr val="black"/>
                </a:solidFill>
                <a:effectLst/>
                <a:uLnTx/>
                <a:uFillTx/>
              </a:rPr>
              <a:t>7</a:t>
            </a:r>
          </a:p>
        </p:txBody>
      </p:sp>
      <p:sp>
        <p:nvSpPr>
          <p:cNvPr id="181" name="Rectangle 22">
            <a:extLst>
              <a:ext uri="{FF2B5EF4-FFF2-40B4-BE49-F238E27FC236}">
                <a16:creationId xmlns:a16="http://schemas.microsoft.com/office/drawing/2014/main" id="{2C1680A2-137A-4636-B5BB-DBCDEECCC790}"/>
              </a:ext>
            </a:extLst>
          </p:cNvPr>
          <p:cNvSpPr/>
          <p:nvPr/>
        </p:nvSpPr>
        <p:spPr>
          <a:xfrm>
            <a:off x="1241364" y="2871615"/>
            <a:ext cx="824264"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Current</a:t>
            </a:r>
            <a:endParaRPr kumimoji="0" lang="en-US" sz="1600" b="0" i="0" u="none" strike="noStrike" kern="0" cap="none" spc="0" normalizeH="0" baseline="-25000" noProof="0" dirty="0">
              <a:ln>
                <a:noFill/>
              </a:ln>
              <a:solidFill>
                <a:prstClr val="black"/>
              </a:solidFill>
              <a:effectLst/>
              <a:uLnTx/>
              <a:uFillTx/>
            </a:endParaRPr>
          </a:p>
        </p:txBody>
      </p:sp>
      <p:sp>
        <p:nvSpPr>
          <p:cNvPr id="182" name="Rectangle 11">
            <a:extLst>
              <a:ext uri="{FF2B5EF4-FFF2-40B4-BE49-F238E27FC236}">
                <a16:creationId xmlns:a16="http://schemas.microsoft.com/office/drawing/2014/main" id="{A45CC048-3D6F-412C-A8BA-9B72B426DD01}"/>
              </a:ext>
            </a:extLst>
          </p:cNvPr>
          <p:cNvSpPr/>
          <p:nvPr/>
        </p:nvSpPr>
        <p:spPr>
          <a:xfrm>
            <a:off x="1133649" y="2447382"/>
            <a:ext cx="1032282" cy="11766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3" name="Rectangle 6">
            <a:extLst>
              <a:ext uri="{FF2B5EF4-FFF2-40B4-BE49-F238E27FC236}">
                <a16:creationId xmlns:a16="http://schemas.microsoft.com/office/drawing/2014/main" id="{49F66A7D-79CC-44BF-935B-2B6D8026F6E9}"/>
              </a:ext>
            </a:extLst>
          </p:cNvPr>
          <p:cNvSpPr/>
          <p:nvPr/>
        </p:nvSpPr>
        <p:spPr>
          <a:xfrm>
            <a:off x="2296475" y="1989436"/>
            <a:ext cx="120016" cy="117662"/>
          </a:xfrm>
          <a:prstGeom prst="rect">
            <a:avLst/>
          </a:prstGeom>
          <a:solidFill>
            <a:srgbClr val="FFE7E7"/>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4" name="Rectangle 6">
            <a:extLst>
              <a:ext uri="{FF2B5EF4-FFF2-40B4-BE49-F238E27FC236}">
                <a16:creationId xmlns:a16="http://schemas.microsoft.com/office/drawing/2014/main" id="{29E4E646-CA84-4D83-8ACB-3A5C210FD45E}"/>
              </a:ext>
            </a:extLst>
          </p:cNvPr>
          <p:cNvSpPr/>
          <p:nvPr/>
        </p:nvSpPr>
        <p:spPr>
          <a:xfrm>
            <a:off x="2298139" y="2273961"/>
            <a:ext cx="120016" cy="117662"/>
          </a:xfrm>
          <a:prstGeom prst="rect">
            <a:avLst/>
          </a:prstGeom>
          <a:solidFill>
            <a:srgbClr val="FF99CC"/>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5" name="Rectangle 6">
            <a:extLst>
              <a:ext uri="{FF2B5EF4-FFF2-40B4-BE49-F238E27FC236}">
                <a16:creationId xmlns:a16="http://schemas.microsoft.com/office/drawing/2014/main" id="{55E80DED-09E0-458A-8948-DE27DCBF6F24}"/>
              </a:ext>
            </a:extLst>
          </p:cNvPr>
          <p:cNvSpPr/>
          <p:nvPr/>
        </p:nvSpPr>
        <p:spPr>
          <a:xfrm>
            <a:off x="2301828" y="2431894"/>
            <a:ext cx="114003" cy="117662"/>
          </a:xfrm>
          <a:prstGeom prst="rect">
            <a:avLst/>
          </a:prstGeom>
          <a:solidFill>
            <a:srgbClr val="FF6699"/>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6" name="Rectangle 22">
            <a:extLst>
              <a:ext uri="{FF2B5EF4-FFF2-40B4-BE49-F238E27FC236}">
                <a16:creationId xmlns:a16="http://schemas.microsoft.com/office/drawing/2014/main" id="{6AA6F044-4198-4DBC-B471-FF497231B503}"/>
              </a:ext>
            </a:extLst>
          </p:cNvPr>
          <p:cNvSpPr/>
          <p:nvPr/>
        </p:nvSpPr>
        <p:spPr>
          <a:xfrm>
            <a:off x="775855" y="1397232"/>
            <a:ext cx="3286480" cy="307777"/>
          </a:xfrm>
          <a:prstGeom prst="rect">
            <a:avLst/>
          </a:prstGeom>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C00000"/>
                </a:solidFill>
                <a:effectLst/>
                <a:uLnTx/>
                <a:uFillTx/>
              </a:rPr>
              <a:t>Sentence-Level Time-Decay Attention</a:t>
            </a:r>
            <a:endParaRPr kumimoji="0" lang="en-US" sz="1400" b="0" i="0" u="none" strike="noStrike" kern="0" cap="none" spc="0" normalizeH="0" baseline="-25000" noProof="0" dirty="0">
              <a:ln>
                <a:noFill/>
              </a:ln>
              <a:solidFill>
                <a:srgbClr val="C00000"/>
              </a:solidFill>
              <a:effectLst/>
              <a:uLnTx/>
              <a:uFillTx/>
            </a:endParaRPr>
          </a:p>
        </p:txBody>
      </p:sp>
      <p:sp>
        <p:nvSpPr>
          <p:cNvPr id="187" name="Rectangle 15">
            <a:extLst>
              <a:ext uri="{FF2B5EF4-FFF2-40B4-BE49-F238E27FC236}">
                <a16:creationId xmlns:a16="http://schemas.microsoft.com/office/drawing/2014/main" id="{9D160915-92EC-406C-8B75-EAB5C2ABC4A7}"/>
              </a:ext>
            </a:extLst>
          </p:cNvPr>
          <p:cNvSpPr/>
          <p:nvPr/>
        </p:nvSpPr>
        <p:spPr>
          <a:xfrm>
            <a:off x="2820681" y="2136214"/>
            <a:ext cx="1032282" cy="11766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8" name="Rectangle 6">
            <a:extLst>
              <a:ext uri="{FF2B5EF4-FFF2-40B4-BE49-F238E27FC236}">
                <a16:creationId xmlns:a16="http://schemas.microsoft.com/office/drawing/2014/main" id="{9281CD60-03A9-48F3-BFFF-8283B1FF8649}"/>
              </a:ext>
            </a:extLst>
          </p:cNvPr>
          <p:cNvSpPr/>
          <p:nvPr/>
        </p:nvSpPr>
        <p:spPr>
          <a:xfrm>
            <a:off x="2300450" y="1798943"/>
            <a:ext cx="114484" cy="858605"/>
          </a:xfrm>
          <a:prstGeom prst="rect">
            <a:avLst/>
          </a:prstGeom>
          <a:noFill/>
          <a:ln w="952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9" name="Rectangle 6">
            <a:extLst>
              <a:ext uri="{FF2B5EF4-FFF2-40B4-BE49-F238E27FC236}">
                <a16:creationId xmlns:a16="http://schemas.microsoft.com/office/drawing/2014/main" id="{FC71E9E3-5F82-40E6-ABF7-0A525D9540F0}"/>
              </a:ext>
            </a:extLst>
          </p:cNvPr>
          <p:cNvSpPr/>
          <p:nvPr/>
        </p:nvSpPr>
        <p:spPr>
          <a:xfrm>
            <a:off x="2532766" y="1798018"/>
            <a:ext cx="120016" cy="117662"/>
          </a:xfrm>
          <a:prstGeom prst="rect">
            <a:avLst/>
          </a:prstGeom>
          <a:solidFill>
            <a:srgbClr val="FFE7E7"/>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0" name="Rectangle 6">
            <a:extLst>
              <a:ext uri="{FF2B5EF4-FFF2-40B4-BE49-F238E27FC236}">
                <a16:creationId xmlns:a16="http://schemas.microsoft.com/office/drawing/2014/main" id="{DDC30451-182E-43C6-841C-CC2A1D313471}"/>
              </a:ext>
            </a:extLst>
          </p:cNvPr>
          <p:cNvSpPr/>
          <p:nvPr/>
        </p:nvSpPr>
        <p:spPr>
          <a:xfrm>
            <a:off x="2534430" y="2148851"/>
            <a:ext cx="120016" cy="117662"/>
          </a:xfrm>
          <a:prstGeom prst="rect">
            <a:avLst/>
          </a:prstGeom>
          <a:solidFill>
            <a:srgbClr val="FF99CC"/>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1" name="Rectangle 6">
            <a:extLst>
              <a:ext uri="{FF2B5EF4-FFF2-40B4-BE49-F238E27FC236}">
                <a16:creationId xmlns:a16="http://schemas.microsoft.com/office/drawing/2014/main" id="{434740C9-549D-41CA-A9B0-B3BB5FB71D13}"/>
              </a:ext>
            </a:extLst>
          </p:cNvPr>
          <p:cNvSpPr/>
          <p:nvPr/>
        </p:nvSpPr>
        <p:spPr>
          <a:xfrm>
            <a:off x="2538118" y="2556413"/>
            <a:ext cx="120016" cy="101135"/>
          </a:xfrm>
          <a:prstGeom prst="rect">
            <a:avLst/>
          </a:prstGeom>
          <a:solidFill>
            <a:srgbClr val="FF6699"/>
          </a:solidFill>
          <a:ln w="190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2" name="Rectangle 6">
            <a:extLst>
              <a:ext uri="{FF2B5EF4-FFF2-40B4-BE49-F238E27FC236}">
                <a16:creationId xmlns:a16="http://schemas.microsoft.com/office/drawing/2014/main" id="{F576C985-6E15-4F47-B12D-2A156BE6A3FF}"/>
              </a:ext>
            </a:extLst>
          </p:cNvPr>
          <p:cNvSpPr/>
          <p:nvPr/>
        </p:nvSpPr>
        <p:spPr>
          <a:xfrm>
            <a:off x="2536741" y="1796080"/>
            <a:ext cx="116475" cy="861469"/>
          </a:xfrm>
          <a:prstGeom prst="rect">
            <a:avLst/>
          </a:prstGeom>
          <a:noFill/>
          <a:ln w="952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3" name="Rectangle 14">
            <a:extLst>
              <a:ext uri="{FF2B5EF4-FFF2-40B4-BE49-F238E27FC236}">
                <a16:creationId xmlns:a16="http://schemas.microsoft.com/office/drawing/2014/main" id="{EF748B66-9B25-4B09-9A27-8938AD7C0DDF}"/>
              </a:ext>
            </a:extLst>
          </p:cNvPr>
          <p:cNvSpPr/>
          <p:nvPr/>
        </p:nvSpPr>
        <p:spPr>
          <a:xfrm>
            <a:off x="3883410" y="1999902"/>
            <a:ext cx="278711" cy="261385"/>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u</a:t>
            </a:r>
            <a:r>
              <a:rPr kumimoji="0" lang="en-US" sz="1600" b="0" i="0" u="none" strike="noStrike" kern="0" cap="none" spc="0" normalizeH="0" baseline="-25000" noProof="0" dirty="0">
                <a:ln>
                  <a:noFill/>
                </a:ln>
                <a:solidFill>
                  <a:prstClr val="black"/>
                </a:solidFill>
                <a:effectLst/>
                <a:uLnTx/>
                <a:uFillTx/>
              </a:rPr>
              <a:t>3</a:t>
            </a:r>
          </a:p>
        </p:txBody>
      </p:sp>
      <p:sp>
        <p:nvSpPr>
          <p:cNvPr id="194" name="Rectangle 12">
            <a:extLst>
              <a:ext uri="{FF2B5EF4-FFF2-40B4-BE49-F238E27FC236}">
                <a16:creationId xmlns:a16="http://schemas.microsoft.com/office/drawing/2014/main" id="{63D3ADA5-D904-4C55-AD7E-9BF61A256415}"/>
              </a:ext>
            </a:extLst>
          </p:cNvPr>
          <p:cNvSpPr/>
          <p:nvPr/>
        </p:nvSpPr>
        <p:spPr>
          <a:xfrm>
            <a:off x="842152" y="2341655"/>
            <a:ext cx="278711" cy="261385"/>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u</a:t>
            </a:r>
            <a:r>
              <a:rPr kumimoji="0" lang="en-US" sz="1600" b="0" i="0" u="none" strike="noStrike" kern="0" cap="none" spc="0" normalizeH="0" baseline="-25000" noProof="0" dirty="0">
                <a:ln>
                  <a:noFill/>
                </a:ln>
                <a:solidFill>
                  <a:prstClr val="black"/>
                </a:solidFill>
                <a:effectLst/>
                <a:uLnTx/>
                <a:uFillTx/>
              </a:rPr>
              <a:t>5</a:t>
            </a:r>
          </a:p>
        </p:txBody>
      </p:sp>
      <p:sp>
        <p:nvSpPr>
          <p:cNvPr id="210" name="Rectangle 22">
            <a:extLst>
              <a:ext uri="{FF2B5EF4-FFF2-40B4-BE49-F238E27FC236}">
                <a16:creationId xmlns:a16="http://schemas.microsoft.com/office/drawing/2014/main" id="{14FBF47B-DABB-4944-B8B4-D5FE6C8F52D2}"/>
              </a:ext>
            </a:extLst>
          </p:cNvPr>
          <p:cNvSpPr/>
          <p:nvPr/>
        </p:nvSpPr>
        <p:spPr>
          <a:xfrm>
            <a:off x="563725" y="4231577"/>
            <a:ext cx="1786740" cy="523220"/>
          </a:xfrm>
          <a:prstGeom prst="rect">
            <a:avLst/>
          </a:prstGeom>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C00000"/>
                </a:solidFill>
                <a:effectLst/>
                <a:uLnTx/>
                <a:uFillTx/>
              </a:rPr>
              <a:t>Role-Level Time-Decay Attention</a:t>
            </a:r>
          </a:p>
        </p:txBody>
      </p:sp>
      <mc:AlternateContent xmlns:mc="http://schemas.openxmlformats.org/markup-compatibility/2006">
        <mc:Choice xmlns:a14="http://schemas.microsoft.com/office/drawing/2010/main" Requires="a14">
          <p:sp>
            <p:nvSpPr>
              <p:cNvPr id="212" name="TextBox 253">
                <a:extLst>
                  <a:ext uri="{FF2B5EF4-FFF2-40B4-BE49-F238E27FC236}">
                    <a16:creationId xmlns:a16="http://schemas.microsoft.com/office/drawing/2014/main" id="{51CD46E1-8997-4947-A41F-8291A1275AF9}"/>
                  </a:ext>
                </a:extLst>
              </p:cNvPr>
              <p:cNvSpPr txBox="1"/>
              <p:nvPr/>
            </p:nvSpPr>
            <p:spPr>
              <a:xfrm>
                <a:off x="2136434" y="4037007"/>
                <a:ext cx="352290" cy="30351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altLang="en-US" sz="1800" b="0" i="1" u="none" strike="noStrike" kern="0" cap="none" spc="0" normalizeH="0" baseline="0" noProof="0" smtClean="0">
                              <a:ln>
                                <a:noFill/>
                              </a:ln>
                              <a:solidFill>
                                <a:srgbClr val="C00000"/>
                              </a:solidFill>
                              <a:effectLst/>
                              <a:uLnTx/>
                              <a:uFillTx/>
                              <a:latin typeface="Cambria Math" panose="02040503050406030204" pitchFamily="18" charset="0"/>
                            </a:rPr>
                            <m:t>𝛼</m:t>
                          </m:r>
                        </m:e>
                        <m:sub>
                          <m:sSub>
                            <m:sSubPr>
                              <m:ctrlPr>
                                <a:rPr kumimoji="0" lang="en-US" altLang="zh-TW"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srgbClr val="C00000"/>
                                  </a:solidFill>
                                  <a:effectLst/>
                                  <a:uLnTx/>
                                  <a:uFillTx/>
                                  <a:latin typeface="Cambria Math" panose="02040503050406030204" pitchFamily="18" charset="0"/>
                                </a:rPr>
                                <m:t>𝑟</m:t>
                              </m:r>
                            </m:e>
                            <m:sub>
                              <m:r>
                                <a:rPr kumimoji="0" lang="en-US" altLang="zh-TW" sz="1800" b="0" i="1" u="none" strike="noStrike" kern="0" cap="none" spc="0" normalizeH="0" baseline="0" noProof="0" smtClean="0">
                                  <a:ln>
                                    <a:noFill/>
                                  </a:ln>
                                  <a:solidFill>
                                    <a:srgbClr val="C00000"/>
                                  </a:solidFill>
                                  <a:effectLst/>
                                  <a:uLnTx/>
                                  <a:uFillTx/>
                                  <a:latin typeface="Cambria Math" panose="02040503050406030204" pitchFamily="18" charset="0"/>
                                </a:rPr>
                                <m:t>1</m:t>
                              </m:r>
                            </m:sub>
                          </m:sSub>
                        </m:sub>
                      </m:sSub>
                    </m:oMath>
                  </m:oMathPara>
                </a14:m>
                <a:endParaRPr kumimoji="0" lang="en-US" sz="1800" b="0" i="1" u="none" strike="noStrike" kern="0" cap="none" spc="0" normalizeH="0" baseline="0" noProof="0" dirty="0">
                  <a:ln>
                    <a:noFill/>
                  </a:ln>
                  <a:solidFill>
                    <a:srgbClr val="C00000"/>
                  </a:solidFill>
                  <a:effectLst/>
                  <a:uLnTx/>
                  <a:uFillTx/>
                </a:endParaRPr>
              </a:p>
            </p:txBody>
          </p:sp>
        </mc:Choice>
        <mc:Fallback>
          <p:sp>
            <p:nvSpPr>
              <p:cNvPr id="212" name="TextBox 253">
                <a:extLst>
                  <a:ext uri="{FF2B5EF4-FFF2-40B4-BE49-F238E27FC236}">
                    <a16:creationId xmlns:a16="http://schemas.microsoft.com/office/drawing/2014/main" id="{51CD46E1-8997-4947-A41F-8291A1275AF9}"/>
                  </a:ext>
                </a:extLst>
              </p:cNvPr>
              <p:cNvSpPr txBox="1">
                <a:spLocks noRot="1" noChangeAspect="1" noMove="1" noResize="1" noEditPoints="1" noAdjustHandles="1" noChangeArrowheads="1" noChangeShapeType="1" noTextEdit="1"/>
              </p:cNvSpPr>
              <p:nvPr/>
            </p:nvSpPr>
            <p:spPr>
              <a:xfrm>
                <a:off x="2136434" y="4037007"/>
                <a:ext cx="352290" cy="303514"/>
              </a:xfrm>
              <a:prstGeom prst="rect">
                <a:avLst/>
              </a:prstGeom>
              <a:blipFill>
                <a:blip r:embed="rId3"/>
                <a:stretch>
                  <a:fillRect l="-17241" b="-30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3" name="TextBox 253">
                <a:extLst>
                  <a:ext uri="{FF2B5EF4-FFF2-40B4-BE49-F238E27FC236}">
                    <a16:creationId xmlns:a16="http://schemas.microsoft.com/office/drawing/2014/main" id="{EC0E0D1A-C94D-4717-9EFF-452BC3B54C79}"/>
                  </a:ext>
                </a:extLst>
              </p:cNvPr>
              <p:cNvSpPr txBox="1"/>
              <p:nvPr/>
            </p:nvSpPr>
            <p:spPr>
              <a:xfrm>
                <a:off x="2818714" y="4043470"/>
                <a:ext cx="338026" cy="3120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altLang="en-US" sz="1800" b="0" i="1" u="none" strike="noStrike" kern="0" cap="none" spc="0" normalizeH="0" baseline="0" noProof="0" smtClean="0">
                              <a:ln>
                                <a:noFill/>
                              </a:ln>
                              <a:solidFill>
                                <a:srgbClr val="C00000"/>
                              </a:solidFill>
                              <a:effectLst/>
                              <a:uLnTx/>
                              <a:uFillTx/>
                              <a:latin typeface="Cambria Math" panose="02040503050406030204" pitchFamily="18" charset="0"/>
                            </a:rPr>
                            <m:t>𝛼</m:t>
                          </m:r>
                        </m:e>
                        <m:sub>
                          <m:sSub>
                            <m:sSubPr>
                              <m:ctrlPr>
                                <a:rPr kumimoji="0" lang="en-US" altLang="zh-TW"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srgbClr val="C00000"/>
                                  </a:solidFill>
                                  <a:effectLst/>
                                  <a:uLnTx/>
                                  <a:uFillTx/>
                                  <a:latin typeface="Cambria Math" panose="02040503050406030204" pitchFamily="18" charset="0"/>
                                </a:rPr>
                                <m:t>𝑟</m:t>
                              </m:r>
                            </m:e>
                            <m:sub>
                              <m:r>
                                <a:rPr kumimoji="0" lang="en-US" altLang="zh-TW" sz="1800" b="0" i="1" u="none" strike="noStrike" kern="0" cap="none" spc="0" normalizeH="0" baseline="0" noProof="0" smtClean="0">
                                  <a:ln>
                                    <a:noFill/>
                                  </a:ln>
                                  <a:solidFill>
                                    <a:srgbClr val="C00000"/>
                                  </a:solidFill>
                                  <a:effectLst/>
                                  <a:uLnTx/>
                                  <a:uFillTx/>
                                  <a:latin typeface="Cambria Math" panose="02040503050406030204" pitchFamily="18" charset="0"/>
                                </a:rPr>
                                <m:t>2</m:t>
                              </m:r>
                            </m:sub>
                          </m:sSub>
                        </m:sub>
                      </m:sSub>
                    </m:oMath>
                  </m:oMathPara>
                </a14:m>
                <a:endParaRPr kumimoji="0" lang="en-US" sz="1800" b="0" i="1" u="none" strike="noStrike" kern="0" cap="none" spc="0" normalizeH="0" baseline="0" noProof="0" dirty="0">
                  <a:ln>
                    <a:noFill/>
                  </a:ln>
                  <a:solidFill>
                    <a:srgbClr val="C00000"/>
                  </a:solidFill>
                  <a:effectLst/>
                  <a:uLnTx/>
                  <a:uFillTx/>
                </a:endParaRPr>
              </a:p>
            </p:txBody>
          </p:sp>
        </mc:Choice>
        <mc:Fallback>
          <p:sp>
            <p:nvSpPr>
              <p:cNvPr id="213" name="TextBox 253">
                <a:extLst>
                  <a:ext uri="{FF2B5EF4-FFF2-40B4-BE49-F238E27FC236}">
                    <a16:creationId xmlns:a16="http://schemas.microsoft.com/office/drawing/2014/main" id="{EC0E0D1A-C94D-4717-9EFF-452BC3B54C79}"/>
                  </a:ext>
                </a:extLst>
              </p:cNvPr>
              <p:cNvSpPr txBox="1">
                <a:spLocks noRot="1" noChangeAspect="1" noMove="1" noResize="1" noEditPoints="1" noAdjustHandles="1" noChangeArrowheads="1" noChangeShapeType="1" noTextEdit="1"/>
              </p:cNvSpPr>
              <p:nvPr/>
            </p:nvSpPr>
            <p:spPr>
              <a:xfrm>
                <a:off x="2818714" y="4043470"/>
                <a:ext cx="338026" cy="312077"/>
              </a:xfrm>
              <a:prstGeom prst="rect">
                <a:avLst/>
              </a:prstGeom>
              <a:blipFill>
                <a:blip r:embed="rId4"/>
                <a:stretch>
                  <a:fillRect l="-19643" b="-2745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4" name="TextBox 253">
                <a:extLst>
                  <a:ext uri="{FF2B5EF4-FFF2-40B4-BE49-F238E27FC236}">
                    <a16:creationId xmlns:a16="http://schemas.microsoft.com/office/drawing/2014/main" id="{46CD7CAF-7290-4336-A4C4-1D4355C9A46F}"/>
                  </a:ext>
                </a:extLst>
              </p:cNvPr>
              <p:cNvSpPr txBox="1"/>
              <p:nvPr/>
            </p:nvSpPr>
            <p:spPr>
              <a:xfrm>
                <a:off x="3886200" y="1330016"/>
                <a:ext cx="337414" cy="30351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altLang="en-US" sz="1800" b="0" i="1" u="none" strike="noStrike" kern="0" cap="none" spc="0" normalizeH="0" baseline="0" noProof="0" smtClean="0">
                              <a:ln>
                                <a:noFill/>
                              </a:ln>
                              <a:solidFill>
                                <a:srgbClr val="C00000"/>
                              </a:solidFill>
                              <a:effectLst/>
                              <a:uLnTx/>
                              <a:uFillTx/>
                              <a:latin typeface="Cambria Math" panose="02040503050406030204" pitchFamily="18" charset="0"/>
                            </a:rPr>
                            <m:t>𝛼</m:t>
                          </m:r>
                        </m:e>
                        <m:sub>
                          <m:sSub>
                            <m:sSubPr>
                              <m:ctrlPr>
                                <a:rPr kumimoji="0" lang="en-US" altLang="zh-TW" sz="18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altLang="zh-TW" sz="1800" b="0" i="1" u="none" strike="noStrike" kern="0" cap="none" spc="0" normalizeH="0" baseline="0" noProof="0" smtClean="0">
                                  <a:ln>
                                    <a:noFill/>
                                  </a:ln>
                                  <a:solidFill>
                                    <a:srgbClr val="C00000"/>
                                  </a:solidFill>
                                  <a:effectLst/>
                                  <a:uLnTx/>
                                  <a:uFillTx/>
                                  <a:latin typeface="Cambria Math" panose="02040503050406030204" pitchFamily="18" charset="0"/>
                                </a:rPr>
                                <m:t>𝑢</m:t>
                              </m:r>
                            </m:e>
                            <m:sub>
                              <m:r>
                                <a:rPr kumimoji="0" lang="en-US" altLang="zh-TW" sz="1800" b="0" i="1" u="none" strike="noStrike" kern="0" cap="none" spc="0" normalizeH="0" baseline="0" noProof="0" smtClean="0">
                                  <a:ln>
                                    <a:noFill/>
                                  </a:ln>
                                  <a:solidFill>
                                    <a:srgbClr val="C00000"/>
                                  </a:solidFill>
                                  <a:effectLst/>
                                  <a:uLnTx/>
                                  <a:uFillTx/>
                                  <a:latin typeface="Cambria Math" panose="02040503050406030204" pitchFamily="18" charset="0"/>
                                </a:rPr>
                                <m:t>𝑖</m:t>
                              </m:r>
                            </m:sub>
                          </m:sSub>
                        </m:sub>
                      </m:sSub>
                    </m:oMath>
                  </m:oMathPara>
                </a14:m>
                <a:endParaRPr kumimoji="0" lang="en-US" sz="1800" b="0" i="1" u="none" strike="noStrike" kern="0" cap="none" spc="0" normalizeH="0" baseline="0" noProof="0" dirty="0">
                  <a:ln>
                    <a:noFill/>
                  </a:ln>
                  <a:solidFill>
                    <a:srgbClr val="C00000"/>
                  </a:solidFill>
                  <a:effectLst/>
                  <a:uLnTx/>
                  <a:uFillTx/>
                </a:endParaRPr>
              </a:p>
            </p:txBody>
          </p:sp>
        </mc:Choice>
        <mc:Fallback>
          <p:sp>
            <p:nvSpPr>
              <p:cNvPr id="214" name="TextBox 253">
                <a:extLst>
                  <a:ext uri="{FF2B5EF4-FFF2-40B4-BE49-F238E27FC236}">
                    <a16:creationId xmlns:a16="http://schemas.microsoft.com/office/drawing/2014/main" id="{46CD7CAF-7290-4336-A4C4-1D4355C9A46F}"/>
                  </a:ext>
                </a:extLst>
              </p:cNvPr>
              <p:cNvSpPr txBox="1">
                <a:spLocks noRot="1" noChangeAspect="1" noMove="1" noResize="1" noEditPoints="1" noAdjustHandles="1" noChangeArrowheads="1" noChangeShapeType="1" noTextEdit="1"/>
              </p:cNvSpPr>
              <p:nvPr/>
            </p:nvSpPr>
            <p:spPr>
              <a:xfrm>
                <a:off x="3886200" y="1330016"/>
                <a:ext cx="337414" cy="303514"/>
              </a:xfrm>
              <a:prstGeom prst="rect">
                <a:avLst/>
              </a:prstGeom>
              <a:blipFill>
                <a:blip r:embed="rId5"/>
                <a:stretch>
                  <a:fillRect l="-23636" b="-34000"/>
                </a:stretch>
              </a:blipFill>
            </p:spPr>
            <p:txBody>
              <a:bodyPr/>
              <a:lstStyle/>
              <a:p>
                <a:r>
                  <a:rPr lang="zh-TW" altLang="en-US">
                    <a:noFill/>
                  </a:rPr>
                  <a:t> </a:t>
                </a:r>
              </a:p>
            </p:txBody>
          </p:sp>
        </mc:Fallback>
      </mc:AlternateContent>
      <p:grpSp>
        <p:nvGrpSpPr>
          <p:cNvPr id="257" name="Group 256">
            <a:extLst>
              <a:ext uri="{FF2B5EF4-FFF2-40B4-BE49-F238E27FC236}">
                <a16:creationId xmlns:a16="http://schemas.microsoft.com/office/drawing/2014/main" id="{5CA657ED-20F2-4E89-913F-02E660D41D26}"/>
              </a:ext>
            </a:extLst>
          </p:cNvPr>
          <p:cNvGrpSpPr/>
          <p:nvPr/>
        </p:nvGrpSpPr>
        <p:grpSpPr>
          <a:xfrm>
            <a:off x="680777" y="3235131"/>
            <a:ext cx="1699551" cy="819216"/>
            <a:chOff x="680777" y="3411351"/>
            <a:chExt cx="1699551" cy="819216"/>
          </a:xfrm>
        </p:grpSpPr>
        <p:sp>
          <p:nvSpPr>
            <p:cNvPr id="127" name="Rectangle 326">
              <a:extLst>
                <a:ext uri="{FF2B5EF4-FFF2-40B4-BE49-F238E27FC236}">
                  <a16:creationId xmlns:a16="http://schemas.microsoft.com/office/drawing/2014/main" id="{EDB1186F-7FE4-4660-BBD7-2570E98163DC}"/>
                </a:ext>
              </a:extLst>
            </p:cNvPr>
            <p:cNvSpPr/>
            <p:nvPr/>
          </p:nvSpPr>
          <p:spPr>
            <a:xfrm>
              <a:off x="680777" y="3411351"/>
              <a:ext cx="1699551" cy="819216"/>
            </a:xfrm>
            <a:prstGeom prst="rect">
              <a:avLst/>
            </a:prstGeom>
            <a:noFill/>
            <a:ln w="1270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55" name="群組 389">
              <a:extLst>
                <a:ext uri="{FF2B5EF4-FFF2-40B4-BE49-F238E27FC236}">
                  <a16:creationId xmlns:a16="http://schemas.microsoft.com/office/drawing/2014/main" id="{6C2FF5AC-563C-451E-843C-6BB0CD705271}"/>
                </a:ext>
              </a:extLst>
            </p:cNvPr>
            <p:cNvGrpSpPr/>
            <p:nvPr/>
          </p:nvGrpSpPr>
          <p:grpSpPr>
            <a:xfrm>
              <a:off x="746734" y="3461557"/>
              <a:ext cx="1617854" cy="669290"/>
              <a:chOff x="6875268" y="2256446"/>
              <a:chExt cx="2707882" cy="1120221"/>
            </a:xfrm>
          </p:grpSpPr>
          <p:cxnSp>
            <p:nvCxnSpPr>
              <p:cNvPr id="156" name="Straight Arrow Connector 236">
                <a:extLst>
                  <a:ext uri="{FF2B5EF4-FFF2-40B4-BE49-F238E27FC236}">
                    <a16:creationId xmlns:a16="http://schemas.microsoft.com/office/drawing/2014/main" id="{B24704A6-61A8-48B0-A642-6451686ED1A6}"/>
                  </a:ext>
                </a:extLst>
              </p:cNvPr>
              <p:cNvCxnSpPr>
                <a:cxnSpLocks/>
                <a:stCxn id="157" idx="0"/>
                <a:endCxn id="158" idx="4"/>
              </p:cNvCxnSpPr>
              <p:nvPr/>
            </p:nvCxnSpPr>
            <p:spPr>
              <a:xfrm flipV="1">
                <a:off x="7416766" y="2713646"/>
                <a:ext cx="261" cy="329880"/>
              </a:xfrm>
              <a:prstGeom prst="straightConnector1">
                <a:avLst/>
              </a:prstGeom>
              <a:noFill/>
              <a:ln w="190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57" name="TextBox 253">
                    <a:extLst>
                      <a:ext uri="{FF2B5EF4-FFF2-40B4-BE49-F238E27FC236}">
                        <a16:creationId xmlns:a16="http://schemas.microsoft.com/office/drawing/2014/main" id="{BE69C09D-B61B-4F20-8EB0-C33FF4D920E9}"/>
                      </a:ext>
                    </a:extLst>
                  </p:cNvPr>
                  <p:cNvSpPr txBox="1"/>
                  <p:nvPr/>
                </p:nvSpPr>
                <p:spPr>
                  <a:xfrm>
                    <a:off x="6875268" y="2978946"/>
                    <a:ext cx="1082997" cy="3977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oMath>
                    </a14:m>
                    <a:r>
                      <a:rPr kumimoji="0" lang="en-US" altLang="zh-TW" sz="1400" b="0" i="0" u="none" strike="noStrike" kern="0" cap="none" spc="0" normalizeH="0" baseline="0" noProof="0" dirty="0">
                        <a:ln>
                          <a:noFill/>
                        </a:ln>
                        <a:solidFill>
                          <a:prstClr val="black"/>
                        </a:solidFill>
                        <a:effectLst/>
                        <a:uLnTx/>
                        <a:uFillTx/>
                      </a:rPr>
                      <a:t>u</a:t>
                    </a:r>
                    <a:r>
                      <a:rPr kumimoji="0" lang="en-US" altLang="zh-TW" sz="1400" b="0" i="0" u="none" strike="noStrike" kern="0" cap="none" spc="0" normalizeH="0" baseline="-25000" noProof="0" dirty="0">
                        <a:ln>
                          <a:noFill/>
                        </a:ln>
                        <a:solidFill>
                          <a:prstClr val="black"/>
                        </a:solidFill>
                        <a:effectLst/>
                        <a:uLnTx/>
                        <a:uFillTx/>
                      </a:rPr>
                      <a:t>2</a:t>
                    </a:r>
                    <a:endParaRPr kumimoji="0" lang="en-US" sz="1400" b="0" i="1" u="none" strike="noStrike" kern="0" cap="none" spc="0" normalizeH="0" baseline="-25000" noProof="0" dirty="0">
                      <a:ln>
                        <a:noFill/>
                      </a:ln>
                      <a:solidFill>
                        <a:prstClr val="black"/>
                      </a:solidFill>
                      <a:effectLst/>
                      <a:uLnTx/>
                      <a:uFillTx/>
                    </a:endParaRPr>
                  </a:p>
                </p:txBody>
              </p:sp>
            </mc:Choice>
            <mc:Fallback xmlns="">
              <p:sp>
                <p:nvSpPr>
                  <p:cNvPr id="443" name="TextBox 253">
                    <a:extLst>
                      <a:ext uri="{FF2B5EF4-FFF2-40B4-BE49-F238E27FC236}">
                        <a16:creationId xmlns:a16="http://schemas.microsoft.com/office/drawing/2014/main" id="{A3582A0E-6306-46A9-97CD-4A56273DE82E}"/>
                      </a:ext>
                    </a:extLst>
                  </p:cNvPr>
                  <p:cNvSpPr txBox="1">
                    <a:spLocks noRot="1" noChangeAspect="1" noMove="1" noResize="1" noEditPoints="1" noAdjustHandles="1" noChangeArrowheads="1" noChangeShapeType="1" noTextEdit="1"/>
                  </p:cNvSpPr>
                  <p:nvPr/>
                </p:nvSpPr>
                <p:spPr>
                  <a:xfrm>
                    <a:off x="6875268" y="2978946"/>
                    <a:ext cx="1082997" cy="397721"/>
                  </a:xfrm>
                  <a:prstGeom prst="rect">
                    <a:avLst/>
                  </a:prstGeom>
                  <a:blipFill>
                    <a:blip r:embed="rId6"/>
                    <a:stretch>
                      <a:fillRect t="-4000" b="-20000"/>
                    </a:stretch>
                  </a:blipFill>
                </p:spPr>
                <p:txBody>
                  <a:bodyPr/>
                  <a:lstStyle/>
                  <a:p>
                    <a:r>
                      <a:rPr lang="en-US">
                        <a:noFill/>
                      </a:rPr>
                      <a:t> </a:t>
                    </a:r>
                  </a:p>
                </p:txBody>
              </p:sp>
            </mc:Fallback>
          </mc:AlternateContent>
          <p:sp>
            <p:nvSpPr>
              <p:cNvPr id="158" name="Oval 378">
                <a:extLst>
                  <a:ext uri="{FF2B5EF4-FFF2-40B4-BE49-F238E27FC236}">
                    <a16:creationId xmlns:a16="http://schemas.microsoft.com/office/drawing/2014/main" id="{D5A30365-87F1-44B3-B9D3-A8400373C4DB}"/>
                  </a:ext>
                </a:extLst>
              </p:cNvPr>
              <p:cNvSpPr/>
              <p:nvPr/>
            </p:nvSpPr>
            <p:spPr>
              <a:xfrm>
                <a:off x="7188427" y="2256446"/>
                <a:ext cx="457200" cy="457200"/>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59" name="Straight Arrow Connector 397">
                <a:extLst>
                  <a:ext uri="{FF2B5EF4-FFF2-40B4-BE49-F238E27FC236}">
                    <a16:creationId xmlns:a16="http://schemas.microsoft.com/office/drawing/2014/main" id="{315E2D74-5BBA-4CB6-BBA0-9ADD7A011A5B}"/>
                  </a:ext>
                </a:extLst>
              </p:cNvPr>
              <p:cNvCxnSpPr>
                <a:stCxn id="158" idx="6"/>
                <a:endCxn id="162" idx="2"/>
              </p:cNvCxnSpPr>
              <p:nvPr/>
            </p:nvCxnSpPr>
            <p:spPr>
              <a:xfrm>
                <a:off x="7645627" y="2485046"/>
                <a:ext cx="357248" cy="1548"/>
              </a:xfrm>
              <a:prstGeom prst="straightConnector1">
                <a:avLst/>
              </a:prstGeom>
              <a:noFill/>
              <a:ln w="19050" cap="flat" cmpd="sng" algn="ctr">
                <a:solidFill>
                  <a:sysClr val="windowText" lastClr="000000"/>
                </a:solidFill>
                <a:prstDash val="solid"/>
                <a:miter lim="800000"/>
                <a:tailEnd type="triangle" w="lg" len="lg"/>
              </a:ln>
              <a:effectLst/>
            </p:spPr>
          </p:cxnSp>
          <p:cxnSp>
            <p:nvCxnSpPr>
              <p:cNvPr id="160" name="Straight Arrow Connector 236">
                <a:extLst>
                  <a:ext uri="{FF2B5EF4-FFF2-40B4-BE49-F238E27FC236}">
                    <a16:creationId xmlns:a16="http://schemas.microsoft.com/office/drawing/2014/main" id="{20A1C8C7-C330-45A1-8411-69E6FE12574B}"/>
                  </a:ext>
                </a:extLst>
              </p:cNvPr>
              <p:cNvCxnSpPr>
                <a:cxnSpLocks/>
                <a:stCxn id="161" idx="0"/>
                <a:endCxn id="162" idx="4"/>
              </p:cNvCxnSpPr>
              <p:nvPr/>
            </p:nvCxnSpPr>
            <p:spPr>
              <a:xfrm flipH="1" flipV="1">
                <a:off x="8231476" y="2715194"/>
                <a:ext cx="399" cy="307198"/>
              </a:xfrm>
              <a:prstGeom prst="straightConnector1">
                <a:avLst/>
              </a:prstGeom>
              <a:noFill/>
              <a:ln w="190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61" name="TextBox 253">
                    <a:extLst>
                      <a:ext uri="{FF2B5EF4-FFF2-40B4-BE49-F238E27FC236}">
                        <a16:creationId xmlns:a16="http://schemas.microsoft.com/office/drawing/2014/main" id="{914D271E-A9F6-4A1E-94BC-F2519C16FDE9}"/>
                      </a:ext>
                    </a:extLst>
                  </p:cNvPr>
                  <p:cNvSpPr txBox="1"/>
                  <p:nvPr/>
                </p:nvSpPr>
                <p:spPr>
                  <a:xfrm>
                    <a:off x="7698189" y="2970649"/>
                    <a:ext cx="1067374" cy="3977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oMath>
                    </a14:m>
                    <a:r>
                      <a:rPr kumimoji="0" lang="en-US" altLang="zh-TW" sz="1400" b="0" i="0" u="none" strike="noStrike" kern="0" cap="none" spc="0" normalizeH="0" baseline="0" noProof="0" dirty="0">
                        <a:ln>
                          <a:noFill/>
                        </a:ln>
                        <a:solidFill>
                          <a:prstClr val="black"/>
                        </a:solidFill>
                        <a:effectLst/>
                        <a:uLnTx/>
                        <a:uFillTx/>
                      </a:rPr>
                      <a:t>u</a:t>
                    </a:r>
                    <a:r>
                      <a:rPr kumimoji="0" lang="en-US" altLang="zh-TW" sz="1400" b="0" i="0" u="none" strike="noStrike" kern="0" cap="none" spc="0" normalizeH="0" baseline="-25000" noProof="0" dirty="0">
                        <a:ln>
                          <a:noFill/>
                        </a:ln>
                        <a:solidFill>
                          <a:prstClr val="black"/>
                        </a:solidFill>
                        <a:effectLst/>
                        <a:uLnTx/>
                        <a:uFillTx/>
                      </a:rPr>
                      <a:t>4</a:t>
                    </a:r>
                    <a:endParaRPr kumimoji="0" lang="en-US" sz="1400" b="0" i="1" u="none" strike="noStrike" kern="0" cap="none" spc="0" normalizeH="0" baseline="-25000" noProof="0" dirty="0">
                      <a:ln>
                        <a:noFill/>
                      </a:ln>
                      <a:solidFill>
                        <a:prstClr val="black"/>
                      </a:solidFill>
                      <a:effectLst/>
                      <a:uLnTx/>
                      <a:uFillTx/>
                    </a:endParaRPr>
                  </a:p>
                </p:txBody>
              </p:sp>
            </mc:Choice>
            <mc:Fallback xmlns="">
              <p:sp>
                <p:nvSpPr>
                  <p:cNvPr id="447" name="TextBox 253">
                    <a:extLst>
                      <a:ext uri="{FF2B5EF4-FFF2-40B4-BE49-F238E27FC236}">
                        <a16:creationId xmlns:a16="http://schemas.microsoft.com/office/drawing/2014/main" id="{719F6572-0D67-47AD-97AB-91E051DBAEFD}"/>
                      </a:ext>
                    </a:extLst>
                  </p:cNvPr>
                  <p:cNvSpPr txBox="1">
                    <a:spLocks noRot="1" noChangeAspect="1" noMove="1" noResize="1" noEditPoints="1" noAdjustHandles="1" noChangeArrowheads="1" noChangeShapeType="1" noTextEdit="1"/>
                  </p:cNvSpPr>
                  <p:nvPr/>
                </p:nvSpPr>
                <p:spPr>
                  <a:xfrm>
                    <a:off x="7698189" y="2970649"/>
                    <a:ext cx="1067374" cy="397721"/>
                  </a:xfrm>
                  <a:prstGeom prst="rect">
                    <a:avLst/>
                  </a:prstGeom>
                  <a:blipFill>
                    <a:blip r:embed="rId7"/>
                    <a:stretch>
                      <a:fillRect t="-4000" b="-20000"/>
                    </a:stretch>
                  </a:blipFill>
                </p:spPr>
                <p:txBody>
                  <a:bodyPr/>
                  <a:lstStyle/>
                  <a:p>
                    <a:r>
                      <a:rPr lang="en-US">
                        <a:noFill/>
                      </a:rPr>
                      <a:t> </a:t>
                    </a:r>
                  </a:p>
                </p:txBody>
              </p:sp>
            </mc:Fallback>
          </mc:AlternateContent>
          <p:sp>
            <p:nvSpPr>
              <p:cNvPr id="162" name="Oval 378">
                <a:extLst>
                  <a:ext uri="{FF2B5EF4-FFF2-40B4-BE49-F238E27FC236}">
                    <a16:creationId xmlns:a16="http://schemas.microsoft.com/office/drawing/2014/main" id="{6A2D5138-2B4E-4689-BA51-435A800605CF}"/>
                  </a:ext>
                </a:extLst>
              </p:cNvPr>
              <p:cNvSpPr/>
              <p:nvPr/>
            </p:nvSpPr>
            <p:spPr>
              <a:xfrm>
                <a:off x="8002875" y="2257994"/>
                <a:ext cx="457200" cy="457200"/>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63" name="Straight Arrow Connector 162">
                <a:extLst>
                  <a:ext uri="{FF2B5EF4-FFF2-40B4-BE49-F238E27FC236}">
                    <a16:creationId xmlns:a16="http://schemas.microsoft.com/office/drawing/2014/main" id="{30CF54B8-5654-4CEC-9273-A89D5E028058}"/>
                  </a:ext>
                </a:extLst>
              </p:cNvPr>
              <p:cNvCxnSpPr>
                <a:stCxn id="162" idx="6"/>
              </p:cNvCxnSpPr>
              <p:nvPr/>
            </p:nvCxnSpPr>
            <p:spPr>
              <a:xfrm>
                <a:off x="8460075" y="2486594"/>
                <a:ext cx="359210" cy="0"/>
              </a:xfrm>
              <a:prstGeom prst="straightConnector1">
                <a:avLst/>
              </a:prstGeom>
              <a:noFill/>
              <a:ln w="19050" cap="flat" cmpd="sng" algn="ctr">
                <a:solidFill>
                  <a:sysClr val="windowText" lastClr="000000"/>
                </a:solidFill>
                <a:prstDash val="solid"/>
                <a:miter lim="800000"/>
                <a:tailEnd type="triangle" w="lg" len="lg"/>
              </a:ln>
              <a:effectLst/>
            </p:spPr>
          </p:cxnSp>
          <p:cxnSp>
            <p:nvCxnSpPr>
              <p:cNvPr id="164" name="Straight Arrow Connector 236">
                <a:extLst>
                  <a:ext uri="{FF2B5EF4-FFF2-40B4-BE49-F238E27FC236}">
                    <a16:creationId xmlns:a16="http://schemas.microsoft.com/office/drawing/2014/main" id="{6DDB3B71-F543-4E53-AF57-DE61E156B83A}"/>
                  </a:ext>
                </a:extLst>
              </p:cNvPr>
              <p:cNvCxnSpPr>
                <a:cxnSpLocks/>
                <a:stCxn id="165" idx="0"/>
                <a:endCxn id="166" idx="4"/>
              </p:cNvCxnSpPr>
              <p:nvPr/>
            </p:nvCxnSpPr>
            <p:spPr>
              <a:xfrm flipH="1" flipV="1">
                <a:off x="9059989" y="2713646"/>
                <a:ext cx="3419" cy="329882"/>
              </a:xfrm>
              <a:prstGeom prst="straightConnector1">
                <a:avLst/>
              </a:prstGeom>
              <a:noFill/>
              <a:ln w="190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65" name="TextBox 253">
                    <a:extLst>
                      <a:ext uri="{FF2B5EF4-FFF2-40B4-BE49-F238E27FC236}">
                        <a16:creationId xmlns:a16="http://schemas.microsoft.com/office/drawing/2014/main" id="{A899C10E-30C8-41A6-B13B-F6B3F17BD321}"/>
                      </a:ext>
                    </a:extLst>
                  </p:cNvPr>
                  <p:cNvSpPr txBox="1"/>
                  <p:nvPr/>
                </p:nvSpPr>
                <p:spPr>
                  <a:xfrm>
                    <a:off x="8543666" y="2969098"/>
                    <a:ext cx="1039484" cy="39772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oMath>
                    </a14:m>
                    <a:r>
                      <a:rPr kumimoji="0" lang="en-US" altLang="zh-TW" sz="1400" b="0" i="0" u="none" strike="noStrike" kern="0" cap="none" spc="0" normalizeH="0" baseline="0" noProof="0" dirty="0">
                        <a:ln>
                          <a:noFill/>
                        </a:ln>
                        <a:solidFill>
                          <a:prstClr val="black"/>
                        </a:solidFill>
                        <a:effectLst/>
                        <a:uLnTx/>
                        <a:uFillTx/>
                      </a:rPr>
                      <a:t>u</a:t>
                    </a:r>
                    <a:r>
                      <a:rPr kumimoji="0" lang="en-US" altLang="zh-TW" sz="1400" b="0" i="0" u="none" strike="noStrike" kern="0" cap="none" spc="0" normalizeH="0" baseline="-25000" noProof="0" dirty="0">
                        <a:ln>
                          <a:noFill/>
                        </a:ln>
                        <a:solidFill>
                          <a:prstClr val="black"/>
                        </a:solidFill>
                        <a:effectLst/>
                        <a:uLnTx/>
                        <a:uFillTx/>
                      </a:rPr>
                      <a:t>5</a:t>
                    </a:r>
                    <a:endParaRPr kumimoji="0" lang="en-US" sz="1800" b="0" i="1" u="none" strike="noStrike" kern="0" cap="none" spc="0" normalizeH="0" baseline="0" noProof="0" dirty="0">
                      <a:ln>
                        <a:noFill/>
                      </a:ln>
                      <a:solidFill>
                        <a:prstClr val="black"/>
                      </a:solidFill>
                      <a:effectLst/>
                      <a:uLnTx/>
                      <a:uFillTx/>
                    </a:endParaRPr>
                  </a:p>
                </p:txBody>
              </p:sp>
            </mc:Choice>
            <mc:Fallback xmlns="">
              <p:sp>
                <p:nvSpPr>
                  <p:cNvPr id="451" name="TextBox 253">
                    <a:extLst>
                      <a:ext uri="{FF2B5EF4-FFF2-40B4-BE49-F238E27FC236}">
                        <a16:creationId xmlns:a16="http://schemas.microsoft.com/office/drawing/2014/main" id="{5B125ED8-8793-49D0-8D84-BDE3EC4C5218}"/>
                      </a:ext>
                    </a:extLst>
                  </p:cNvPr>
                  <p:cNvSpPr txBox="1">
                    <a:spLocks noRot="1" noChangeAspect="1" noMove="1" noResize="1" noEditPoints="1" noAdjustHandles="1" noChangeArrowheads="1" noChangeShapeType="1" noTextEdit="1"/>
                  </p:cNvSpPr>
                  <p:nvPr/>
                </p:nvSpPr>
                <p:spPr>
                  <a:xfrm>
                    <a:off x="8543666" y="2969098"/>
                    <a:ext cx="1039484" cy="397723"/>
                  </a:xfrm>
                  <a:prstGeom prst="rect">
                    <a:avLst/>
                  </a:prstGeom>
                  <a:blipFill>
                    <a:blip r:embed="rId8"/>
                    <a:stretch>
                      <a:fillRect t="-1961" b="-19608"/>
                    </a:stretch>
                  </a:blipFill>
                </p:spPr>
                <p:txBody>
                  <a:bodyPr/>
                  <a:lstStyle/>
                  <a:p>
                    <a:r>
                      <a:rPr lang="en-US">
                        <a:noFill/>
                      </a:rPr>
                      <a:t> </a:t>
                    </a:r>
                  </a:p>
                </p:txBody>
              </p:sp>
            </mc:Fallback>
          </mc:AlternateContent>
          <p:sp>
            <p:nvSpPr>
              <p:cNvPr id="166" name="Oval 378">
                <a:extLst>
                  <a:ext uri="{FF2B5EF4-FFF2-40B4-BE49-F238E27FC236}">
                    <a16:creationId xmlns:a16="http://schemas.microsoft.com/office/drawing/2014/main" id="{1C28B8AF-6A69-427D-8537-682D038BB24C}"/>
                  </a:ext>
                </a:extLst>
              </p:cNvPr>
              <p:cNvSpPr/>
              <p:nvPr/>
            </p:nvSpPr>
            <p:spPr>
              <a:xfrm>
                <a:off x="8831388" y="2256446"/>
                <a:ext cx="457200" cy="457200"/>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95" name="TextBox 253">
                  <a:extLst>
                    <a:ext uri="{FF2B5EF4-FFF2-40B4-BE49-F238E27FC236}">
                      <a16:creationId xmlns:a16="http://schemas.microsoft.com/office/drawing/2014/main" id="{01A67E62-48C3-4409-9E6D-244754BA4BCE}"/>
                    </a:ext>
                  </a:extLst>
                </p:cNvPr>
                <p:cNvSpPr txBox="1"/>
                <p:nvPr/>
              </p:nvSpPr>
              <p:spPr>
                <a:xfrm>
                  <a:off x="726120" y="3890593"/>
                  <a:ext cx="401343" cy="25386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altLang="en-US" sz="1400" b="0" i="1" u="none" strike="noStrike" kern="0" cap="none" spc="0" normalizeH="0" baseline="0" noProof="0" smtClean="0">
                                <a:ln>
                                  <a:noFill/>
                                </a:ln>
                                <a:solidFill>
                                  <a:srgbClr val="C00000"/>
                                </a:solidFill>
                                <a:effectLst/>
                                <a:uLnTx/>
                                <a:uFillTx/>
                                <a:latin typeface="Cambria Math" panose="02040503050406030204" pitchFamily="18" charset="0"/>
                              </a:rPr>
                              <m:t>𝛼</m:t>
                            </m:r>
                          </m:e>
                          <m:sub>
                            <m:sSub>
                              <m:sSubPr>
                                <m:ctrlP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𝑢</m:t>
                                </m:r>
                              </m:e>
                              <m:sub>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2</m:t>
                                </m:r>
                              </m:sub>
                            </m:sSub>
                          </m:sub>
                        </m:sSub>
                      </m:oMath>
                    </m:oMathPara>
                  </a14:m>
                  <a:endParaRPr kumimoji="0" lang="en-US" sz="1400" b="0" i="1" u="none" strike="noStrike" kern="0" cap="none" spc="0" normalizeH="0" baseline="0" noProof="0" dirty="0">
                    <a:ln>
                      <a:noFill/>
                    </a:ln>
                    <a:solidFill>
                      <a:srgbClr val="C00000"/>
                    </a:solidFill>
                    <a:effectLst/>
                    <a:uLnTx/>
                    <a:uFillTx/>
                  </a:endParaRPr>
                </a:p>
              </p:txBody>
            </p:sp>
          </mc:Choice>
          <mc:Fallback xmlns="">
            <p:sp>
              <p:nvSpPr>
                <p:cNvPr id="195" name="TextBox 253">
                  <a:extLst>
                    <a:ext uri="{FF2B5EF4-FFF2-40B4-BE49-F238E27FC236}">
                      <a16:creationId xmlns:a16="http://schemas.microsoft.com/office/drawing/2014/main" id="{01A67E62-48C3-4409-9E6D-244754BA4BCE}"/>
                    </a:ext>
                  </a:extLst>
                </p:cNvPr>
                <p:cNvSpPr txBox="1">
                  <a:spLocks noRot="1" noChangeAspect="1" noMove="1" noResize="1" noEditPoints="1" noAdjustHandles="1" noChangeArrowheads="1" noChangeShapeType="1" noTextEdit="1"/>
                </p:cNvSpPr>
                <p:nvPr/>
              </p:nvSpPr>
              <p:spPr>
                <a:xfrm>
                  <a:off x="726120" y="3890593"/>
                  <a:ext cx="401343" cy="253860"/>
                </a:xfrm>
                <a:prstGeom prst="rect">
                  <a:avLst/>
                </a:prstGeom>
                <a:blipFill>
                  <a:blip r:embed="rId9"/>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53">
                  <a:extLst>
                    <a:ext uri="{FF2B5EF4-FFF2-40B4-BE49-F238E27FC236}">
                      <a16:creationId xmlns:a16="http://schemas.microsoft.com/office/drawing/2014/main" id="{F60DD55B-2DB6-4D87-9586-318C5C139EEC}"/>
                    </a:ext>
                  </a:extLst>
                </p:cNvPr>
                <p:cNvSpPr txBox="1"/>
                <p:nvPr/>
              </p:nvSpPr>
              <p:spPr>
                <a:xfrm>
                  <a:off x="1216062" y="3900362"/>
                  <a:ext cx="401343" cy="25386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altLang="en-US" sz="1400" b="0" i="1" u="none" strike="noStrike" kern="0" cap="none" spc="0" normalizeH="0" baseline="0" noProof="0" smtClean="0">
                                <a:ln>
                                  <a:noFill/>
                                </a:ln>
                                <a:solidFill>
                                  <a:srgbClr val="C00000"/>
                                </a:solidFill>
                                <a:effectLst/>
                                <a:uLnTx/>
                                <a:uFillTx/>
                                <a:latin typeface="Cambria Math" panose="02040503050406030204" pitchFamily="18" charset="0"/>
                              </a:rPr>
                              <m:t>𝛼</m:t>
                            </m:r>
                          </m:e>
                          <m:sub>
                            <m:sSub>
                              <m:sSubPr>
                                <m:ctrlP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𝑢</m:t>
                                </m:r>
                              </m:e>
                              <m:sub>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4</m:t>
                                </m:r>
                              </m:sub>
                            </m:sSub>
                          </m:sub>
                        </m:sSub>
                      </m:oMath>
                    </m:oMathPara>
                  </a14:m>
                  <a:endParaRPr kumimoji="0" lang="en-US" sz="1400" b="0" i="1" u="none" strike="noStrike" kern="0" cap="none" spc="0" normalizeH="0" baseline="0" noProof="0" dirty="0">
                    <a:ln>
                      <a:noFill/>
                    </a:ln>
                    <a:solidFill>
                      <a:srgbClr val="C00000"/>
                    </a:solidFill>
                    <a:effectLst/>
                    <a:uLnTx/>
                    <a:uFillTx/>
                  </a:endParaRPr>
                </a:p>
              </p:txBody>
            </p:sp>
          </mc:Choice>
          <mc:Fallback xmlns="">
            <p:sp>
              <p:nvSpPr>
                <p:cNvPr id="215" name="TextBox 253">
                  <a:extLst>
                    <a:ext uri="{FF2B5EF4-FFF2-40B4-BE49-F238E27FC236}">
                      <a16:creationId xmlns:a16="http://schemas.microsoft.com/office/drawing/2014/main" id="{F60DD55B-2DB6-4D87-9586-318C5C139EEC}"/>
                    </a:ext>
                  </a:extLst>
                </p:cNvPr>
                <p:cNvSpPr txBox="1">
                  <a:spLocks noRot="1" noChangeAspect="1" noMove="1" noResize="1" noEditPoints="1" noAdjustHandles="1" noChangeArrowheads="1" noChangeShapeType="1" noTextEdit="1"/>
                </p:cNvSpPr>
                <p:nvPr/>
              </p:nvSpPr>
              <p:spPr>
                <a:xfrm>
                  <a:off x="1216062" y="3900362"/>
                  <a:ext cx="401343" cy="253860"/>
                </a:xfrm>
                <a:prstGeom prst="rect">
                  <a:avLst/>
                </a:prstGeom>
                <a:blipFill>
                  <a:blip r:embed="rId10"/>
                  <a:stretch>
                    <a:fillRect b="-24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TextBox 253">
                  <a:extLst>
                    <a:ext uri="{FF2B5EF4-FFF2-40B4-BE49-F238E27FC236}">
                      <a16:creationId xmlns:a16="http://schemas.microsoft.com/office/drawing/2014/main" id="{5351237D-9AB6-4A59-A3D8-4729D6A6D91B}"/>
                    </a:ext>
                  </a:extLst>
                </p:cNvPr>
                <p:cNvSpPr txBox="1"/>
                <p:nvPr/>
              </p:nvSpPr>
              <p:spPr>
                <a:xfrm>
                  <a:off x="1724074" y="3890601"/>
                  <a:ext cx="401343" cy="25386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altLang="en-US" sz="1400" b="0" i="1" u="none" strike="noStrike" kern="0" cap="none" spc="0" normalizeH="0" baseline="0" noProof="0" smtClean="0">
                                <a:ln>
                                  <a:noFill/>
                                </a:ln>
                                <a:solidFill>
                                  <a:srgbClr val="C00000"/>
                                </a:solidFill>
                                <a:effectLst/>
                                <a:uLnTx/>
                                <a:uFillTx/>
                                <a:latin typeface="Cambria Math" panose="02040503050406030204" pitchFamily="18" charset="0"/>
                              </a:rPr>
                              <m:t>𝛼</m:t>
                            </m:r>
                          </m:e>
                          <m:sub>
                            <m:sSub>
                              <m:sSubPr>
                                <m:ctrlP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𝑢</m:t>
                                </m:r>
                              </m:e>
                              <m:sub>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5</m:t>
                                </m:r>
                              </m:sub>
                            </m:sSub>
                          </m:sub>
                        </m:sSub>
                      </m:oMath>
                    </m:oMathPara>
                  </a14:m>
                  <a:endParaRPr kumimoji="0" lang="en-US" sz="1400" b="0" i="1" u="none" strike="noStrike" kern="0" cap="none" spc="0" normalizeH="0" baseline="0" noProof="0" dirty="0">
                    <a:ln>
                      <a:noFill/>
                    </a:ln>
                    <a:solidFill>
                      <a:srgbClr val="C00000"/>
                    </a:solidFill>
                    <a:effectLst/>
                    <a:uLnTx/>
                    <a:uFillTx/>
                  </a:endParaRPr>
                </a:p>
              </p:txBody>
            </p:sp>
          </mc:Choice>
          <mc:Fallback xmlns="">
            <p:sp>
              <p:nvSpPr>
                <p:cNvPr id="216" name="TextBox 253">
                  <a:extLst>
                    <a:ext uri="{FF2B5EF4-FFF2-40B4-BE49-F238E27FC236}">
                      <a16:creationId xmlns:a16="http://schemas.microsoft.com/office/drawing/2014/main" id="{5351237D-9AB6-4A59-A3D8-4729D6A6D91B}"/>
                    </a:ext>
                  </a:extLst>
                </p:cNvPr>
                <p:cNvSpPr txBox="1">
                  <a:spLocks noRot="1" noChangeAspect="1" noMove="1" noResize="1" noEditPoints="1" noAdjustHandles="1" noChangeArrowheads="1" noChangeShapeType="1" noTextEdit="1"/>
                </p:cNvSpPr>
                <p:nvPr/>
              </p:nvSpPr>
              <p:spPr>
                <a:xfrm>
                  <a:off x="1724074" y="3890601"/>
                  <a:ext cx="401343" cy="253860"/>
                </a:xfrm>
                <a:prstGeom prst="rect">
                  <a:avLst/>
                </a:prstGeom>
                <a:blipFill>
                  <a:blip r:embed="rId11"/>
                  <a:stretch>
                    <a:fillRect b="-23810"/>
                  </a:stretch>
                </a:blipFill>
              </p:spPr>
              <p:txBody>
                <a:bodyPr/>
                <a:lstStyle/>
                <a:p>
                  <a:r>
                    <a:rPr lang="en-US">
                      <a:noFill/>
                    </a:rPr>
                    <a:t> </a:t>
                  </a:r>
                </a:p>
              </p:txBody>
            </p:sp>
          </mc:Fallback>
        </mc:AlternateContent>
      </p:grpSp>
      <p:grpSp>
        <p:nvGrpSpPr>
          <p:cNvPr id="261" name="Group 260">
            <a:extLst>
              <a:ext uri="{FF2B5EF4-FFF2-40B4-BE49-F238E27FC236}">
                <a16:creationId xmlns:a16="http://schemas.microsoft.com/office/drawing/2014/main" id="{D62DBCAD-56DF-455B-B194-1A0C3449F871}"/>
              </a:ext>
            </a:extLst>
          </p:cNvPr>
          <p:cNvGrpSpPr/>
          <p:nvPr/>
        </p:nvGrpSpPr>
        <p:grpSpPr>
          <a:xfrm>
            <a:off x="2572755" y="3250451"/>
            <a:ext cx="1634154" cy="730005"/>
            <a:chOff x="2572755" y="3426671"/>
            <a:chExt cx="1634154" cy="730005"/>
          </a:xfrm>
        </p:grpSpPr>
        <p:grpSp>
          <p:nvGrpSpPr>
            <p:cNvPr id="197" name="群組 550">
              <a:extLst>
                <a:ext uri="{FF2B5EF4-FFF2-40B4-BE49-F238E27FC236}">
                  <a16:creationId xmlns:a16="http://schemas.microsoft.com/office/drawing/2014/main" id="{D511FF84-46CB-4A61-8CE9-0FF8BE958E4B}"/>
                </a:ext>
              </a:extLst>
            </p:cNvPr>
            <p:cNvGrpSpPr/>
            <p:nvPr/>
          </p:nvGrpSpPr>
          <p:grpSpPr>
            <a:xfrm>
              <a:off x="2589054" y="3500140"/>
              <a:ext cx="1617855" cy="640801"/>
              <a:chOff x="6875268" y="2256446"/>
              <a:chExt cx="2707883" cy="1072536"/>
            </a:xfrm>
          </p:grpSpPr>
          <p:cxnSp>
            <p:nvCxnSpPr>
              <p:cNvPr id="198" name="Straight Arrow Connector 236">
                <a:extLst>
                  <a:ext uri="{FF2B5EF4-FFF2-40B4-BE49-F238E27FC236}">
                    <a16:creationId xmlns:a16="http://schemas.microsoft.com/office/drawing/2014/main" id="{58D59724-0F98-4B8E-BC98-8305C95B3A83}"/>
                  </a:ext>
                </a:extLst>
              </p:cNvPr>
              <p:cNvCxnSpPr>
                <a:cxnSpLocks/>
                <a:stCxn id="199" idx="0"/>
                <a:endCxn id="200" idx="4"/>
              </p:cNvCxnSpPr>
              <p:nvPr/>
            </p:nvCxnSpPr>
            <p:spPr>
              <a:xfrm flipV="1">
                <a:off x="7416766" y="2713646"/>
                <a:ext cx="261" cy="283313"/>
              </a:xfrm>
              <a:prstGeom prst="straightConnector1">
                <a:avLst/>
              </a:prstGeom>
              <a:noFill/>
              <a:ln w="190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199" name="TextBox 253">
                    <a:extLst>
                      <a:ext uri="{FF2B5EF4-FFF2-40B4-BE49-F238E27FC236}">
                        <a16:creationId xmlns:a16="http://schemas.microsoft.com/office/drawing/2014/main" id="{844A5CE1-D8EC-4D0D-B1CE-B9C7ECADAFAE}"/>
                      </a:ext>
                    </a:extLst>
                  </p:cNvPr>
                  <p:cNvSpPr txBox="1"/>
                  <p:nvPr/>
                </p:nvSpPr>
                <p:spPr>
                  <a:xfrm>
                    <a:off x="6875268" y="2929712"/>
                    <a:ext cx="1082997" cy="3977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oMath>
                    </a14:m>
                    <a:r>
                      <a:rPr kumimoji="0" lang="en-US" altLang="zh-TW" sz="1400" b="0" i="0" u="none" strike="noStrike" kern="0" cap="none" spc="0" normalizeH="0" baseline="0" noProof="0" dirty="0">
                        <a:ln>
                          <a:noFill/>
                        </a:ln>
                        <a:solidFill>
                          <a:prstClr val="black"/>
                        </a:solidFill>
                        <a:effectLst/>
                        <a:uLnTx/>
                        <a:uFillTx/>
                      </a:rPr>
                      <a:t>u</a:t>
                    </a:r>
                    <a:r>
                      <a:rPr kumimoji="0" lang="en-US" altLang="zh-TW" sz="1400" b="0" i="0" u="none" strike="noStrike" kern="0" cap="none" spc="0" normalizeH="0" baseline="-25000" noProof="0" dirty="0">
                        <a:ln>
                          <a:noFill/>
                        </a:ln>
                        <a:solidFill>
                          <a:prstClr val="black"/>
                        </a:solidFill>
                        <a:effectLst/>
                        <a:uLnTx/>
                        <a:uFillTx/>
                      </a:rPr>
                      <a:t>1</a:t>
                    </a:r>
                    <a:endParaRPr kumimoji="0" lang="en-US" sz="1400" b="0" i="1" u="none" strike="noStrike" kern="0" cap="none" spc="0" normalizeH="0" baseline="-25000" noProof="0" dirty="0">
                      <a:ln>
                        <a:noFill/>
                      </a:ln>
                      <a:solidFill>
                        <a:prstClr val="black"/>
                      </a:solidFill>
                      <a:effectLst/>
                      <a:uLnTx/>
                      <a:uFillTx/>
                    </a:endParaRPr>
                  </a:p>
                </p:txBody>
              </p:sp>
            </mc:Choice>
            <mc:Fallback xmlns="">
              <p:sp>
                <p:nvSpPr>
                  <p:cNvPr id="485" name="TextBox 253">
                    <a:extLst>
                      <a:ext uri="{FF2B5EF4-FFF2-40B4-BE49-F238E27FC236}">
                        <a16:creationId xmlns:a16="http://schemas.microsoft.com/office/drawing/2014/main" id="{93D3DA3E-1064-4441-8C2E-F3505E5B55CA}"/>
                      </a:ext>
                    </a:extLst>
                  </p:cNvPr>
                  <p:cNvSpPr txBox="1">
                    <a:spLocks noRot="1" noChangeAspect="1" noMove="1" noResize="1" noEditPoints="1" noAdjustHandles="1" noChangeArrowheads="1" noChangeShapeType="1" noTextEdit="1"/>
                  </p:cNvSpPr>
                  <p:nvPr/>
                </p:nvSpPr>
                <p:spPr>
                  <a:xfrm>
                    <a:off x="6875268" y="2929712"/>
                    <a:ext cx="1082997" cy="397721"/>
                  </a:xfrm>
                  <a:prstGeom prst="rect">
                    <a:avLst/>
                  </a:prstGeom>
                  <a:blipFill>
                    <a:blip r:embed="rId12"/>
                    <a:stretch>
                      <a:fillRect t="-4000" b="-20000"/>
                    </a:stretch>
                  </a:blipFill>
                </p:spPr>
                <p:txBody>
                  <a:bodyPr/>
                  <a:lstStyle/>
                  <a:p>
                    <a:r>
                      <a:rPr lang="en-US">
                        <a:noFill/>
                      </a:rPr>
                      <a:t> </a:t>
                    </a:r>
                  </a:p>
                </p:txBody>
              </p:sp>
            </mc:Fallback>
          </mc:AlternateContent>
          <p:sp>
            <p:nvSpPr>
              <p:cNvPr id="200" name="Oval 378">
                <a:extLst>
                  <a:ext uri="{FF2B5EF4-FFF2-40B4-BE49-F238E27FC236}">
                    <a16:creationId xmlns:a16="http://schemas.microsoft.com/office/drawing/2014/main" id="{E59DB538-16EB-4F6A-B6DE-752C0C1ABA86}"/>
                  </a:ext>
                </a:extLst>
              </p:cNvPr>
              <p:cNvSpPr/>
              <p:nvPr/>
            </p:nvSpPr>
            <p:spPr>
              <a:xfrm>
                <a:off x="7188427" y="2256446"/>
                <a:ext cx="457200" cy="457200"/>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01" name="Straight Arrow Connector 397">
                <a:extLst>
                  <a:ext uri="{FF2B5EF4-FFF2-40B4-BE49-F238E27FC236}">
                    <a16:creationId xmlns:a16="http://schemas.microsoft.com/office/drawing/2014/main" id="{BFB9AEAB-E4A4-46A7-8CED-592C15759C76}"/>
                  </a:ext>
                </a:extLst>
              </p:cNvPr>
              <p:cNvCxnSpPr>
                <a:stCxn id="200" idx="6"/>
                <a:endCxn id="204" idx="2"/>
              </p:cNvCxnSpPr>
              <p:nvPr/>
            </p:nvCxnSpPr>
            <p:spPr>
              <a:xfrm>
                <a:off x="7645627" y="2485046"/>
                <a:ext cx="357248" cy="1548"/>
              </a:xfrm>
              <a:prstGeom prst="straightConnector1">
                <a:avLst/>
              </a:prstGeom>
              <a:noFill/>
              <a:ln w="19050" cap="flat" cmpd="sng" algn="ctr">
                <a:solidFill>
                  <a:sysClr val="windowText" lastClr="000000"/>
                </a:solidFill>
                <a:prstDash val="solid"/>
                <a:miter lim="800000"/>
                <a:tailEnd type="triangle" w="lg" len="lg"/>
              </a:ln>
              <a:effectLst/>
            </p:spPr>
          </p:cxnSp>
          <p:cxnSp>
            <p:nvCxnSpPr>
              <p:cNvPr id="202" name="Straight Arrow Connector 236">
                <a:extLst>
                  <a:ext uri="{FF2B5EF4-FFF2-40B4-BE49-F238E27FC236}">
                    <a16:creationId xmlns:a16="http://schemas.microsoft.com/office/drawing/2014/main" id="{A020D551-CB72-493B-B04A-8E691352A7FB}"/>
                  </a:ext>
                </a:extLst>
              </p:cNvPr>
              <p:cNvCxnSpPr>
                <a:cxnSpLocks/>
                <a:stCxn id="203" idx="0"/>
                <a:endCxn id="204" idx="4"/>
              </p:cNvCxnSpPr>
              <p:nvPr/>
            </p:nvCxnSpPr>
            <p:spPr>
              <a:xfrm flipH="1" flipV="1">
                <a:off x="8231476" y="2715194"/>
                <a:ext cx="399" cy="281764"/>
              </a:xfrm>
              <a:prstGeom prst="straightConnector1">
                <a:avLst/>
              </a:prstGeom>
              <a:noFill/>
              <a:ln w="190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03" name="TextBox 253">
                    <a:extLst>
                      <a:ext uri="{FF2B5EF4-FFF2-40B4-BE49-F238E27FC236}">
                        <a16:creationId xmlns:a16="http://schemas.microsoft.com/office/drawing/2014/main" id="{F0B4660E-06DD-418C-873E-CED2BD93F503}"/>
                      </a:ext>
                    </a:extLst>
                  </p:cNvPr>
                  <p:cNvSpPr txBox="1"/>
                  <p:nvPr/>
                </p:nvSpPr>
                <p:spPr>
                  <a:xfrm>
                    <a:off x="7698189" y="2931261"/>
                    <a:ext cx="1067374" cy="3977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oMath>
                    </a14:m>
                    <a:r>
                      <a:rPr kumimoji="0" lang="en-US" altLang="zh-TW" sz="1400" b="0" i="0" u="none" strike="noStrike" kern="0" cap="none" spc="0" normalizeH="0" baseline="0" noProof="0" dirty="0">
                        <a:ln>
                          <a:noFill/>
                        </a:ln>
                        <a:solidFill>
                          <a:prstClr val="black"/>
                        </a:solidFill>
                        <a:effectLst/>
                        <a:uLnTx/>
                        <a:uFillTx/>
                      </a:rPr>
                      <a:t>u</a:t>
                    </a:r>
                    <a:r>
                      <a:rPr kumimoji="0" lang="en-US" altLang="zh-TW" sz="1400" b="0" i="0" u="none" strike="noStrike" kern="0" cap="none" spc="0" normalizeH="0" baseline="-25000" noProof="0" dirty="0">
                        <a:ln>
                          <a:noFill/>
                        </a:ln>
                        <a:solidFill>
                          <a:prstClr val="black"/>
                        </a:solidFill>
                        <a:effectLst/>
                        <a:uLnTx/>
                        <a:uFillTx/>
                      </a:rPr>
                      <a:t>3</a:t>
                    </a:r>
                    <a:endParaRPr kumimoji="0" lang="en-US" sz="1400" b="0" i="1" u="none" strike="noStrike" kern="0" cap="none" spc="0" normalizeH="0" baseline="-25000" noProof="0" dirty="0">
                      <a:ln>
                        <a:noFill/>
                      </a:ln>
                      <a:solidFill>
                        <a:prstClr val="black"/>
                      </a:solidFill>
                      <a:effectLst/>
                      <a:uLnTx/>
                      <a:uFillTx/>
                    </a:endParaRPr>
                  </a:p>
                </p:txBody>
              </p:sp>
            </mc:Choice>
            <mc:Fallback xmlns="">
              <p:sp>
                <p:nvSpPr>
                  <p:cNvPr id="489" name="TextBox 253">
                    <a:extLst>
                      <a:ext uri="{FF2B5EF4-FFF2-40B4-BE49-F238E27FC236}">
                        <a16:creationId xmlns:a16="http://schemas.microsoft.com/office/drawing/2014/main" id="{4C04CECF-24D7-4D85-9CC3-523B2F88007B}"/>
                      </a:ext>
                    </a:extLst>
                  </p:cNvPr>
                  <p:cNvSpPr txBox="1">
                    <a:spLocks noRot="1" noChangeAspect="1" noMove="1" noResize="1" noEditPoints="1" noAdjustHandles="1" noChangeArrowheads="1" noChangeShapeType="1" noTextEdit="1"/>
                  </p:cNvSpPr>
                  <p:nvPr/>
                </p:nvSpPr>
                <p:spPr>
                  <a:xfrm>
                    <a:off x="7698189" y="2931261"/>
                    <a:ext cx="1067374" cy="397721"/>
                  </a:xfrm>
                  <a:prstGeom prst="rect">
                    <a:avLst/>
                  </a:prstGeom>
                  <a:blipFill>
                    <a:blip r:embed="rId13"/>
                    <a:stretch>
                      <a:fillRect t="-4000" b="-20000"/>
                    </a:stretch>
                  </a:blipFill>
                </p:spPr>
                <p:txBody>
                  <a:bodyPr/>
                  <a:lstStyle/>
                  <a:p>
                    <a:r>
                      <a:rPr lang="en-US">
                        <a:noFill/>
                      </a:rPr>
                      <a:t> </a:t>
                    </a:r>
                  </a:p>
                </p:txBody>
              </p:sp>
            </mc:Fallback>
          </mc:AlternateContent>
          <p:sp>
            <p:nvSpPr>
              <p:cNvPr id="204" name="Oval 378">
                <a:extLst>
                  <a:ext uri="{FF2B5EF4-FFF2-40B4-BE49-F238E27FC236}">
                    <a16:creationId xmlns:a16="http://schemas.microsoft.com/office/drawing/2014/main" id="{13D9DABA-F1C4-42E0-985B-142E0A2DA87E}"/>
                  </a:ext>
                </a:extLst>
              </p:cNvPr>
              <p:cNvSpPr/>
              <p:nvPr/>
            </p:nvSpPr>
            <p:spPr>
              <a:xfrm>
                <a:off x="8002875" y="2257994"/>
                <a:ext cx="457200" cy="457200"/>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05" name="Straight Arrow Connector 397">
                <a:extLst>
                  <a:ext uri="{FF2B5EF4-FFF2-40B4-BE49-F238E27FC236}">
                    <a16:creationId xmlns:a16="http://schemas.microsoft.com/office/drawing/2014/main" id="{72CF07F8-A866-41B0-9FBF-3014E0A02619}"/>
                  </a:ext>
                </a:extLst>
              </p:cNvPr>
              <p:cNvCxnSpPr>
                <a:stCxn id="204" idx="6"/>
              </p:cNvCxnSpPr>
              <p:nvPr/>
            </p:nvCxnSpPr>
            <p:spPr>
              <a:xfrm>
                <a:off x="8460075" y="2486594"/>
                <a:ext cx="359210" cy="0"/>
              </a:xfrm>
              <a:prstGeom prst="straightConnector1">
                <a:avLst/>
              </a:prstGeom>
              <a:noFill/>
              <a:ln w="19050" cap="flat" cmpd="sng" algn="ctr">
                <a:solidFill>
                  <a:sysClr val="windowText" lastClr="000000"/>
                </a:solidFill>
                <a:prstDash val="solid"/>
                <a:miter lim="800000"/>
                <a:tailEnd type="triangle" w="lg" len="lg"/>
              </a:ln>
              <a:effectLst/>
            </p:spPr>
          </p:cxnSp>
          <p:cxnSp>
            <p:nvCxnSpPr>
              <p:cNvPr id="206" name="Straight Arrow Connector 236">
                <a:extLst>
                  <a:ext uri="{FF2B5EF4-FFF2-40B4-BE49-F238E27FC236}">
                    <a16:creationId xmlns:a16="http://schemas.microsoft.com/office/drawing/2014/main" id="{1C63DFCB-6246-4B60-98AD-F5B1CA3F5438}"/>
                  </a:ext>
                </a:extLst>
              </p:cNvPr>
              <p:cNvCxnSpPr>
                <a:cxnSpLocks/>
                <a:stCxn id="207" idx="0"/>
                <a:endCxn id="208" idx="4"/>
              </p:cNvCxnSpPr>
              <p:nvPr/>
            </p:nvCxnSpPr>
            <p:spPr>
              <a:xfrm flipH="1" flipV="1">
                <a:off x="9059989" y="2713646"/>
                <a:ext cx="3419" cy="283312"/>
              </a:xfrm>
              <a:prstGeom prst="straightConnector1">
                <a:avLst/>
              </a:prstGeom>
              <a:noFill/>
              <a:ln w="19050" cap="flat" cmpd="sng" algn="ctr">
                <a:solidFill>
                  <a:sysClr val="windowText" lastClr="000000"/>
                </a:solidFill>
                <a:prstDash val="solid"/>
                <a:miter lim="800000"/>
                <a:tailEnd type="triangle" w="lg" len="lg"/>
              </a:ln>
              <a:effectLst/>
            </p:spPr>
          </p:cxnSp>
          <mc:AlternateContent xmlns:mc="http://schemas.openxmlformats.org/markup-compatibility/2006" xmlns:a14="http://schemas.microsoft.com/office/drawing/2010/main">
            <mc:Choice Requires="a14">
              <p:sp>
                <p:nvSpPr>
                  <p:cNvPr id="207" name="TextBox 253">
                    <a:extLst>
                      <a:ext uri="{FF2B5EF4-FFF2-40B4-BE49-F238E27FC236}">
                        <a16:creationId xmlns:a16="http://schemas.microsoft.com/office/drawing/2014/main" id="{7A9C0A41-4EC1-441A-BE97-D490FF8BDD36}"/>
                      </a:ext>
                    </a:extLst>
                  </p:cNvPr>
                  <p:cNvSpPr txBox="1"/>
                  <p:nvPr/>
                </p:nvSpPr>
                <p:spPr>
                  <a:xfrm>
                    <a:off x="8543666" y="2929710"/>
                    <a:ext cx="1039485" cy="39772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oMath>
                    </a14:m>
                    <a:r>
                      <a:rPr kumimoji="0" lang="en-US" altLang="zh-TW" sz="1400" b="0" i="0" u="none" strike="noStrike" kern="0" cap="none" spc="0" normalizeH="0" baseline="0" noProof="0" dirty="0">
                        <a:ln>
                          <a:noFill/>
                        </a:ln>
                        <a:solidFill>
                          <a:prstClr val="black"/>
                        </a:solidFill>
                        <a:effectLst/>
                        <a:uLnTx/>
                        <a:uFillTx/>
                      </a:rPr>
                      <a:t>u</a:t>
                    </a:r>
                    <a:r>
                      <a:rPr kumimoji="0" lang="en-US" altLang="zh-TW" sz="1400" b="0" i="0" u="none" strike="noStrike" kern="0" cap="none" spc="0" normalizeH="0" baseline="-25000" noProof="0" dirty="0">
                        <a:ln>
                          <a:noFill/>
                        </a:ln>
                        <a:solidFill>
                          <a:prstClr val="black"/>
                        </a:solidFill>
                        <a:effectLst/>
                        <a:uLnTx/>
                        <a:uFillTx/>
                      </a:rPr>
                      <a:t>6</a:t>
                    </a:r>
                    <a:endParaRPr kumimoji="0" lang="en-US" sz="1800" b="0" i="1" u="none" strike="noStrike" kern="0" cap="none" spc="0" normalizeH="0" baseline="0" noProof="0" dirty="0">
                      <a:ln>
                        <a:noFill/>
                      </a:ln>
                      <a:solidFill>
                        <a:prstClr val="black"/>
                      </a:solidFill>
                      <a:effectLst/>
                      <a:uLnTx/>
                      <a:uFillTx/>
                    </a:endParaRPr>
                  </a:p>
                </p:txBody>
              </p:sp>
            </mc:Choice>
            <mc:Fallback xmlns="">
              <p:sp>
                <p:nvSpPr>
                  <p:cNvPr id="493" name="TextBox 253">
                    <a:extLst>
                      <a:ext uri="{FF2B5EF4-FFF2-40B4-BE49-F238E27FC236}">
                        <a16:creationId xmlns:a16="http://schemas.microsoft.com/office/drawing/2014/main" id="{0578F6B3-B221-4500-B8E3-69DD8D601C89}"/>
                      </a:ext>
                    </a:extLst>
                  </p:cNvPr>
                  <p:cNvSpPr txBox="1">
                    <a:spLocks noRot="1" noChangeAspect="1" noMove="1" noResize="1" noEditPoints="1" noAdjustHandles="1" noChangeArrowheads="1" noChangeShapeType="1" noTextEdit="1"/>
                  </p:cNvSpPr>
                  <p:nvPr/>
                </p:nvSpPr>
                <p:spPr>
                  <a:xfrm>
                    <a:off x="8543666" y="2929710"/>
                    <a:ext cx="1039485" cy="397723"/>
                  </a:xfrm>
                  <a:prstGeom prst="rect">
                    <a:avLst/>
                  </a:prstGeom>
                  <a:blipFill>
                    <a:blip r:embed="rId14"/>
                    <a:stretch>
                      <a:fillRect t="-4000" b="-20000"/>
                    </a:stretch>
                  </a:blipFill>
                </p:spPr>
                <p:txBody>
                  <a:bodyPr/>
                  <a:lstStyle/>
                  <a:p>
                    <a:r>
                      <a:rPr lang="en-US">
                        <a:noFill/>
                      </a:rPr>
                      <a:t> </a:t>
                    </a:r>
                  </a:p>
                </p:txBody>
              </p:sp>
            </mc:Fallback>
          </mc:AlternateContent>
          <p:sp>
            <p:nvSpPr>
              <p:cNvPr id="208" name="Oval 378">
                <a:extLst>
                  <a:ext uri="{FF2B5EF4-FFF2-40B4-BE49-F238E27FC236}">
                    <a16:creationId xmlns:a16="http://schemas.microsoft.com/office/drawing/2014/main" id="{578D90B0-95B9-46D1-A1C1-66DE903E9D42}"/>
                  </a:ext>
                </a:extLst>
              </p:cNvPr>
              <p:cNvSpPr/>
              <p:nvPr/>
            </p:nvSpPr>
            <p:spPr>
              <a:xfrm>
                <a:off x="8831388" y="2256446"/>
                <a:ext cx="457200" cy="457200"/>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58" name="Group 257">
              <a:extLst>
                <a:ext uri="{FF2B5EF4-FFF2-40B4-BE49-F238E27FC236}">
                  <a16:creationId xmlns:a16="http://schemas.microsoft.com/office/drawing/2014/main" id="{B001D291-7BC4-44AB-9240-F9AEDA083019}"/>
                </a:ext>
              </a:extLst>
            </p:cNvPr>
            <p:cNvGrpSpPr/>
            <p:nvPr/>
          </p:nvGrpSpPr>
          <p:grpSpPr>
            <a:xfrm>
              <a:off x="2572755" y="3426671"/>
              <a:ext cx="1558285" cy="730005"/>
              <a:chOff x="2572755" y="3426671"/>
              <a:chExt cx="1558285" cy="730005"/>
            </a:xfrm>
          </p:grpSpPr>
          <p:sp>
            <p:nvSpPr>
              <p:cNvPr id="196" name="Rectangle 326">
                <a:extLst>
                  <a:ext uri="{FF2B5EF4-FFF2-40B4-BE49-F238E27FC236}">
                    <a16:creationId xmlns:a16="http://schemas.microsoft.com/office/drawing/2014/main" id="{5EC8C7F0-C904-4CF6-8673-DD7EE750A867}"/>
                  </a:ext>
                </a:extLst>
              </p:cNvPr>
              <p:cNvSpPr/>
              <p:nvPr/>
            </p:nvSpPr>
            <p:spPr>
              <a:xfrm>
                <a:off x="2583417" y="3426671"/>
                <a:ext cx="1547623" cy="730005"/>
              </a:xfrm>
              <a:prstGeom prst="rect">
                <a:avLst/>
              </a:prstGeom>
              <a:noFill/>
              <a:ln w="12700" cap="flat" cmpd="sng" algn="ctr">
                <a:solidFill>
                  <a:sysClr val="windowText" lastClr="000000"/>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9" name="TextBox 253">
                    <a:extLst>
                      <a:ext uri="{FF2B5EF4-FFF2-40B4-BE49-F238E27FC236}">
                        <a16:creationId xmlns:a16="http://schemas.microsoft.com/office/drawing/2014/main" id="{42A37F59-294A-4ABA-85CD-C854DD524995}"/>
                      </a:ext>
                    </a:extLst>
                  </p:cNvPr>
                  <p:cNvSpPr txBox="1"/>
                  <p:nvPr/>
                </p:nvSpPr>
                <p:spPr>
                  <a:xfrm>
                    <a:off x="2572755" y="3891833"/>
                    <a:ext cx="401343" cy="25712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altLang="en-US" sz="1400" b="0" i="1" u="none" strike="noStrike" kern="0" cap="none" spc="0" normalizeH="0" baseline="0" noProof="0" smtClean="0">
                                  <a:ln>
                                    <a:noFill/>
                                  </a:ln>
                                  <a:solidFill>
                                    <a:srgbClr val="C00000"/>
                                  </a:solidFill>
                                  <a:effectLst/>
                                  <a:uLnTx/>
                                  <a:uFillTx/>
                                  <a:latin typeface="Cambria Math" panose="02040503050406030204" pitchFamily="18" charset="0"/>
                                </a:rPr>
                                <m:t>𝛼</m:t>
                              </m:r>
                            </m:e>
                            <m:sub>
                              <m:sSub>
                                <m:sSubPr>
                                  <m:ctrlP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𝑢</m:t>
                                  </m:r>
                                </m:e>
                                <m:sub>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1</m:t>
                                  </m:r>
                                </m:sub>
                              </m:sSub>
                            </m:sub>
                          </m:sSub>
                        </m:oMath>
                      </m:oMathPara>
                    </a14:m>
                    <a:endParaRPr kumimoji="0" lang="en-US" sz="1400" b="0" i="1" u="none" strike="noStrike" kern="0" cap="none" spc="0" normalizeH="0" baseline="0" noProof="0" dirty="0">
                      <a:ln>
                        <a:noFill/>
                      </a:ln>
                      <a:solidFill>
                        <a:srgbClr val="C00000"/>
                      </a:solidFill>
                      <a:effectLst/>
                      <a:uLnTx/>
                      <a:uFillTx/>
                    </a:endParaRPr>
                  </a:p>
                </p:txBody>
              </p:sp>
            </mc:Choice>
            <mc:Fallback xmlns="">
              <p:sp>
                <p:nvSpPr>
                  <p:cNvPr id="209" name="TextBox 253">
                    <a:extLst>
                      <a:ext uri="{FF2B5EF4-FFF2-40B4-BE49-F238E27FC236}">
                        <a16:creationId xmlns:a16="http://schemas.microsoft.com/office/drawing/2014/main" id="{42A37F59-294A-4ABA-85CD-C854DD524995}"/>
                      </a:ext>
                    </a:extLst>
                  </p:cNvPr>
                  <p:cNvSpPr txBox="1">
                    <a:spLocks noRot="1" noChangeAspect="1" noMove="1" noResize="1" noEditPoints="1" noAdjustHandles="1" noChangeArrowheads="1" noChangeShapeType="1" noTextEdit="1"/>
                  </p:cNvSpPr>
                  <p:nvPr/>
                </p:nvSpPr>
                <p:spPr>
                  <a:xfrm>
                    <a:off x="2572755" y="3891833"/>
                    <a:ext cx="401343" cy="257128"/>
                  </a:xfrm>
                  <a:prstGeom prst="rect">
                    <a:avLst/>
                  </a:prstGeom>
                  <a:blipFill>
                    <a:blip r:embed="rId15"/>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53">
                    <a:extLst>
                      <a:ext uri="{FF2B5EF4-FFF2-40B4-BE49-F238E27FC236}">
                        <a16:creationId xmlns:a16="http://schemas.microsoft.com/office/drawing/2014/main" id="{D6D108E9-7B8F-484A-AECB-9009F1F122E6}"/>
                      </a:ext>
                    </a:extLst>
                  </p:cNvPr>
                  <p:cNvSpPr txBox="1"/>
                  <p:nvPr/>
                </p:nvSpPr>
                <p:spPr>
                  <a:xfrm>
                    <a:off x="3036907" y="3888527"/>
                    <a:ext cx="401343" cy="25712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altLang="en-US" sz="1400" b="0" i="1" u="none" strike="noStrike" kern="0" cap="none" spc="0" normalizeH="0" baseline="0" noProof="0" smtClean="0">
                                  <a:ln>
                                    <a:noFill/>
                                  </a:ln>
                                  <a:solidFill>
                                    <a:srgbClr val="C00000"/>
                                  </a:solidFill>
                                  <a:effectLst/>
                                  <a:uLnTx/>
                                  <a:uFillTx/>
                                  <a:latin typeface="Cambria Math" panose="02040503050406030204" pitchFamily="18" charset="0"/>
                                </a:rPr>
                                <m:t>𝛼</m:t>
                              </m:r>
                            </m:e>
                            <m:sub>
                              <m:sSub>
                                <m:sSubPr>
                                  <m:ctrlP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𝑢</m:t>
                                  </m:r>
                                </m:e>
                                <m:sub>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3</m:t>
                                  </m:r>
                                </m:sub>
                              </m:sSub>
                            </m:sub>
                          </m:sSub>
                        </m:oMath>
                      </m:oMathPara>
                    </a14:m>
                    <a:endParaRPr kumimoji="0" lang="en-US" sz="1400" b="0" i="1" u="none" strike="noStrike" kern="0" cap="none" spc="0" normalizeH="0" baseline="0" noProof="0" dirty="0">
                      <a:ln>
                        <a:noFill/>
                      </a:ln>
                      <a:solidFill>
                        <a:srgbClr val="C00000"/>
                      </a:solidFill>
                      <a:effectLst/>
                      <a:uLnTx/>
                      <a:uFillTx/>
                    </a:endParaRPr>
                  </a:p>
                </p:txBody>
              </p:sp>
            </mc:Choice>
            <mc:Fallback xmlns="">
              <p:sp>
                <p:nvSpPr>
                  <p:cNvPr id="217" name="TextBox 253">
                    <a:extLst>
                      <a:ext uri="{FF2B5EF4-FFF2-40B4-BE49-F238E27FC236}">
                        <a16:creationId xmlns:a16="http://schemas.microsoft.com/office/drawing/2014/main" id="{D6D108E9-7B8F-484A-AECB-9009F1F122E6}"/>
                      </a:ext>
                    </a:extLst>
                  </p:cNvPr>
                  <p:cNvSpPr txBox="1">
                    <a:spLocks noRot="1" noChangeAspect="1" noMove="1" noResize="1" noEditPoints="1" noAdjustHandles="1" noChangeArrowheads="1" noChangeShapeType="1" noTextEdit="1"/>
                  </p:cNvSpPr>
                  <p:nvPr/>
                </p:nvSpPr>
                <p:spPr>
                  <a:xfrm>
                    <a:off x="3036907" y="3888527"/>
                    <a:ext cx="401343" cy="257128"/>
                  </a:xfrm>
                  <a:prstGeom prst="rect">
                    <a:avLst/>
                  </a:prstGeom>
                  <a:blipFill>
                    <a:blip r:embed="rId16"/>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53">
                    <a:extLst>
                      <a:ext uri="{FF2B5EF4-FFF2-40B4-BE49-F238E27FC236}">
                        <a16:creationId xmlns:a16="http://schemas.microsoft.com/office/drawing/2014/main" id="{8B4D0513-CED9-4066-A52D-5C103126DD59}"/>
                      </a:ext>
                    </a:extLst>
                  </p:cNvPr>
                  <p:cNvSpPr txBox="1"/>
                  <p:nvPr/>
                </p:nvSpPr>
                <p:spPr>
                  <a:xfrm>
                    <a:off x="3538800" y="3881683"/>
                    <a:ext cx="401343" cy="25712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altLang="en-US" sz="1400" b="0" i="1" u="none" strike="noStrike" kern="0" cap="none" spc="0" normalizeH="0" baseline="0" noProof="0" smtClean="0">
                                  <a:ln>
                                    <a:noFill/>
                                  </a:ln>
                                  <a:solidFill>
                                    <a:srgbClr val="C00000"/>
                                  </a:solidFill>
                                  <a:effectLst/>
                                  <a:uLnTx/>
                                  <a:uFillTx/>
                                  <a:latin typeface="Cambria Math" panose="02040503050406030204" pitchFamily="18" charset="0"/>
                                </a:rPr>
                                <m:t>𝛼</m:t>
                              </m:r>
                            </m:e>
                            <m:sub>
                              <m:sSub>
                                <m:sSubPr>
                                  <m:ctrlP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𝑢</m:t>
                                  </m:r>
                                </m:e>
                                <m:sub>
                                  <m:r>
                                    <a:rPr kumimoji="0" lang="en-US" altLang="zh-TW" sz="1400" b="0" i="1" u="none" strike="noStrike" kern="0" cap="none" spc="0" normalizeH="0" baseline="0" noProof="0" smtClean="0">
                                      <a:ln>
                                        <a:noFill/>
                                      </a:ln>
                                      <a:solidFill>
                                        <a:srgbClr val="C00000"/>
                                      </a:solidFill>
                                      <a:effectLst/>
                                      <a:uLnTx/>
                                      <a:uFillTx/>
                                      <a:latin typeface="Cambria Math" panose="02040503050406030204" pitchFamily="18" charset="0"/>
                                    </a:rPr>
                                    <m:t>6</m:t>
                                  </m:r>
                                </m:sub>
                              </m:sSub>
                            </m:sub>
                          </m:sSub>
                        </m:oMath>
                      </m:oMathPara>
                    </a14:m>
                    <a:endParaRPr kumimoji="0" lang="en-US" sz="1400" b="0" i="1" u="none" strike="noStrike" kern="0" cap="none" spc="0" normalizeH="0" baseline="0" noProof="0" dirty="0">
                      <a:ln>
                        <a:noFill/>
                      </a:ln>
                      <a:solidFill>
                        <a:srgbClr val="C00000"/>
                      </a:solidFill>
                      <a:effectLst/>
                      <a:uLnTx/>
                      <a:uFillTx/>
                    </a:endParaRPr>
                  </a:p>
                </p:txBody>
              </p:sp>
            </mc:Choice>
            <mc:Fallback xmlns="">
              <p:sp>
                <p:nvSpPr>
                  <p:cNvPr id="218" name="TextBox 253">
                    <a:extLst>
                      <a:ext uri="{FF2B5EF4-FFF2-40B4-BE49-F238E27FC236}">
                        <a16:creationId xmlns:a16="http://schemas.microsoft.com/office/drawing/2014/main" id="{8B4D0513-CED9-4066-A52D-5C103126DD59}"/>
                      </a:ext>
                    </a:extLst>
                  </p:cNvPr>
                  <p:cNvSpPr txBox="1">
                    <a:spLocks noRot="1" noChangeAspect="1" noMove="1" noResize="1" noEditPoints="1" noAdjustHandles="1" noChangeArrowheads="1" noChangeShapeType="1" noTextEdit="1"/>
                  </p:cNvSpPr>
                  <p:nvPr/>
                </p:nvSpPr>
                <p:spPr>
                  <a:xfrm>
                    <a:off x="3538800" y="3881683"/>
                    <a:ext cx="401343" cy="257128"/>
                  </a:xfrm>
                  <a:prstGeom prst="rect">
                    <a:avLst/>
                  </a:prstGeom>
                  <a:blipFill>
                    <a:blip r:embed="rId17"/>
                    <a:stretch>
                      <a:fillRect b="-21429"/>
                    </a:stretch>
                  </a:blipFill>
                </p:spPr>
                <p:txBody>
                  <a:bodyPr/>
                  <a:lstStyle/>
                  <a:p>
                    <a:r>
                      <a:rPr lang="en-US">
                        <a:noFill/>
                      </a:rPr>
                      <a:t> </a:t>
                    </a:r>
                  </a:p>
                </p:txBody>
              </p:sp>
            </mc:Fallback>
          </mc:AlternateContent>
        </p:grpSp>
      </p:grpSp>
      <p:sp>
        <p:nvSpPr>
          <p:cNvPr id="235" name="Rectangle 22">
            <a:extLst>
              <a:ext uri="{FF2B5EF4-FFF2-40B4-BE49-F238E27FC236}">
                <a16:creationId xmlns:a16="http://schemas.microsoft.com/office/drawing/2014/main" id="{8B485040-DA82-4429-B597-DE8E2DDD57AD}"/>
              </a:ext>
            </a:extLst>
          </p:cNvPr>
          <p:cNvSpPr/>
          <p:nvPr/>
        </p:nvSpPr>
        <p:spPr>
          <a:xfrm>
            <a:off x="533400" y="4003813"/>
            <a:ext cx="1609920" cy="307777"/>
          </a:xfrm>
          <a:prstGeom prst="rect">
            <a:avLst/>
          </a:prstGeom>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History Summary</a:t>
            </a:r>
            <a:endParaRPr kumimoji="0" lang="en-US" sz="1400" b="0" i="0" u="none" strike="noStrike" kern="0" cap="none" spc="0" normalizeH="0" baseline="-25000" noProof="0" dirty="0">
              <a:ln>
                <a:noFill/>
              </a:ln>
              <a:solidFill>
                <a:prstClr val="black"/>
              </a:solidFill>
              <a:effectLst/>
              <a:uLnTx/>
              <a:uFillTx/>
            </a:endParaRPr>
          </a:p>
        </p:txBody>
      </p:sp>
      <p:cxnSp>
        <p:nvCxnSpPr>
          <p:cNvPr id="236" name="肘形接點 589">
            <a:extLst>
              <a:ext uri="{FF2B5EF4-FFF2-40B4-BE49-F238E27FC236}">
                <a16:creationId xmlns:a16="http://schemas.microsoft.com/office/drawing/2014/main" id="{2E466C59-B82F-4782-A25B-1B5340ED0358}"/>
              </a:ext>
            </a:extLst>
          </p:cNvPr>
          <p:cNvCxnSpPr>
            <a:stCxn id="166" idx="6"/>
            <a:endCxn id="132" idx="1"/>
          </p:cNvCxnSpPr>
          <p:nvPr/>
        </p:nvCxnSpPr>
        <p:spPr>
          <a:xfrm>
            <a:off x="2188598" y="3421917"/>
            <a:ext cx="288585" cy="865803"/>
          </a:xfrm>
          <a:prstGeom prst="bentConnector2">
            <a:avLst/>
          </a:prstGeom>
          <a:noFill/>
          <a:ln w="19050" cap="flat" cmpd="sng" algn="ctr">
            <a:solidFill>
              <a:sysClr val="windowText" lastClr="000000"/>
            </a:solidFill>
            <a:prstDash val="solid"/>
            <a:miter lim="800000"/>
            <a:tailEnd type="triangle" w="lg" len="lg"/>
          </a:ln>
          <a:effectLst/>
        </p:spPr>
      </p:cxnSp>
      <p:cxnSp>
        <p:nvCxnSpPr>
          <p:cNvPr id="237" name="肘形接點 590">
            <a:extLst>
              <a:ext uri="{FF2B5EF4-FFF2-40B4-BE49-F238E27FC236}">
                <a16:creationId xmlns:a16="http://schemas.microsoft.com/office/drawing/2014/main" id="{405FE150-BE35-4AFE-8DF9-BC255EAB7804}"/>
              </a:ext>
            </a:extLst>
          </p:cNvPr>
          <p:cNvCxnSpPr>
            <a:stCxn id="208" idx="6"/>
            <a:endCxn id="132" idx="7"/>
          </p:cNvCxnSpPr>
          <p:nvPr/>
        </p:nvCxnSpPr>
        <p:spPr>
          <a:xfrm flipH="1">
            <a:off x="2723734" y="3460500"/>
            <a:ext cx="1307185" cy="827220"/>
          </a:xfrm>
          <a:prstGeom prst="bentConnector4">
            <a:avLst>
              <a:gd name="adj1" fmla="val -13502"/>
              <a:gd name="adj2" fmla="val 68682"/>
            </a:avLst>
          </a:prstGeom>
          <a:noFill/>
          <a:ln w="19050" cap="flat" cmpd="sng" algn="ctr">
            <a:solidFill>
              <a:sysClr val="windowText" lastClr="000000"/>
            </a:solidFill>
            <a:prstDash val="solid"/>
            <a:miter lim="800000"/>
            <a:tailEnd type="triangle" w="lg" len="lg"/>
          </a:ln>
          <a:effectLst/>
        </p:spPr>
      </p:cxnSp>
      <p:grpSp>
        <p:nvGrpSpPr>
          <p:cNvPr id="256" name="Group 255">
            <a:extLst>
              <a:ext uri="{FF2B5EF4-FFF2-40B4-BE49-F238E27FC236}">
                <a16:creationId xmlns:a16="http://schemas.microsoft.com/office/drawing/2014/main" id="{074CEA42-681F-4637-AC8F-C0E95F960A57}"/>
              </a:ext>
            </a:extLst>
          </p:cNvPr>
          <p:cNvGrpSpPr/>
          <p:nvPr/>
        </p:nvGrpSpPr>
        <p:grpSpPr>
          <a:xfrm>
            <a:off x="4857569" y="1421084"/>
            <a:ext cx="4062938" cy="1323439"/>
            <a:chOff x="4852462" y="1657570"/>
            <a:chExt cx="4062938" cy="1323439"/>
          </a:xfrm>
        </p:grpSpPr>
        <mc:AlternateContent xmlns:mc="http://schemas.openxmlformats.org/markup-compatibility/2006" xmlns:a14="http://schemas.microsoft.com/office/drawing/2010/main">
          <mc:Choice Requires="a14">
            <p:sp>
              <p:nvSpPr>
                <p:cNvPr id="211" name="文字方塊 564">
                  <a:extLst>
                    <a:ext uri="{FF2B5EF4-FFF2-40B4-BE49-F238E27FC236}">
                      <a16:creationId xmlns:a16="http://schemas.microsoft.com/office/drawing/2014/main" id="{80D94293-2D0C-4A6A-B955-08C29E0BEEC3}"/>
                    </a:ext>
                  </a:extLst>
                </p:cNvPr>
                <p:cNvSpPr txBox="1"/>
                <p:nvPr/>
              </p:nvSpPr>
              <p:spPr>
                <a:xfrm>
                  <a:off x="4914381" y="1657570"/>
                  <a:ext cx="3932918" cy="1323439"/>
                </a:xfrm>
                <a:prstGeom prst="rect">
                  <a:avLst/>
                </a:prstGeom>
                <a:noFill/>
                <a:ln>
                  <a:solidFill>
                    <a:sysClr val="windowText" lastClr="000000">
                      <a:lumMod val="50000"/>
                      <a:lumOff val="50000"/>
                    </a:sysClr>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Time-Decay Attention Function (</a:t>
                  </a:r>
                  <a14:m>
                    <m:oMath xmlns:m="http://schemas.openxmlformats.org/officeDocument/2006/math">
                      <m:sSub>
                        <m:sSubPr>
                          <m:ctrlP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altLang="en-US" sz="1600" b="0" i="1" u="none" strike="noStrike" kern="0" cap="none" spc="0" normalizeH="0" baseline="0" noProof="0" smtClean="0">
                              <a:ln>
                                <a:noFill/>
                              </a:ln>
                              <a:solidFill>
                                <a:prstClr val="black"/>
                              </a:solidFill>
                              <a:effectLst/>
                              <a:uLnTx/>
                              <a:uFillTx/>
                              <a:latin typeface="Cambria Math" panose="02040503050406030204" pitchFamily="18" charset="0"/>
                            </a:rPr>
                            <m:t>𝛼</m:t>
                          </m:r>
                        </m:e>
                        <m:sub>
                          <m:r>
                            <a:rPr kumimoji="0" lang="en-US" altLang="zh-TW" sz="1600" b="0" i="1" u="none" strike="noStrike" kern="0" cap="none" spc="0" normalizeH="0" baseline="0" noProof="0" smtClean="0">
                              <a:ln>
                                <a:noFill/>
                              </a:ln>
                              <a:solidFill>
                                <a:prstClr val="black"/>
                              </a:solidFill>
                              <a:effectLst/>
                              <a:uLnTx/>
                              <a:uFillTx/>
                              <a:latin typeface="Cambria Math" panose="02040503050406030204" pitchFamily="18" charset="0"/>
                            </a:rPr>
                            <m:t>𝑢</m:t>
                          </m:r>
                        </m:sub>
                      </m:sSub>
                    </m:oMath>
                  </a14:m>
                  <a:r>
                    <a:rPr kumimoji="0" lang="en-US" sz="1600" b="0" i="0" u="none" strike="noStrike" kern="0" cap="none" spc="0" normalizeH="0" baseline="0" noProof="0" dirty="0">
                      <a:ln>
                        <a:noFill/>
                      </a:ln>
                      <a:solidFill>
                        <a:prstClr val="black"/>
                      </a:solidFill>
                      <a:effectLst/>
                      <a:uLnTx/>
                      <a:uFillTx/>
                    </a:rPr>
                    <a:t> &amp; </a:t>
                  </a:r>
                  <a14:m>
                    <m:oMath xmlns:m="http://schemas.openxmlformats.org/officeDocument/2006/math">
                      <m:sSub>
                        <m:sSubPr>
                          <m:ctrlP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altLang="en-US" sz="1600" b="0" i="1" u="none" strike="noStrike" kern="0" cap="none" spc="0" normalizeH="0" baseline="0" noProof="0" smtClean="0">
                              <a:ln>
                                <a:noFill/>
                              </a:ln>
                              <a:solidFill>
                                <a:prstClr val="black"/>
                              </a:solidFill>
                              <a:effectLst/>
                              <a:uLnTx/>
                              <a:uFillTx/>
                              <a:latin typeface="Cambria Math" panose="02040503050406030204" pitchFamily="18" charset="0"/>
                            </a:rPr>
                            <m:t>𝛼</m:t>
                          </m:r>
                        </m:e>
                        <m:sub>
                          <m:r>
                            <a:rPr kumimoji="0" lang="en-US" altLang="zh-TW" sz="1600" b="0" i="1" u="none" strike="noStrike" kern="0" cap="none" spc="0" normalizeH="0" baseline="0" noProof="0" smtClean="0">
                              <a:ln>
                                <a:noFill/>
                              </a:ln>
                              <a:solidFill>
                                <a:prstClr val="black"/>
                              </a:solidFill>
                              <a:effectLst/>
                              <a:uLnTx/>
                              <a:uFillTx/>
                              <a:latin typeface="Cambria Math" panose="02040503050406030204" pitchFamily="18" charset="0"/>
                            </a:rPr>
                            <m:t>𝑟</m:t>
                          </m:r>
                        </m:sub>
                      </m:sSub>
                    </m:oMath>
                  </a14:m>
                  <a:r>
                    <a:rPr kumimoji="0" lang="en-US" sz="1600" b="0" i="0" u="none" strike="noStrike" kern="0" cap="none" spc="0" normalizeH="0" baseline="0" noProof="0" dirty="0">
                      <a:ln>
                        <a:noFill/>
                      </a:ln>
                      <a:solidFill>
                        <a:prstClr val="black"/>
                      </a:solidFill>
                      <a:effectLst/>
                      <a:uLnTx/>
                      <a:uFillTx/>
                    </a:rPr>
                    <a:t>)</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endParaRPr>
                </a:p>
              </p:txBody>
            </p:sp>
          </mc:Choice>
          <mc:Fallback xmlns="">
            <p:sp>
              <p:nvSpPr>
                <p:cNvPr id="211" name="文字方塊 564">
                  <a:extLst>
                    <a:ext uri="{FF2B5EF4-FFF2-40B4-BE49-F238E27FC236}">
                      <a16:creationId xmlns:a16="http://schemas.microsoft.com/office/drawing/2014/main" id="{80D94293-2D0C-4A6A-B955-08C29E0BEEC3}"/>
                    </a:ext>
                  </a:extLst>
                </p:cNvPr>
                <p:cNvSpPr txBox="1">
                  <a:spLocks noRot="1" noChangeAspect="1" noMove="1" noResize="1" noEditPoints="1" noAdjustHandles="1" noChangeArrowheads="1" noChangeShapeType="1" noTextEdit="1"/>
                </p:cNvSpPr>
                <p:nvPr/>
              </p:nvSpPr>
              <p:spPr>
                <a:xfrm>
                  <a:off x="4914381" y="1657570"/>
                  <a:ext cx="3932918" cy="1323439"/>
                </a:xfrm>
                <a:prstGeom prst="rect">
                  <a:avLst/>
                </a:prstGeom>
                <a:blipFill>
                  <a:blip r:embed="rId18"/>
                  <a:stretch>
                    <a:fillRect l="-618" t="-913"/>
                  </a:stretch>
                </a:blipFill>
                <a:ln>
                  <a:solidFill>
                    <a:sysClr val="windowText" lastClr="000000">
                      <a:lumMod val="50000"/>
                      <a:lumOff val="50000"/>
                    </a:sys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19" name="圖表 572">
                  <a:extLst>
                    <a:ext uri="{FF2B5EF4-FFF2-40B4-BE49-F238E27FC236}">
                      <a16:creationId xmlns:a16="http://schemas.microsoft.com/office/drawing/2014/main" id="{A9D1E4BC-F68B-40B2-A136-27BA8E4D7902}"/>
                    </a:ext>
                  </a:extLst>
                </p:cNvPr>
                <p:cNvGraphicFramePr>
                  <a:graphicFrameLocks/>
                </p:cNvGraphicFramePr>
                <p:nvPr>
                  <p:extLst/>
                </p:nvPr>
              </p:nvGraphicFramePr>
              <p:xfrm>
                <a:off x="4984801" y="1828837"/>
                <a:ext cx="1130599" cy="1031337"/>
              </p:xfrm>
              <a:graphic>
                <a:graphicData uri="http://schemas.openxmlformats.org/drawingml/2006/chart">
                  <c:chart xmlns:c="http://schemas.openxmlformats.org/drawingml/2006/chart" xmlns:r="http://schemas.openxmlformats.org/officeDocument/2006/relationships" r:id="rId19"/>
                </a:graphicData>
              </a:graphic>
            </p:graphicFrame>
          </mc:Choice>
          <mc:Fallback xmlns="">
            <p:graphicFrame>
              <p:nvGraphicFramePr>
                <p:cNvPr id="219" name="圖表 572">
                  <a:extLst>
                    <a:ext uri="{FF2B5EF4-FFF2-40B4-BE49-F238E27FC236}">
                      <a16:creationId xmlns:a16="http://schemas.microsoft.com/office/drawing/2014/main" id="{A9D1E4BC-F68B-40B2-A136-27BA8E4D7902}"/>
                    </a:ext>
                  </a:extLst>
                </p:cNvPr>
                <p:cNvGraphicFramePr>
                  <a:graphicFrameLocks/>
                </p:cNvGraphicFramePr>
                <p:nvPr>
                  <p:extLst>
                    <p:ext uri="{D42A27DB-BD31-4B8C-83A1-F6EECF244321}">
                      <p14:modId xmlns:p14="http://schemas.microsoft.com/office/powerpoint/2010/main" val="4282763429"/>
                    </p:ext>
                  </p:extLst>
                </p:nvPr>
              </p:nvGraphicFramePr>
              <p:xfrm>
                <a:off x="4984801" y="1828837"/>
                <a:ext cx="1130599" cy="1031337"/>
              </p:xfrm>
              <a:graphic>
                <a:graphicData uri="http://schemas.openxmlformats.org/drawingml/2006/chart">
                  <c:chart xmlns:c="http://schemas.openxmlformats.org/drawingml/2006/chart" xmlns:r="http://schemas.openxmlformats.org/officeDocument/2006/relationships" r:id="rId20"/>
                </a:graphicData>
              </a:graphic>
            </p:graphicFrame>
          </mc:Fallback>
        </mc:AlternateContent>
        <p:cxnSp>
          <p:nvCxnSpPr>
            <p:cNvPr id="220" name="直線單箭頭接點 573">
              <a:extLst>
                <a:ext uri="{FF2B5EF4-FFF2-40B4-BE49-F238E27FC236}">
                  <a16:creationId xmlns:a16="http://schemas.microsoft.com/office/drawing/2014/main" id="{16DA7F8B-BAEA-4589-8B90-EA0985F2B179}"/>
                </a:ext>
              </a:extLst>
            </p:cNvPr>
            <p:cNvCxnSpPr>
              <a:cxnSpLocks/>
            </p:cNvCxnSpPr>
            <p:nvPr/>
          </p:nvCxnSpPr>
          <p:spPr>
            <a:xfrm>
              <a:off x="5109122" y="2779260"/>
              <a:ext cx="1058961" cy="12205"/>
            </a:xfrm>
            <a:prstGeom prst="straightConnector1">
              <a:avLst/>
            </a:prstGeom>
            <a:noFill/>
            <a:ln w="19050" cap="flat" cmpd="sng" algn="ctr">
              <a:solidFill>
                <a:sysClr val="windowText" lastClr="000000"/>
              </a:solidFill>
              <a:prstDash val="solid"/>
              <a:miter lim="800000"/>
              <a:tailEnd type="triangle"/>
            </a:ln>
            <a:effectLst/>
          </p:spPr>
        </p:cxnSp>
        <p:cxnSp>
          <p:nvCxnSpPr>
            <p:cNvPr id="221" name="直線單箭頭接點 574">
              <a:extLst>
                <a:ext uri="{FF2B5EF4-FFF2-40B4-BE49-F238E27FC236}">
                  <a16:creationId xmlns:a16="http://schemas.microsoft.com/office/drawing/2014/main" id="{354FFAB4-70C2-42C6-9B8C-B40580D95874}"/>
                </a:ext>
              </a:extLst>
            </p:cNvPr>
            <p:cNvCxnSpPr>
              <a:cxnSpLocks/>
            </p:cNvCxnSpPr>
            <p:nvPr/>
          </p:nvCxnSpPr>
          <p:spPr>
            <a:xfrm flipV="1">
              <a:off x="5120559" y="1972300"/>
              <a:ext cx="0" cy="806961"/>
            </a:xfrm>
            <a:prstGeom prst="straightConnector1">
              <a:avLst/>
            </a:prstGeom>
            <a:noFill/>
            <a:ln w="190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222" name="矩形 575">
                  <a:extLst>
                    <a:ext uri="{FF2B5EF4-FFF2-40B4-BE49-F238E27FC236}">
                      <a16:creationId xmlns:a16="http://schemas.microsoft.com/office/drawing/2014/main" id="{B5EC060B-AEE7-4D45-B2C0-8FBD6167AA66}"/>
                    </a:ext>
                  </a:extLst>
                </p:cNvPr>
                <p:cNvSpPr/>
                <p:nvPr/>
              </p:nvSpPr>
              <p:spPr>
                <a:xfrm>
                  <a:off x="4852462" y="1854842"/>
                  <a:ext cx="295246" cy="285147"/>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altLang="en-US" sz="1800" b="0" i="1" u="none" strike="noStrike" kern="0" cap="none" spc="0" normalizeH="0" baseline="0" noProof="0" smtClean="0">
                            <a:ln>
                              <a:noFill/>
                            </a:ln>
                            <a:solidFill>
                              <a:prstClr val="black"/>
                            </a:solidFill>
                            <a:effectLst/>
                            <a:uLnTx/>
                            <a:uFillTx/>
                            <a:latin typeface="Cambria Math" panose="02040503050406030204" pitchFamily="18" charset="0"/>
                          </a:rPr>
                          <m:t>𝛼</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22" name="矩形 575">
                  <a:extLst>
                    <a:ext uri="{FF2B5EF4-FFF2-40B4-BE49-F238E27FC236}">
                      <a16:creationId xmlns:a16="http://schemas.microsoft.com/office/drawing/2014/main" id="{B5EC060B-AEE7-4D45-B2C0-8FBD6167AA66}"/>
                    </a:ext>
                  </a:extLst>
                </p:cNvPr>
                <p:cNvSpPr>
                  <a:spLocks noRot="1" noChangeAspect="1" noMove="1" noResize="1" noEditPoints="1" noAdjustHandles="1" noChangeArrowheads="1" noChangeShapeType="1" noTextEdit="1"/>
                </p:cNvSpPr>
                <p:nvPr/>
              </p:nvSpPr>
              <p:spPr>
                <a:xfrm>
                  <a:off x="4852462" y="1854842"/>
                  <a:ext cx="295246" cy="285147"/>
                </a:xfrm>
                <a:prstGeom prst="rect">
                  <a:avLst/>
                </a:prstGeom>
                <a:blipFill>
                  <a:blip r:embed="rId21"/>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矩形 576">
                  <a:extLst>
                    <a:ext uri="{FF2B5EF4-FFF2-40B4-BE49-F238E27FC236}">
                      <a16:creationId xmlns:a16="http://schemas.microsoft.com/office/drawing/2014/main" id="{63DCDA05-65B5-498F-A3C9-C628A3C525B2}"/>
                    </a:ext>
                  </a:extLst>
                </p:cNvPr>
                <p:cNvSpPr/>
                <p:nvPr/>
              </p:nvSpPr>
              <p:spPr>
                <a:xfrm>
                  <a:off x="6128703" y="2661492"/>
                  <a:ext cx="291781" cy="285147"/>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𝑑</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223" name="矩形 576">
                  <a:extLst>
                    <a:ext uri="{FF2B5EF4-FFF2-40B4-BE49-F238E27FC236}">
                      <a16:creationId xmlns:a16="http://schemas.microsoft.com/office/drawing/2014/main" id="{63DCDA05-65B5-498F-A3C9-C628A3C525B2}"/>
                    </a:ext>
                  </a:extLst>
                </p:cNvPr>
                <p:cNvSpPr>
                  <a:spLocks noRot="1" noChangeAspect="1" noMove="1" noResize="1" noEditPoints="1" noAdjustHandles="1" noChangeArrowheads="1" noChangeShapeType="1" noTextEdit="1"/>
                </p:cNvSpPr>
                <p:nvPr/>
              </p:nvSpPr>
              <p:spPr>
                <a:xfrm>
                  <a:off x="6128703" y="2661492"/>
                  <a:ext cx="291781" cy="285147"/>
                </a:xfrm>
                <a:prstGeom prst="rect">
                  <a:avLst/>
                </a:prstGeom>
                <a:blipFill>
                  <a:blip r:embed="rId22"/>
                  <a:stretch>
                    <a:fillRect r="-6250"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24" name="圖表 577">
                  <a:extLst>
                    <a:ext uri="{FF2B5EF4-FFF2-40B4-BE49-F238E27FC236}">
                      <a16:creationId xmlns:a16="http://schemas.microsoft.com/office/drawing/2014/main" id="{E48927BC-557F-4F8A-9BB5-079E525C98BA}"/>
                    </a:ext>
                  </a:extLst>
                </p:cNvPr>
                <p:cNvGraphicFramePr>
                  <a:graphicFrameLocks/>
                </p:cNvGraphicFramePr>
                <p:nvPr>
                  <p:extLst/>
                </p:nvPr>
              </p:nvGraphicFramePr>
              <p:xfrm>
                <a:off x="6360916" y="1782589"/>
                <a:ext cx="1090244" cy="1126248"/>
              </p:xfrm>
              <a:graphic>
                <a:graphicData uri="http://schemas.openxmlformats.org/drawingml/2006/chart">
                  <c:chart xmlns:c="http://schemas.openxmlformats.org/drawingml/2006/chart" xmlns:r="http://schemas.openxmlformats.org/officeDocument/2006/relationships" r:id="rId23"/>
                </a:graphicData>
              </a:graphic>
            </p:graphicFrame>
          </mc:Choice>
          <mc:Fallback xmlns="">
            <p:graphicFrame>
              <p:nvGraphicFramePr>
                <p:cNvPr id="224" name="圖表 577">
                  <a:extLst>
                    <a:ext uri="{FF2B5EF4-FFF2-40B4-BE49-F238E27FC236}">
                      <a16:creationId xmlns:a16="http://schemas.microsoft.com/office/drawing/2014/main" id="{E48927BC-557F-4F8A-9BB5-079E525C98BA}"/>
                    </a:ext>
                  </a:extLst>
                </p:cNvPr>
                <p:cNvGraphicFramePr>
                  <a:graphicFrameLocks/>
                </p:cNvGraphicFramePr>
                <p:nvPr>
                  <p:extLst>
                    <p:ext uri="{D42A27DB-BD31-4B8C-83A1-F6EECF244321}">
                      <p14:modId xmlns:p14="http://schemas.microsoft.com/office/powerpoint/2010/main" val="2475789886"/>
                    </p:ext>
                  </p:extLst>
                </p:nvPr>
              </p:nvGraphicFramePr>
              <p:xfrm>
                <a:off x="6360916" y="1782589"/>
                <a:ext cx="1090244" cy="1126248"/>
              </p:xfrm>
              <a:graphic>
                <a:graphicData uri="http://schemas.openxmlformats.org/drawingml/2006/chart">
                  <c:chart xmlns:c="http://schemas.openxmlformats.org/drawingml/2006/chart" xmlns:r="http://schemas.openxmlformats.org/officeDocument/2006/relationships" r:id="rId24"/>
                </a:graphicData>
              </a:graphic>
            </p:graphicFrame>
          </mc:Fallback>
        </mc:AlternateContent>
        <p:grpSp>
          <p:nvGrpSpPr>
            <p:cNvPr id="225" name="群組 578">
              <a:extLst>
                <a:ext uri="{FF2B5EF4-FFF2-40B4-BE49-F238E27FC236}">
                  <a16:creationId xmlns:a16="http://schemas.microsoft.com/office/drawing/2014/main" id="{C2135EB6-E7D8-4C70-BA06-CDADD81B1C6E}"/>
                </a:ext>
              </a:extLst>
            </p:cNvPr>
            <p:cNvGrpSpPr/>
            <p:nvPr/>
          </p:nvGrpSpPr>
          <p:grpSpPr>
            <a:xfrm>
              <a:off x="6116130" y="1848406"/>
              <a:ext cx="1540064" cy="1091797"/>
              <a:chOff x="7486716" y="-1398482"/>
              <a:chExt cx="1994741" cy="1414131"/>
            </a:xfrm>
          </p:grpSpPr>
          <p:cxnSp>
            <p:nvCxnSpPr>
              <p:cNvPr id="226" name="直線單箭頭接點 579">
                <a:extLst>
                  <a:ext uri="{FF2B5EF4-FFF2-40B4-BE49-F238E27FC236}">
                    <a16:creationId xmlns:a16="http://schemas.microsoft.com/office/drawing/2014/main" id="{75931A58-0B72-4442-821D-F3A135BBDE61}"/>
                  </a:ext>
                </a:extLst>
              </p:cNvPr>
              <p:cNvCxnSpPr>
                <a:cxnSpLocks/>
              </p:cNvCxnSpPr>
              <p:nvPr/>
            </p:nvCxnSpPr>
            <p:spPr>
              <a:xfrm>
                <a:off x="7819151" y="-201146"/>
                <a:ext cx="1371600" cy="15808"/>
              </a:xfrm>
              <a:prstGeom prst="straightConnector1">
                <a:avLst/>
              </a:prstGeom>
              <a:noFill/>
              <a:ln w="19050" cap="flat" cmpd="sng" algn="ctr">
                <a:solidFill>
                  <a:sysClr val="windowText" lastClr="000000"/>
                </a:solidFill>
                <a:prstDash val="solid"/>
                <a:miter lim="800000"/>
                <a:tailEnd type="triangle"/>
              </a:ln>
              <a:effectLst/>
            </p:spPr>
          </p:cxnSp>
          <p:cxnSp>
            <p:nvCxnSpPr>
              <p:cNvPr id="227" name="直線單箭頭接點 580">
                <a:extLst>
                  <a:ext uri="{FF2B5EF4-FFF2-40B4-BE49-F238E27FC236}">
                    <a16:creationId xmlns:a16="http://schemas.microsoft.com/office/drawing/2014/main" id="{720E1C7E-AD95-466F-988E-8F3B402C576D}"/>
                  </a:ext>
                </a:extLst>
              </p:cNvPr>
              <p:cNvCxnSpPr>
                <a:cxnSpLocks/>
              </p:cNvCxnSpPr>
              <p:nvPr/>
            </p:nvCxnSpPr>
            <p:spPr>
              <a:xfrm flipV="1">
                <a:off x="7833964" y="-1246347"/>
                <a:ext cx="0" cy="1045202"/>
              </a:xfrm>
              <a:prstGeom prst="straightConnector1">
                <a:avLst/>
              </a:prstGeom>
              <a:noFill/>
              <a:ln w="190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228" name="矩形 581">
                    <a:extLst>
                      <a:ext uri="{FF2B5EF4-FFF2-40B4-BE49-F238E27FC236}">
                        <a16:creationId xmlns:a16="http://schemas.microsoft.com/office/drawing/2014/main" id="{1C747B96-41AD-442C-BB93-62DFAF70B684}"/>
                      </a:ext>
                    </a:extLst>
                  </p:cNvPr>
                  <p:cNvSpPr/>
                  <p:nvPr/>
                </p:nvSpPr>
                <p:spPr>
                  <a:xfrm>
                    <a:off x="7486716" y="-1398482"/>
                    <a:ext cx="382412" cy="369332"/>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altLang="en-US" sz="1800" b="0" i="1" u="none" strike="noStrike" kern="0" cap="none" spc="0" normalizeH="0" baseline="0" noProof="0" smtClean="0">
                              <a:ln>
                                <a:noFill/>
                              </a:ln>
                              <a:solidFill>
                                <a:prstClr val="black"/>
                              </a:solidFill>
                              <a:effectLst/>
                              <a:uLnTx/>
                              <a:uFillTx/>
                              <a:latin typeface="Cambria Math" panose="02040503050406030204" pitchFamily="18" charset="0"/>
                            </a:rPr>
                            <m:t>𝛼</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08" name="矩形 807">
                    <a:extLst>
                      <a:ext uri="{FF2B5EF4-FFF2-40B4-BE49-F238E27FC236}">
                        <a16:creationId xmlns:a16="http://schemas.microsoft.com/office/drawing/2014/main" id="{7C4FF1CD-F98E-46DB-B3DC-FC778A968FE5}"/>
                      </a:ext>
                    </a:extLst>
                  </p:cNvPr>
                  <p:cNvSpPr>
                    <a:spLocks noRot="1" noChangeAspect="1" noMove="1" noResize="1" noEditPoints="1" noAdjustHandles="1" noChangeArrowheads="1" noChangeShapeType="1" noTextEdit="1"/>
                  </p:cNvSpPr>
                  <p:nvPr/>
                </p:nvSpPr>
                <p:spPr>
                  <a:xfrm>
                    <a:off x="7486716" y="-1398482"/>
                    <a:ext cx="382412" cy="369332"/>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矩形 582">
                    <a:extLst>
                      <a:ext uri="{FF2B5EF4-FFF2-40B4-BE49-F238E27FC236}">
                        <a16:creationId xmlns:a16="http://schemas.microsoft.com/office/drawing/2014/main" id="{54820957-3A86-4AD1-983C-9FA8C064AB6F}"/>
                      </a:ext>
                    </a:extLst>
                  </p:cNvPr>
                  <p:cNvSpPr/>
                  <p:nvPr/>
                </p:nvSpPr>
                <p:spPr>
                  <a:xfrm>
                    <a:off x="9103533" y="-353683"/>
                    <a:ext cx="377924" cy="369332"/>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𝑑</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15" name="矩形 514">
                    <a:extLst>
                      <a:ext uri="{FF2B5EF4-FFF2-40B4-BE49-F238E27FC236}">
                        <a16:creationId xmlns:a16="http://schemas.microsoft.com/office/drawing/2014/main" id="{14B3BE4F-C58E-44C1-A33F-AE5677C7C5B0}"/>
                      </a:ext>
                    </a:extLst>
                  </p:cNvPr>
                  <p:cNvSpPr>
                    <a:spLocks noRot="1" noChangeAspect="1" noMove="1" noResize="1" noEditPoints="1" noAdjustHandles="1" noChangeArrowheads="1" noChangeShapeType="1" noTextEdit="1"/>
                  </p:cNvSpPr>
                  <p:nvPr/>
                </p:nvSpPr>
                <p:spPr>
                  <a:xfrm>
                    <a:off x="9103533" y="-353683"/>
                    <a:ext cx="377924" cy="369332"/>
                  </a:xfrm>
                  <a:prstGeom prst="rect">
                    <a:avLst/>
                  </a:prstGeom>
                  <a:blipFill>
                    <a:blip r:embed="rId31"/>
                    <a:stretch>
                      <a:fillRect/>
                    </a:stretch>
                  </a:blipFill>
                </p:spPr>
                <p:txBody>
                  <a:bodyPr/>
                  <a:lstStyle/>
                  <a:p>
                    <a:r>
                      <a:rPr lang="en-US">
                        <a:noFill/>
                      </a:rPr>
                      <a:t> </a:t>
                    </a:r>
                  </a:p>
                </p:txBody>
              </p:sp>
            </mc:Fallback>
          </mc:AlternateContent>
        </p:grpSp>
        <p:grpSp>
          <p:nvGrpSpPr>
            <p:cNvPr id="230" name="群組 583">
              <a:extLst>
                <a:ext uri="{FF2B5EF4-FFF2-40B4-BE49-F238E27FC236}">
                  <a16:creationId xmlns:a16="http://schemas.microsoft.com/office/drawing/2014/main" id="{51C07CEC-4A11-482F-ADCD-76406BF3B340}"/>
                </a:ext>
              </a:extLst>
            </p:cNvPr>
            <p:cNvGrpSpPr/>
            <p:nvPr/>
          </p:nvGrpSpPr>
          <p:grpSpPr>
            <a:xfrm>
              <a:off x="7368346" y="1866414"/>
              <a:ext cx="1547054" cy="1077818"/>
              <a:chOff x="7486716" y="-1398482"/>
              <a:chExt cx="2003794" cy="1396025"/>
            </a:xfrm>
          </p:grpSpPr>
          <p:cxnSp>
            <p:nvCxnSpPr>
              <p:cNvPr id="231" name="直線單箭頭接點 584">
                <a:extLst>
                  <a:ext uri="{FF2B5EF4-FFF2-40B4-BE49-F238E27FC236}">
                    <a16:creationId xmlns:a16="http://schemas.microsoft.com/office/drawing/2014/main" id="{6581CDD9-A59E-4070-8C10-17982C99DAC7}"/>
                  </a:ext>
                </a:extLst>
              </p:cNvPr>
              <p:cNvCxnSpPr>
                <a:cxnSpLocks/>
              </p:cNvCxnSpPr>
              <p:nvPr/>
            </p:nvCxnSpPr>
            <p:spPr>
              <a:xfrm>
                <a:off x="7819151" y="-201146"/>
                <a:ext cx="1371600" cy="15808"/>
              </a:xfrm>
              <a:prstGeom prst="straightConnector1">
                <a:avLst/>
              </a:prstGeom>
              <a:noFill/>
              <a:ln w="19050" cap="flat" cmpd="sng" algn="ctr">
                <a:solidFill>
                  <a:sysClr val="windowText" lastClr="000000"/>
                </a:solidFill>
                <a:prstDash val="solid"/>
                <a:miter lim="800000"/>
                <a:tailEnd type="triangle"/>
              </a:ln>
              <a:effectLst/>
            </p:spPr>
          </p:cxnSp>
          <p:cxnSp>
            <p:nvCxnSpPr>
              <p:cNvPr id="232" name="直線單箭頭接點 585">
                <a:extLst>
                  <a:ext uri="{FF2B5EF4-FFF2-40B4-BE49-F238E27FC236}">
                    <a16:creationId xmlns:a16="http://schemas.microsoft.com/office/drawing/2014/main" id="{BC48FFA4-CDA4-4019-AB14-D55BA386D435}"/>
                  </a:ext>
                </a:extLst>
              </p:cNvPr>
              <p:cNvCxnSpPr>
                <a:cxnSpLocks/>
              </p:cNvCxnSpPr>
              <p:nvPr/>
            </p:nvCxnSpPr>
            <p:spPr>
              <a:xfrm flipV="1">
                <a:off x="7833964" y="-1246347"/>
                <a:ext cx="0" cy="1045202"/>
              </a:xfrm>
              <a:prstGeom prst="straightConnector1">
                <a:avLst/>
              </a:prstGeom>
              <a:noFill/>
              <a:ln w="190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233" name="矩形 586">
                    <a:extLst>
                      <a:ext uri="{FF2B5EF4-FFF2-40B4-BE49-F238E27FC236}">
                        <a16:creationId xmlns:a16="http://schemas.microsoft.com/office/drawing/2014/main" id="{8BB21479-58D0-4300-B6D3-4A621342E87B}"/>
                      </a:ext>
                    </a:extLst>
                  </p:cNvPr>
                  <p:cNvSpPr/>
                  <p:nvPr/>
                </p:nvSpPr>
                <p:spPr>
                  <a:xfrm>
                    <a:off x="7486716" y="-1398482"/>
                    <a:ext cx="382412" cy="369332"/>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altLang="en-US" sz="1800" b="0" i="1" u="none" strike="noStrike" kern="0" cap="none" spc="0" normalizeH="0" baseline="0" noProof="0" smtClean="0">
                              <a:ln>
                                <a:noFill/>
                              </a:ln>
                              <a:solidFill>
                                <a:prstClr val="black"/>
                              </a:solidFill>
                              <a:effectLst/>
                              <a:uLnTx/>
                              <a:uFillTx/>
                              <a:latin typeface="Cambria Math" panose="02040503050406030204" pitchFamily="18" charset="0"/>
                            </a:rPr>
                            <m:t>𝛼</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13" name="矩形 812">
                    <a:extLst>
                      <a:ext uri="{FF2B5EF4-FFF2-40B4-BE49-F238E27FC236}">
                        <a16:creationId xmlns:a16="http://schemas.microsoft.com/office/drawing/2014/main" id="{0245AB0B-756E-49BE-97E2-44C3E4106401}"/>
                      </a:ext>
                    </a:extLst>
                  </p:cNvPr>
                  <p:cNvSpPr>
                    <a:spLocks noRot="1" noChangeAspect="1" noMove="1" noResize="1" noEditPoints="1" noAdjustHandles="1" noChangeArrowheads="1" noChangeShapeType="1" noTextEdit="1"/>
                  </p:cNvSpPr>
                  <p:nvPr/>
                </p:nvSpPr>
                <p:spPr>
                  <a:xfrm>
                    <a:off x="7486716" y="-1398482"/>
                    <a:ext cx="382412" cy="369332"/>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4" name="矩形 587">
                    <a:extLst>
                      <a:ext uri="{FF2B5EF4-FFF2-40B4-BE49-F238E27FC236}">
                        <a16:creationId xmlns:a16="http://schemas.microsoft.com/office/drawing/2014/main" id="{965E3FAF-8519-44F5-A6DE-5752820A3579}"/>
                      </a:ext>
                    </a:extLst>
                  </p:cNvPr>
                  <p:cNvSpPr/>
                  <p:nvPr/>
                </p:nvSpPr>
                <p:spPr>
                  <a:xfrm>
                    <a:off x="9112586" y="-371789"/>
                    <a:ext cx="377924" cy="369332"/>
                  </a:xfrm>
                  <a:prstGeom prst="rect">
                    <a:avLst/>
                  </a:prstGeom>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0" cap="none" spc="0" normalizeH="0" baseline="0" noProof="0" smtClean="0">
                              <a:ln>
                                <a:noFill/>
                              </a:ln>
                              <a:solidFill>
                                <a:prstClr val="black"/>
                              </a:solidFill>
                              <a:effectLst/>
                              <a:uLnTx/>
                              <a:uFillTx/>
                              <a:latin typeface="Cambria Math" panose="02040503050406030204" pitchFamily="18" charset="0"/>
                            </a:rPr>
                            <m:t>𝑑</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520" name="矩形 519">
                    <a:extLst>
                      <a:ext uri="{FF2B5EF4-FFF2-40B4-BE49-F238E27FC236}">
                        <a16:creationId xmlns:a16="http://schemas.microsoft.com/office/drawing/2014/main" id="{17B597C2-5E82-44CE-B802-57DB33E80634}"/>
                      </a:ext>
                    </a:extLst>
                  </p:cNvPr>
                  <p:cNvSpPr>
                    <a:spLocks noRot="1" noChangeAspect="1" noMove="1" noResize="1" noEditPoints="1" noAdjustHandles="1" noChangeArrowheads="1" noChangeShapeType="1" noTextEdit="1"/>
                  </p:cNvSpPr>
                  <p:nvPr/>
                </p:nvSpPr>
                <p:spPr>
                  <a:xfrm>
                    <a:off x="9112586" y="-371789"/>
                    <a:ext cx="377924" cy="369332"/>
                  </a:xfrm>
                  <a:prstGeom prst="rect">
                    <a:avLst/>
                  </a:prstGeom>
                  <a:blipFill>
                    <a:blip r:embed="rId3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238" name="圖表 591">
                  <a:extLst>
                    <a:ext uri="{FF2B5EF4-FFF2-40B4-BE49-F238E27FC236}">
                      <a16:creationId xmlns:a16="http://schemas.microsoft.com/office/drawing/2014/main" id="{01C57C5A-76E1-43C0-962B-651B76659563}"/>
                    </a:ext>
                  </a:extLst>
                </p:cNvPr>
                <p:cNvGraphicFramePr>
                  <a:graphicFrameLocks/>
                </p:cNvGraphicFramePr>
                <p:nvPr>
                  <p:extLst/>
                </p:nvPr>
              </p:nvGraphicFramePr>
              <p:xfrm>
                <a:off x="7589384" y="1831023"/>
                <a:ext cx="1186160" cy="1086371"/>
              </p:xfrm>
              <a:graphic>
                <a:graphicData uri="http://schemas.openxmlformats.org/drawingml/2006/chart">
                  <c:chart xmlns:c="http://schemas.openxmlformats.org/drawingml/2006/chart" xmlns:r="http://schemas.openxmlformats.org/officeDocument/2006/relationships" r:id="rId34"/>
                </a:graphicData>
              </a:graphic>
            </p:graphicFrame>
          </mc:Choice>
          <mc:Fallback xmlns="">
            <p:graphicFrame>
              <p:nvGraphicFramePr>
                <p:cNvPr id="238" name="圖表 591">
                  <a:extLst>
                    <a:ext uri="{FF2B5EF4-FFF2-40B4-BE49-F238E27FC236}">
                      <a16:creationId xmlns:a16="http://schemas.microsoft.com/office/drawing/2014/main" id="{01C57C5A-76E1-43C0-962B-651B76659563}"/>
                    </a:ext>
                  </a:extLst>
                </p:cNvPr>
                <p:cNvGraphicFramePr>
                  <a:graphicFrameLocks/>
                </p:cNvGraphicFramePr>
                <p:nvPr>
                  <p:extLst>
                    <p:ext uri="{D42A27DB-BD31-4B8C-83A1-F6EECF244321}">
                      <p14:modId xmlns:p14="http://schemas.microsoft.com/office/powerpoint/2010/main" val="769759922"/>
                    </p:ext>
                  </p:extLst>
                </p:nvPr>
              </p:nvGraphicFramePr>
              <p:xfrm>
                <a:off x="7589384" y="1831023"/>
                <a:ext cx="1186160" cy="1086371"/>
              </p:xfrm>
              <a:graphic>
                <a:graphicData uri="http://schemas.openxmlformats.org/drawingml/2006/chart">
                  <c:chart xmlns:c="http://schemas.openxmlformats.org/drawingml/2006/chart" xmlns:r="http://schemas.openxmlformats.org/officeDocument/2006/relationships" r:id="rId35"/>
                </a:graphicData>
              </a:graphic>
            </p:graphicFrame>
          </mc:Fallback>
        </mc:AlternateContent>
        <p:sp>
          <p:nvSpPr>
            <p:cNvPr id="239" name="文字方塊 592">
              <a:extLst>
                <a:ext uri="{FF2B5EF4-FFF2-40B4-BE49-F238E27FC236}">
                  <a16:creationId xmlns:a16="http://schemas.microsoft.com/office/drawing/2014/main" id="{859689B1-7232-4AB7-9D6F-DD51E8CECC91}"/>
                </a:ext>
              </a:extLst>
            </p:cNvPr>
            <p:cNvSpPr txBox="1"/>
            <p:nvPr/>
          </p:nvSpPr>
          <p:spPr>
            <a:xfrm>
              <a:off x="5254398" y="1905198"/>
              <a:ext cx="895744"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convex</a:t>
              </a:r>
            </a:p>
          </p:txBody>
        </p:sp>
        <p:sp>
          <p:nvSpPr>
            <p:cNvPr id="240" name="文字方塊 593">
              <a:extLst>
                <a:ext uri="{FF2B5EF4-FFF2-40B4-BE49-F238E27FC236}">
                  <a16:creationId xmlns:a16="http://schemas.microsoft.com/office/drawing/2014/main" id="{44C50A1C-6372-489D-8D0E-F9CF4CA25160}"/>
                </a:ext>
              </a:extLst>
            </p:cNvPr>
            <p:cNvSpPr txBox="1"/>
            <p:nvPr/>
          </p:nvSpPr>
          <p:spPr>
            <a:xfrm>
              <a:off x="6631165" y="1907247"/>
              <a:ext cx="814983"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linear</a:t>
              </a:r>
            </a:p>
          </p:txBody>
        </p:sp>
        <p:sp>
          <p:nvSpPr>
            <p:cNvPr id="241" name="文字方塊 594">
              <a:extLst>
                <a:ext uri="{FF2B5EF4-FFF2-40B4-BE49-F238E27FC236}">
                  <a16:creationId xmlns:a16="http://schemas.microsoft.com/office/drawing/2014/main" id="{529E43CE-3829-48B2-8552-7EB1EC6E0C10}"/>
                </a:ext>
              </a:extLst>
            </p:cNvPr>
            <p:cNvSpPr txBox="1"/>
            <p:nvPr/>
          </p:nvSpPr>
          <p:spPr>
            <a:xfrm>
              <a:off x="7772400" y="1905198"/>
              <a:ext cx="895744"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concave</a:t>
              </a:r>
            </a:p>
          </p:txBody>
        </p:sp>
      </p:grpSp>
      <p:cxnSp>
        <p:nvCxnSpPr>
          <p:cNvPr id="242" name="肘形接點 595">
            <a:extLst>
              <a:ext uri="{FF2B5EF4-FFF2-40B4-BE49-F238E27FC236}">
                <a16:creationId xmlns:a16="http://schemas.microsoft.com/office/drawing/2014/main" id="{A2AE7791-6B39-423B-B333-AA05B7193C9D}"/>
              </a:ext>
            </a:extLst>
          </p:cNvPr>
          <p:cNvCxnSpPr>
            <a:cxnSpLocks/>
            <a:stCxn id="179" idx="3"/>
            <a:endCxn id="137" idx="2"/>
          </p:cNvCxnSpPr>
          <p:nvPr/>
        </p:nvCxnSpPr>
        <p:spPr>
          <a:xfrm>
            <a:off x="2163987" y="2854343"/>
            <a:ext cx="2771394" cy="1133487"/>
          </a:xfrm>
          <a:prstGeom prst="bentConnector3">
            <a:avLst>
              <a:gd name="adj1" fmla="val 79588"/>
            </a:avLst>
          </a:prstGeom>
          <a:noFill/>
          <a:ln w="19050" cap="flat" cmpd="sng" algn="ctr">
            <a:solidFill>
              <a:sysClr val="windowText" lastClr="000000"/>
            </a:solidFill>
            <a:prstDash val="solid"/>
            <a:miter lim="800000"/>
            <a:tailEnd type="triangle" w="lg" len="lg"/>
          </a:ln>
          <a:effectLst/>
        </p:spPr>
      </p:cxnSp>
      <p:sp>
        <p:nvSpPr>
          <p:cNvPr id="133" name="Text Box 75">
            <a:extLst>
              <a:ext uri="{FF2B5EF4-FFF2-40B4-BE49-F238E27FC236}">
                <a16:creationId xmlns:a16="http://schemas.microsoft.com/office/drawing/2014/main" id="{5726909D-3309-4764-8AA7-E5EB130EE517}"/>
              </a:ext>
            </a:extLst>
          </p:cNvPr>
          <p:cNvSpPr txBox="1">
            <a:spLocks noChangeArrowheads="1"/>
          </p:cNvSpPr>
          <p:nvPr/>
        </p:nvSpPr>
        <p:spPr bwMode="auto">
          <a:xfrm>
            <a:off x="1446442" y="4747796"/>
            <a:ext cx="6483599" cy="338554"/>
          </a:xfrm>
          <a:prstGeom prst="rect">
            <a:avLst/>
          </a:prstGeom>
          <a:solidFill>
            <a:srgbClr val="FFFF99"/>
          </a:solidFill>
          <a:ln w="3175">
            <a:solidFill>
              <a:sysClr val="windowText" lastClr="000000">
                <a:lumMod val="65000"/>
                <a:lumOff val="35000"/>
              </a:sysClr>
            </a:solidFill>
            <a:prstDash val="dashDot"/>
            <a:miter lim="800000"/>
            <a:headEnd/>
            <a:tailEnd/>
          </a:ln>
        </p:spPr>
        <p:txBody>
          <a:bodyPr wrap="square">
            <a:spAutoFit/>
          </a:bodyPr>
          <a:lstStyle/>
          <a:p>
            <a:pPr algn="ctr" defTabSz="342892">
              <a:defRPr/>
            </a:pPr>
            <a:r>
              <a:rPr lang="en-US" altLang="zh-CN" sz="1600" kern="0" dirty="0">
                <a:solidFill>
                  <a:prstClr val="black"/>
                </a:solidFill>
              </a:rPr>
              <a:t>Time-decay attention significantly improves the understanding results</a:t>
            </a:r>
            <a:endParaRPr lang="en-US" sz="1600" kern="0" dirty="0">
              <a:solidFill>
                <a:prstClr val="black"/>
              </a:solidFill>
            </a:endParaRPr>
          </a:p>
        </p:txBody>
      </p:sp>
    </p:spTree>
    <p:extLst>
      <p:ext uri="{BB962C8B-B14F-4D97-AF65-F5344CB8AC3E}">
        <p14:creationId xmlns:p14="http://schemas.microsoft.com/office/powerpoint/2010/main" val="392004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barn(inVertical)">
                                      <p:cBhvr>
                                        <p:cTn id="7" dur="500"/>
                                        <p:tgtEl>
                                          <p:spTgt spid="18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barn(inVertical)">
                                      <p:cBhvr>
                                        <p:cTn id="10" dur="500"/>
                                        <p:tgtEl>
                                          <p:spTgt spid="18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barn(inVertical)">
                                      <p:cBhvr>
                                        <p:cTn id="13" dur="500"/>
                                        <p:tgtEl>
                                          <p:spTgt spid="18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88"/>
                                        </p:tgtEl>
                                        <p:attrNameLst>
                                          <p:attrName>style.visibility</p:attrName>
                                        </p:attrNameLst>
                                      </p:cBhvr>
                                      <p:to>
                                        <p:strVal val="visible"/>
                                      </p:to>
                                    </p:set>
                                    <p:animEffect transition="in" filter="barn(inVertical)">
                                      <p:cBhvr>
                                        <p:cTn id="16" dur="500"/>
                                        <p:tgtEl>
                                          <p:spTgt spid="18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89"/>
                                        </p:tgtEl>
                                        <p:attrNameLst>
                                          <p:attrName>style.visibility</p:attrName>
                                        </p:attrNameLst>
                                      </p:cBhvr>
                                      <p:to>
                                        <p:strVal val="visible"/>
                                      </p:to>
                                    </p:set>
                                    <p:animEffect transition="in" filter="barn(inVertical)">
                                      <p:cBhvr>
                                        <p:cTn id="19" dur="500"/>
                                        <p:tgtEl>
                                          <p:spTgt spid="18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90"/>
                                        </p:tgtEl>
                                        <p:attrNameLst>
                                          <p:attrName>style.visibility</p:attrName>
                                        </p:attrNameLst>
                                      </p:cBhvr>
                                      <p:to>
                                        <p:strVal val="visible"/>
                                      </p:to>
                                    </p:set>
                                    <p:animEffect transition="in" filter="barn(inVertical)">
                                      <p:cBhvr>
                                        <p:cTn id="22" dur="500"/>
                                        <p:tgtEl>
                                          <p:spTgt spid="19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91"/>
                                        </p:tgtEl>
                                        <p:attrNameLst>
                                          <p:attrName>style.visibility</p:attrName>
                                        </p:attrNameLst>
                                      </p:cBhvr>
                                      <p:to>
                                        <p:strVal val="visible"/>
                                      </p:to>
                                    </p:set>
                                    <p:animEffect transition="in" filter="barn(inVertical)">
                                      <p:cBhvr>
                                        <p:cTn id="25" dur="500"/>
                                        <p:tgtEl>
                                          <p:spTgt spid="19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92"/>
                                        </p:tgtEl>
                                        <p:attrNameLst>
                                          <p:attrName>style.visibility</p:attrName>
                                        </p:attrNameLst>
                                      </p:cBhvr>
                                      <p:to>
                                        <p:strVal val="visible"/>
                                      </p:to>
                                    </p:set>
                                    <p:animEffect transition="in" filter="barn(inVertical)">
                                      <p:cBhvr>
                                        <p:cTn id="28" dur="500"/>
                                        <p:tgtEl>
                                          <p:spTgt spid="19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86"/>
                                        </p:tgtEl>
                                        <p:attrNameLst>
                                          <p:attrName>style.visibility</p:attrName>
                                        </p:attrNameLst>
                                      </p:cBhvr>
                                      <p:to>
                                        <p:strVal val="visible"/>
                                      </p:to>
                                    </p:set>
                                    <p:animEffect transition="in" filter="barn(inVertical)">
                                      <p:cBhvr>
                                        <p:cTn id="31" dur="500"/>
                                        <p:tgtEl>
                                          <p:spTgt spid="18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14"/>
                                        </p:tgtEl>
                                        <p:attrNameLst>
                                          <p:attrName>style.visibility</p:attrName>
                                        </p:attrNameLst>
                                      </p:cBhvr>
                                      <p:to>
                                        <p:strVal val="visible"/>
                                      </p:to>
                                    </p:set>
                                    <p:animEffect transition="in" filter="barn(inVertical)">
                                      <p:cBhvr>
                                        <p:cTn id="34" dur="500"/>
                                        <p:tgtEl>
                                          <p:spTgt spid="21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256"/>
                                        </p:tgtEl>
                                        <p:attrNameLst>
                                          <p:attrName>style.visibility</p:attrName>
                                        </p:attrNameLst>
                                      </p:cBhvr>
                                      <p:to>
                                        <p:strVal val="visible"/>
                                      </p:to>
                                    </p:set>
                                    <p:animEffect transition="in" filter="randombar(horizontal)">
                                      <p:cBhvr>
                                        <p:cTn id="39" dur="500"/>
                                        <p:tgtEl>
                                          <p:spTgt spid="25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25"/>
                                        </p:tgtEl>
                                        <p:attrNameLst>
                                          <p:attrName>style.visibility</p:attrName>
                                        </p:attrNameLst>
                                      </p:cBhvr>
                                      <p:to>
                                        <p:strVal val="visible"/>
                                      </p:to>
                                    </p:set>
                                    <p:animEffect transition="in" filter="wipe(up)">
                                      <p:cBhvr>
                                        <p:cTn id="44" dur="500"/>
                                        <p:tgtEl>
                                          <p:spTgt spid="125"/>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up)">
                                      <p:cBhvr>
                                        <p:cTn id="47" dur="500"/>
                                        <p:tgtEl>
                                          <p:spTgt spid="126"/>
                                        </p:tgtEl>
                                      </p:cBhvr>
                                    </p:animEffect>
                                  </p:childTnLst>
                                </p:cTn>
                              </p:par>
                              <p:par>
                                <p:cTn id="48" presetID="22" presetClass="entr" presetSubtype="1" fill="hold" nodeType="withEffect">
                                  <p:stCondLst>
                                    <p:cond delay="0"/>
                                  </p:stCondLst>
                                  <p:childTnLst>
                                    <p:set>
                                      <p:cBhvr>
                                        <p:cTn id="49" dur="1" fill="hold">
                                          <p:stCondLst>
                                            <p:cond delay="0"/>
                                          </p:stCondLst>
                                        </p:cTn>
                                        <p:tgtEl>
                                          <p:spTgt spid="129"/>
                                        </p:tgtEl>
                                        <p:attrNameLst>
                                          <p:attrName>style.visibility</p:attrName>
                                        </p:attrNameLst>
                                      </p:cBhvr>
                                      <p:to>
                                        <p:strVal val="visible"/>
                                      </p:to>
                                    </p:set>
                                    <p:animEffect transition="in" filter="wipe(up)">
                                      <p:cBhvr>
                                        <p:cTn id="50" dur="500"/>
                                        <p:tgtEl>
                                          <p:spTgt spid="129"/>
                                        </p:tgtEl>
                                      </p:cBhvr>
                                    </p:animEffect>
                                  </p:childTnLst>
                                </p:cTn>
                              </p:par>
                              <p:par>
                                <p:cTn id="51" presetID="22" presetClass="entr" presetSubtype="1" fill="hold" nodeType="withEffect">
                                  <p:stCondLst>
                                    <p:cond delay="0"/>
                                  </p:stCondLst>
                                  <p:childTnLst>
                                    <p:set>
                                      <p:cBhvr>
                                        <p:cTn id="52" dur="1" fill="hold">
                                          <p:stCondLst>
                                            <p:cond delay="0"/>
                                          </p:stCondLst>
                                        </p:cTn>
                                        <p:tgtEl>
                                          <p:spTgt spid="130"/>
                                        </p:tgtEl>
                                        <p:attrNameLst>
                                          <p:attrName>style.visibility</p:attrName>
                                        </p:attrNameLst>
                                      </p:cBhvr>
                                      <p:to>
                                        <p:strVal val="visible"/>
                                      </p:to>
                                    </p:set>
                                    <p:animEffect transition="in" filter="wipe(up)">
                                      <p:cBhvr>
                                        <p:cTn id="53" dur="500"/>
                                        <p:tgtEl>
                                          <p:spTgt spid="130"/>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257"/>
                                        </p:tgtEl>
                                        <p:attrNameLst>
                                          <p:attrName>style.visibility</p:attrName>
                                        </p:attrNameLst>
                                      </p:cBhvr>
                                      <p:to>
                                        <p:strVal val="visible"/>
                                      </p:to>
                                    </p:set>
                                    <p:animEffect transition="in" filter="randombar(horizontal)">
                                      <p:cBhvr>
                                        <p:cTn id="58" dur="500"/>
                                        <p:tgtEl>
                                          <p:spTgt spid="257"/>
                                        </p:tgtEl>
                                      </p:cBhvr>
                                    </p:animEffect>
                                  </p:childTnLst>
                                </p:cTn>
                              </p:par>
                              <p:par>
                                <p:cTn id="59" presetID="14" presetClass="entr" presetSubtype="10" fill="hold" nodeType="withEffect">
                                  <p:stCondLst>
                                    <p:cond delay="0"/>
                                  </p:stCondLst>
                                  <p:childTnLst>
                                    <p:set>
                                      <p:cBhvr>
                                        <p:cTn id="60" dur="1" fill="hold">
                                          <p:stCondLst>
                                            <p:cond delay="0"/>
                                          </p:stCondLst>
                                        </p:cTn>
                                        <p:tgtEl>
                                          <p:spTgt spid="261"/>
                                        </p:tgtEl>
                                        <p:attrNameLst>
                                          <p:attrName>style.visibility</p:attrName>
                                        </p:attrNameLst>
                                      </p:cBhvr>
                                      <p:to>
                                        <p:strVal val="visible"/>
                                      </p:to>
                                    </p:set>
                                    <p:animEffect transition="in" filter="randombar(horizontal)">
                                      <p:cBhvr>
                                        <p:cTn id="61" dur="500"/>
                                        <p:tgtEl>
                                          <p:spTgt spid="261"/>
                                        </p:tgtEl>
                                      </p:cBhvr>
                                    </p:animEffect>
                                  </p:childTnLst>
                                </p:cTn>
                              </p:par>
                              <p:par>
                                <p:cTn id="62" presetID="14" presetClass="entr" presetSubtype="10" fill="hold" nodeType="withEffect">
                                  <p:stCondLst>
                                    <p:cond delay="0"/>
                                  </p:stCondLst>
                                  <p:childTnLst>
                                    <p:set>
                                      <p:cBhvr>
                                        <p:cTn id="63" dur="1" fill="hold">
                                          <p:stCondLst>
                                            <p:cond delay="0"/>
                                          </p:stCondLst>
                                        </p:cTn>
                                        <p:tgtEl>
                                          <p:spTgt spid="236"/>
                                        </p:tgtEl>
                                        <p:attrNameLst>
                                          <p:attrName>style.visibility</p:attrName>
                                        </p:attrNameLst>
                                      </p:cBhvr>
                                      <p:to>
                                        <p:strVal val="visible"/>
                                      </p:to>
                                    </p:set>
                                    <p:animEffect transition="in" filter="randombar(horizontal)">
                                      <p:cBhvr>
                                        <p:cTn id="64" dur="500"/>
                                        <p:tgtEl>
                                          <p:spTgt spid="236"/>
                                        </p:tgtEl>
                                      </p:cBhvr>
                                    </p:animEffect>
                                  </p:childTnLst>
                                </p:cTn>
                              </p:par>
                              <p:par>
                                <p:cTn id="65" presetID="14" presetClass="entr" presetSubtype="10" fill="hold" nodeType="withEffect">
                                  <p:stCondLst>
                                    <p:cond delay="0"/>
                                  </p:stCondLst>
                                  <p:childTnLst>
                                    <p:set>
                                      <p:cBhvr>
                                        <p:cTn id="66" dur="1" fill="hold">
                                          <p:stCondLst>
                                            <p:cond delay="0"/>
                                          </p:stCondLst>
                                        </p:cTn>
                                        <p:tgtEl>
                                          <p:spTgt spid="237"/>
                                        </p:tgtEl>
                                        <p:attrNameLst>
                                          <p:attrName>style.visibility</p:attrName>
                                        </p:attrNameLst>
                                      </p:cBhvr>
                                      <p:to>
                                        <p:strVal val="visible"/>
                                      </p:to>
                                    </p:set>
                                    <p:animEffect transition="in" filter="randombar(horizontal)">
                                      <p:cBhvr>
                                        <p:cTn id="67" dur="500"/>
                                        <p:tgtEl>
                                          <p:spTgt spid="237"/>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35"/>
                                        </p:tgtEl>
                                        <p:attrNameLst>
                                          <p:attrName>style.visibility</p:attrName>
                                        </p:attrNameLst>
                                      </p:cBhvr>
                                      <p:to>
                                        <p:strVal val="visible"/>
                                      </p:to>
                                    </p:set>
                                    <p:animEffect transition="in" filter="randombar(horizontal)">
                                      <p:cBhvr>
                                        <p:cTn id="70" dur="500"/>
                                        <p:tgtEl>
                                          <p:spTgt spid="235"/>
                                        </p:tgtEl>
                                      </p:cBhvr>
                                    </p:animEffect>
                                  </p:childTnLst>
                                </p:cTn>
                              </p:par>
                            </p:childTnLst>
                          </p:cTn>
                        </p:par>
                        <p:par>
                          <p:cTn id="71" fill="hold">
                            <p:stCondLst>
                              <p:cond delay="500"/>
                            </p:stCondLst>
                            <p:childTnLst>
                              <p:par>
                                <p:cTn id="72" presetID="16" presetClass="entr" presetSubtype="21" fill="hold" grpId="0" nodeType="afterEffect">
                                  <p:stCondLst>
                                    <p:cond delay="0"/>
                                  </p:stCondLst>
                                  <p:childTnLst>
                                    <p:set>
                                      <p:cBhvr>
                                        <p:cTn id="73" dur="1" fill="hold">
                                          <p:stCondLst>
                                            <p:cond delay="0"/>
                                          </p:stCondLst>
                                        </p:cTn>
                                        <p:tgtEl>
                                          <p:spTgt spid="213"/>
                                        </p:tgtEl>
                                        <p:attrNameLst>
                                          <p:attrName>style.visibility</p:attrName>
                                        </p:attrNameLst>
                                      </p:cBhvr>
                                      <p:to>
                                        <p:strVal val="visible"/>
                                      </p:to>
                                    </p:set>
                                    <p:animEffect transition="in" filter="barn(inVertical)">
                                      <p:cBhvr>
                                        <p:cTn id="74" dur="500"/>
                                        <p:tgtEl>
                                          <p:spTgt spid="213"/>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barn(inVertical)">
                                      <p:cBhvr>
                                        <p:cTn id="77" dur="500"/>
                                        <p:tgtEl>
                                          <p:spTgt spid="212"/>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barn(inVertical)">
                                      <p:cBhvr>
                                        <p:cTn id="80" dur="500"/>
                                        <p:tgtEl>
                                          <p:spTgt spid="210"/>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barn(inVertical)">
                                      <p:cBhvr>
                                        <p:cTn id="83" dur="500"/>
                                        <p:tgtEl>
                                          <p:spTgt spid="13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31"/>
                                        </p:tgtEl>
                                        <p:attrNameLst>
                                          <p:attrName>style.visibility</p:attrName>
                                        </p:attrNameLst>
                                      </p:cBhvr>
                                      <p:to>
                                        <p:strVal val="visible"/>
                                      </p:to>
                                    </p:set>
                                    <p:animEffect transition="in" filter="wipe(left)">
                                      <p:cBhvr>
                                        <p:cTn id="88" dur="500"/>
                                        <p:tgtEl>
                                          <p:spTgt spid="131"/>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28"/>
                                        </p:tgtEl>
                                        <p:attrNameLst>
                                          <p:attrName>style.visibility</p:attrName>
                                        </p:attrNameLst>
                                      </p:cBhvr>
                                      <p:to>
                                        <p:strVal val="visible"/>
                                      </p:to>
                                    </p:set>
                                    <p:animEffect transition="in" filter="wipe(left)">
                                      <p:cBhvr>
                                        <p:cTn id="91" dur="500"/>
                                        <p:tgtEl>
                                          <p:spTgt spid="128"/>
                                        </p:tgtEl>
                                      </p:cBhvr>
                                    </p:animEffect>
                                  </p:childTnLst>
                                </p:cTn>
                              </p:par>
                              <p:par>
                                <p:cTn id="92" presetID="22" presetClass="entr" presetSubtype="8" fill="hold" nodeType="withEffect">
                                  <p:stCondLst>
                                    <p:cond delay="0"/>
                                  </p:stCondLst>
                                  <p:childTnLst>
                                    <p:set>
                                      <p:cBhvr>
                                        <p:cTn id="93" dur="1" fill="hold">
                                          <p:stCondLst>
                                            <p:cond delay="0"/>
                                          </p:stCondLst>
                                        </p:cTn>
                                        <p:tgtEl>
                                          <p:spTgt spid="144"/>
                                        </p:tgtEl>
                                        <p:attrNameLst>
                                          <p:attrName>style.visibility</p:attrName>
                                        </p:attrNameLst>
                                      </p:cBhvr>
                                      <p:to>
                                        <p:strVal val="visible"/>
                                      </p:to>
                                    </p:set>
                                    <p:animEffect transition="in" filter="wipe(left)">
                                      <p:cBhvr>
                                        <p:cTn id="94" dur="500"/>
                                        <p:tgtEl>
                                          <p:spTgt spid="144"/>
                                        </p:tgtEl>
                                      </p:cBhvr>
                                    </p:animEffect>
                                  </p:childTnLst>
                                </p:cTn>
                              </p:par>
                              <p:par>
                                <p:cTn id="95" presetID="22" presetClass="entr" presetSubtype="8" fill="hold" nodeType="withEffect">
                                  <p:stCondLst>
                                    <p:cond delay="0"/>
                                  </p:stCondLst>
                                  <p:childTnLst>
                                    <p:set>
                                      <p:cBhvr>
                                        <p:cTn id="96" dur="1" fill="hold">
                                          <p:stCondLst>
                                            <p:cond delay="0"/>
                                          </p:stCondLst>
                                        </p:cTn>
                                        <p:tgtEl>
                                          <p:spTgt spid="136"/>
                                        </p:tgtEl>
                                        <p:attrNameLst>
                                          <p:attrName>style.visibility</p:attrName>
                                        </p:attrNameLst>
                                      </p:cBhvr>
                                      <p:to>
                                        <p:strVal val="visible"/>
                                      </p:to>
                                    </p:set>
                                    <p:animEffect transition="in" filter="wipe(left)">
                                      <p:cBhvr>
                                        <p:cTn id="97" dur="500"/>
                                        <p:tgtEl>
                                          <p:spTgt spid="136"/>
                                        </p:tgtEl>
                                      </p:cBhvr>
                                    </p:animEffect>
                                  </p:childTnLst>
                                </p:cTn>
                              </p:par>
                              <p:par>
                                <p:cTn id="98" presetID="22" presetClass="entr" presetSubtype="8" fill="hold" nodeType="withEffect">
                                  <p:stCondLst>
                                    <p:cond delay="0"/>
                                  </p:stCondLst>
                                  <p:childTnLst>
                                    <p:set>
                                      <p:cBhvr>
                                        <p:cTn id="99" dur="1" fill="hold">
                                          <p:stCondLst>
                                            <p:cond delay="0"/>
                                          </p:stCondLst>
                                        </p:cTn>
                                        <p:tgtEl>
                                          <p:spTgt spid="142"/>
                                        </p:tgtEl>
                                        <p:attrNameLst>
                                          <p:attrName>style.visibility</p:attrName>
                                        </p:attrNameLst>
                                      </p:cBhvr>
                                      <p:to>
                                        <p:strVal val="visible"/>
                                      </p:to>
                                    </p:set>
                                    <p:animEffect transition="in" filter="wipe(left)">
                                      <p:cBhvr>
                                        <p:cTn id="100" dur="500"/>
                                        <p:tgtEl>
                                          <p:spTgt spid="142"/>
                                        </p:tgtEl>
                                      </p:cBhvr>
                                    </p:animEffect>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grpId="0" nodeType="clickEffect">
                                  <p:stCondLst>
                                    <p:cond delay="0"/>
                                  </p:stCondLst>
                                  <p:childTnLst>
                                    <p:set>
                                      <p:cBhvr>
                                        <p:cTn id="104" dur="1" fill="hold">
                                          <p:stCondLst>
                                            <p:cond delay="0"/>
                                          </p:stCondLst>
                                        </p:cTn>
                                        <p:tgtEl>
                                          <p:spTgt spid="133"/>
                                        </p:tgtEl>
                                        <p:attrNameLst>
                                          <p:attrName>style.visibility</p:attrName>
                                        </p:attrNameLst>
                                      </p:cBhvr>
                                      <p:to>
                                        <p:strVal val="visible"/>
                                      </p:to>
                                    </p:set>
                                    <p:animEffect transition="in" filter="circle(in)">
                                      <p:cBhvr>
                                        <p:cTn id="105"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8" grpId="0" animBg="1"/>
      <p:bldP spid="132" grpId="0" animBg="1"/>
      <p:bldP spid="183" grpId="0" animBg="1"/>
      <p:bldP spid="184" grpId="0" animBg="1"/>
      <p:bldP spid="185" grpId="0" animBg="1"/>
      <p:bldP spid="186" grpId="0"/>
      <p:bldP spid="188" grpId="0" animBg="1"/>
      <p:bldP spid="189" grpId="0" animBg="1"/>
      <p:bldP spid="190" grpId="0" animBg="1"/>
      <p:bldP spid="191" grpId="0" animBg="1"/>
      <p:bldP spid="192" grpId="0" animBg="1"/>
      <p:bldP spid="210" grpId="0"/>
      <p:bldP spid="212" grpId="0"/>
      <p:bldP spid="213" grpId="0"/>
      <p:bldP spid="214" grpId="0"/>
      <p:bldP spid="235" grpId="0"/>
      <p:bldP spid="1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Task-Oriented Dialogue Systems</a:t>
            </a:r>
            <a:r>
              <a:rPr lang="en-US" sz="2800" dirty="0"/>
              <a:t> </a:t>
            </a:r>
            <a:r>
              <a:rPr lang="en-US" sz="1700" dirty="0"/>
              <a:t>(Young, 2000)</a:t>
            </a:r>
          </a:p>
        </p:txBody>
      </p:sp>
      <p:sp>
        <p:nvSpPr>
          <p:cNvPr id="4" name="投影片編號版面配置區 3"/>
          <p:cNvSpPr>
            <a:spLocks noGrp="1"/>
          </p:cNvSpPr>
          <p:nvPr>
            <p:ph type="sldNum" sz="quarter" idx="12"/>
          </p:nvPr>
        </p:nvSpPr>
        <p:spPr>
          <a:xfrm>
            <a:off x="7158045" y="4786459"/>
            <a:ext cx="738014" cy="273844"/>
          </a:xfrm>
        </p:spPr>
        <p:txBody>
          <a:bodyPr/>
          <a:lstStyle/>
          <a:p>
            <a:pPr algn="r" defTabSz="342900">
              <a:defRPr/>
            </a:pPr>
            <a:fld id="{629637A9-119A-49DA-BD12-AAC58B377D80}" type="slidenum">
              <a:rPr kumimoji="0" lang="en-US" b="0" smtClean="0"/>
              <a:pPr algn="r" defTabSz="342900">
                <a:defRPr/>
              </a:pPr>
              <a:t>16</a:t>
            </a:fld>
            <a:endParaRPr kumimoji="0" lang="en-US" b="0" dirty="0"/>
          </a:p>
        </p:txBody>
      </p:sp>
      <p:pic>
        <p:nvPicPr>
          <p:cNvPr id="5" name="Picture 6" descr="http://sami.fel.cvut.cz/project_obr5.jpg"/>
          <p:cNvPicPr>
            <a:picLocks noChangeAspect="1" noChangeArrowheads="1"/>
          </p:cNvPicPr>
          <p:nvPr/>
        </p:nvPicPr>
        <p:blipFill>
          <a:blip r:embed="rId2" cstate="print">
            <a:duotone>
              <a:srgbClr val="FFFFF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006871" y="1693089"/>
            <a:ext cx="826715" cy="507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mages.clipartpanda.com/speaking-clipart-speaking-man-md.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t="-15866" b="-14904"/>
          <a:stretch/>
        </p:blipFill>
        <p:spPr bwMode="auto">
          <a:xfrm>
            <a:off x="1480901" y="2429535"/>
            <a:ext cx="808010" cy="91174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5"/>
          <p:cNvSpPr/>
          <p:nvPr/>
        </p:nvSpPr>
        <p:spPr>
          <a:xfrm>
            <a:off x="2857123" y="2083191"/>
            <a:ext cx="1146135" cy="440774"/>
          </a:xfrm>
          <a:prstGeom prst="roundRect">
            <a:avLst/>
          </a:prstGeom>
          <a:solidFill>
            <a:schemeClr val="bg1">
              <a:lumMod val="85000"/>
            </a:schemeClr>
          </a:solidFill>
          <a:ln w="6350" cap="flat" cmpd="sng" algn="in">
            <a:solidFill>
              <a:schemeClr val="bg1">
                <a:lumMod val="65000"/>
              </a:schemeClr>
            </a:solidFill>
            <a:prstDash val="solid"/>
          </a:ln>
          <a:effectLst/>
        </p:spPr>
        <p:txBody>
          <a:bodyPr rtlCol="0" anchor="ctr"/>
          <a:lstStyle/>
          <a:p>
            <a:pPr algn="ctr" defTabSz="257243">
              <a:defRPr/>
            </a:pPr>
            <a:r>
              <a:rPr lang="en-US" sz="1350" kern="0" dirty="0">
                <a:solidFill>
                  <a:schemeClr val="tx1">
                    <a:lumMod val="50000"/>
                    <a:lumOff val="50000"/>
                  </a:schemeClr>
                </a:solidFill>
                <a:latin typeface="Calibri" panose="020F0502020204030204"/>
              </a:rPr>
              <a:t>Speech Recognition</a:t>
            </a:r>
          </a:p>
        </p:txBody>
      </p:sp>
      <p:sp>
        <p:nvSpPr>
          <p:cNvPr id="8" name="Rounded Rectangle 6"/>
          <p:cNvSpPr/>
          <p:nvPr/>
        </p:nvSpPr>
        <p:spPr>
          <a:xfrm>
            <a:off x="5257802" y="1872405"/>
            <a:ext cx="2479257" cy="871316"/>
          </a:xfrm>
          <a:prstGeom prst="roundRect">
            <a:avLst/>
          </a:prstGeom>
          <a:solidFill>
            <a:schemeClr val="bg1">
              <a:lumMod val="85000"/>
            </a:schemeClr>
          </a:solidFill>
          <a:ln w="6350" cap="flat" cmpd="sng" algn="in">
            <a:solidFill>
              <a:schemeClr val="bg1">
                <a:lumMod val="65000"/>
              </a:schemeClr>
            </a:solidFill>
            <a:prstDash val="solid"/>
          </a:ln>
          <a:effectLst/>
        </p:spPr>
        <p:txBody>
          <a:bodyPr rtlCol="0" anchor="ctr"/>
          <a:lstStyle/>
          <a:p>
            <a:pPr algn="ctr" defTabSz="257243">
              <a:defRPr/>
            </a:pPr>
            <a:r>
              <a:rPr lang="en-US" sz="1350" b="1" kern="0" dirty="0">
                <a:solidFill>
                  <a:schemeClr val="tx1">
                    <a:lumMod val="50000"/>
                    <a:lumOff val="50000"/>
                  </a:schemeClr>
                </a:solidFill>
                <a:latin typeface="Calibri" panose="020F0502020204030204"/>
              </a:rPr>
              <a:t>Language Understanding (LU)</a:t>
            </a:r>
          </a:p>
          <a:p>
            <a:pPr marL="205795" indent="-154346" defTabSz="257243">
              <a:buFont typeface="Arial" panose="020B0604020202020204" pitchFamily="34" charset="0"/>
              <a:buChar char="•"/>
              <a:defRPr/>
            </a:pPr>
            <a:r>
              <a:rPr lang="en-US" sz="1350" kern="0" dirty="0">
                <a:solidFill>
                  <a:schemeClr val="tx1">
                    <a:lumMod val="50000"/>
                    <a:lumOff val="50000"/>
                  </a:schemeClr>
                </a:solidFill>
                <a:latin typeface="Calibri" panose="020F0502020204030204"/>
              </a:rPr>
              <a:t>Domain Identification</a:t>
            </a:r>
          </a:p>
          <a:p>
            <a:pPr marL="205795" indent="-154346" defTabSz="257243">
              <a:buFont typeface="Arial" panose="020B0604020202020204" pitchFamily="34" charset="0"/>
              <a:buChar char="•"/>
              <a:defRPr/>
            </a:pPr>
            <a:r>
              <a:rPr lang="en-US" sz="1350" kern="0" dirty="0">
                <a:solidFill>
                  <a:schemeClr val="tx1">
                    <a:lumMod val="50000"/>
                    <a:lumOff val="50000"/>
                  </a:schemeClr>
                </a:solidFill>
                <a:latin typeface="Calibri" panose="020F0502020204030204"/>
              </a:rPr>
              <a:t>User Intent Detection</a:t>
            </a:r>
          </a:p>
          <a:p>
            <a:pPr marL="205795" indent="-154346" defTabSz="257243">
              <a:buFont typeface="Arial" panose="020B0604020202020204" pitchFamily="34" charset="0"/>
              <a:buChar char="•"/>
              <a:defRPr/>
            </a:pPr>
            <a:r>
              <a:rPr lang="en-US" sz="1350" kern="0" dirty="0">
                <a:solidFill>
                  <a:schemeClr val="tx1">
                    <a:lumMod val="50000"/>
                    <a:lumOff val="50000"/>
                  </a:schemeClr>
                </a:solidFill>
                <a:latin typeface="Calibri" panose="020F0502020204030204"/>
              </a:rPr>
              <a:t>Slot Filling</a:t>
            </a:r>
          </a:p>
        </p:txBody>
      </p:sp>
      <p:sp>
        <p:nvSpPr>
          <p:cNvPr id="9" name="Rounded Rectangle 8"/>
          <p:cNvSpPr/>
          <p:nvPr/>
        </p:nvSpPr>
        <p:spPr>
          <a:xfrm>
            <a:off x="5257800" y="3562351"/>
            <a:ext cx="2555458" cy="759593"/>
          </a:xfrm>
          <a:prstGeom prst="roundRect">
            <a:avLst/>
          </a:prstGeom>
          <a:solidFill>
            <a:srgbClr val="FFCCCC"/>
          </a:solidFill>
          <a:ln w="6350" cap="flat" cmpd="sng" algn="in">
            <a:solidFill>
              <a:srgbClr val="FF0000"/>
            </a:solidFill>
            <a:prstDash val="solid"/>
          </a:ln>
          <a:effectLst/>
        </p:spPr>
        <p:txBody>
          <a:bodyPr rtlCol="0" anchor="ctr"/>
          <a:lstStyle/>
          <a:p>
            <a:pPr defTabSz="257243">
              <a:defRPr/>
            </a:pPr>
            <a:r>
              <a:rPr lang="en-US" sz="1350" b="1" kern="0" dirty="0">
                <a:solidFill>
                  <a:prstClr val="black"/>
                </a:solidFill>
                <a:latin typeface="Calibri" panose="020F0502020204030204"/>
              </a:rPr>
              <a:t>Dialogue Management (DM)</a:t>
            </a:r>
          </a:p>
          <a:p>
            <a:pPr marL="205795" indent="-154346" defTabSz="257243">
              <a:buFont typeface="Arial" panose="020B0604020202020204" pitchFamily="34" charset="0"/>
              <a:buChar char="•"/>
              <a:defRPr/>
            </a:pPr>
            <a:r>
              <a:rPr lang="en-US" sz="1350" kern="0" dirty="0">
                <a:solidFill>
                  <a:prstClr val="black"/>
                </a:solidFill>
                <a:latin typeface="Calibri" panose="020F0502020204030204"/>
              </a:rPr>
              <a:t>Dialogue State Tracking (DST)</a:t>
            </a:r>
          </a:p>
          <a:p>
            <a:pPr marL="205795" indent="-154346" defTabSz="257243">
              <a:buFont typeface="Arial" panose="020B0604020202020204" pitchFamily="34" charset="0"/>
              <a:buChar char="•"/>
              <a:defRPr/>
            </a:pPr>
            <a:r>
              <a:rPr lang="en-US" altLang="zh-TW" sz="1350" kern="0" dirty="0">
                <a:solidFill>
                  <a:prstClr val="black"/>
                </a:solidFill>
                <a:latin typeface="Calibri" panose="020F0502020204030204"/>
              </a:rPr>
              <a:t>Dialogue </a:t>
            </a:r>
            <a:r>
              <a:rPr lang="en-US" sz="1350" kern="0" dirty="0">
                <a:solidFill>
                  <a:prstClr val="black"/>
                </a:solidFill>
                <a:latin typeface="Calibri" panose="020F0502020204030204"/>
              </a:rPr>
              <a:t>Policy</a:t>
            </a:r>
          </a:p>
        </p:txBody>
      </p:sp>
      <p:sp>
        <p:nvSpPr>
          <p:cNvPr id="10" name="Rounded Rectangle 9"/>
          <p:cNvSpPr/>
          <p:nvPr/>
        </p:nvSpPr>
        <p:spPr>
          <a:xfrm>
            <a:off x="3107909" y="3717249"/>
            <a:ext cx="1608505" cy="464249"/>
          </a:xfrm>
          <a:prstGeom prst="roundRect">
            <a:avLst/>
          </a:prstGeom>
          <a:solidFill>
            <a:schemeClr val="bg1">
              <a:lumMod val="85000"/>
            </a:schemeClr>
          </a:solidFill>
          <a:ln w="6350" cap="flat" cmpd="sng" algn="in">
            <a:solidFill>
              <a:schemeClr val="bg1">
                <a:lumMod val="65000"/>
              </a:schemeClr>
            </a:solidFill>
            <a:prstDash val="solid"/>
          </a:ln>
          <a:effectLst/>
        </p:spPr>
        <p:txBody>
          <a:bodyPr rtlCol="0" anchor="ctr"/>
          <a:lstStyle/>
          <a:p>
            <a:pPr algn="ctr" defTabSz="257243"/>
            <a:r>
              <a:rPr lang="en-US" sz="1350" b="1" kern="0" dirty="0">
                <a:solidFill>
                  <a:schemeClr val="tx1">
                    <a:lumMod val="50000"/>
                    <a:lumOff val="50000"/>
                  </a:schemeClr>
                </a:solidFill>
                <a:latin typeface="Calibri" panose="020F0502020204030204"/>
              </a:rPr>
              <a:t>Natural Language Generation (NLG)</a:t>
            </a:r>
          </a:p>
        </p:txBody>
      </p:sp>
      <p:cxnSp>
        <p:nvCxnSpPr>
          <p:cNvPr id="11" name="Straight Arrow Connector 18"/>
          <p:cNvCxnSpPr>
            <a:stCxn id="7" idx="3"/>
            <a:endCxn id="8" idx="1"/>
          </p:cNvCxnSpPr>
          <p:nvPr/>
        </p:nvCxnSpPr>
        <p:spPr>
          <a:xfrm>
            <a:off x="4003257" y="2303579"/>
            <a:ext cx="1254544" cy="4485"/>
          </a:xfrm>
          <a:prstGeom prst="straightConnector1">
            <a:avLst/>
          </a:prstGeom>
          <a:noFill/>
          <a:ln w="19050" cap="flat" cmpd="sng" algn="in">
            <a:solidFill>
              <a:schemeClr val="bg1">
                <a:lumMod val="65000"/>
              </a:schemeClr>
            </a:solidFill>
            <a:prstDash val="solid"/>
            <a:headEnd w="lg" len="lg"/>
            <a:tailEnd type="stealth" w="lg" len="lg"/>
          </a:ln>
          <a:effectLst/>
        </p:spPr>
      </p:cxnSp>
      <p:sp>
        <p:nvSpPr>
          <p:cNvPr id="12" name="TextBox 21"/>
          <p:cNvSpPr txBox="1"/>
          <p:nvPr/>
        </p:nvSpPr>
        <p:spPr>
          <a:xfrm>
            <a:off x="3411091" y="1431157"/>
            <a:ext cx="2162045" cy="669414"/>
          </a:xfrm>
          <a:prstGeom prst="rect">
            <a:avLst/>
          </a:prstGeom>
          <a:noFill/>
        </p:spPr>
        <p:txBody>
          <a:bodyPr wrap="square" rtlCol="0">
            <a:spAutoFit/>
          </a:bodyPr>
          <a:lstStyle/>
          <a:p>
            <a:pPr defTabSz="342900">
              <a:defRPr/>
            </a:pPr>
            <a:r>
              <a:rPr lang="en-US" sz="1350" kern="0" dirty="0">
                <a:solidFill>
                  <a:schemeClr val="tx1">
                    <a:lumMod val="50000"/>
                    <a:lumOff val="50000"/>
                  </a:schemeClr>
                </a:solidFill>
                <a:latin typeface="Calibri" panose="020F0502020204030204"/>
              </a:rPr>
              <a:t>Hypothesis</a:t>
            </a:r>
          </a:p>
          <a:p>
            <a:pPr defTabSz="342900">
              <a:defRPr/>
            </a:pPr>
            <a:r>
              <a:rPr lang="en-US" sz="1200" kern="0" dirty="0">
                <a:solidFill>
                  <a:schemeClr val="tx1">
                    <a:lumMod val="50000"/>
                    <a:lumOff val="50000"/>
                  </a:schemeClr>
                </a:solidFill>
                <a:latin typeface="Calibri" panose="020F0502020204030204"/>
              </a:rPr>
              <a:t>are there any action movies to see this weekend</a:t>
            </a:r>
          </a:p>
        </p:txBody>
      </p:sp>
      <p:sp>
        <p:nvSpPr>
          <p:cNvPr id="13" name="TextBox 25"/>
          <p:cNvSpPr txBox="1"/>
          <p:nvPr/>
        </p:nvSpPr>
        <p:spPr>
          <a:xfrm>
            <a:off x="5417352" y="2783392"/>
            <a:ext cx="2506763" cy="669414"/>
          </a:xfrm>
          <a:prstGeom prst="rect">
            <a:avLst/>
          </a:prstGeom>
          <a:noFill/>
        </p:spPr>
        <p:txBody>
          <a:bodyPr wrap="square" rtlCol="0" anchor="t">
            <a:spAutoFit/>
          </a:bodyPr>
          <a:lstStyle/>
          <a:p>
            <a:pPr defTabSz="342900">
              <a:defRPr/>
            </a:pPr>
            <a:r>
              <a:rPr lang="en-US" sz="1350" kern="0" dirty="0">
                <a:solidFill>
                  <a:prstClr val="black"/>
                </a:solidFill>
                <a:latin typeface="Calibri" panose="020F0502020204030204"/>
              </a:rPr>
              <a:t>Semantic Frame</a:t>
            </a:r>
          </a:p>
          <a:p>
            <a:pPr defTabSz="342900">
              <a:defRPr/>
            </a:pPr>
            <a:r>
              <a:rPr lang="en-US" sz="1200" kern="0" dirty="0" err="1">
                <a:solidFill>
                  <a:prstClr val="black">
                    <a:lumMod val="65000"/>
                    <a:lumOff val="35000"/>
                  </a:prstClr>
                </a:solidFill>
                <a:latin typeface="Calibri" panose="020F0502020204030204"/>
              </a:rPr>
              <a:t>request_movie</a:t>
            </a:r>
            <a:endParaRPr lang="en-US" sz="1200" kern="0" dirty="0">
              <a:solidFill>
                <a:prstClr val="black">
                  <a:lumMod val="65000"/>
                  <a:lumOff val="35000"/>
                </a:prstClr>
              </a:solidFill>
              <a:latin typeface="Calibri" panose="020F0502020204030204"/>
            </a:endParaRPr>
          </a:p>
          <a:p>
            <a:pPr defTabSz="342900">
              <a:defRPr/>
            </a:pPr>
            <a:r>
              <a:rPr lang="en-US" sz="1200" kern="0" dirty="0">
                <a:solidFill>
                  <a:prstClr val="black">
                    <a:lumMod val="65000"/>
                    <a:lumOff val="35000"/>
                  </a:prstClr>
                </a:solidFill>
                <a:latin typeface="Calibri" panose="020F0502020204030204"/>
              </a:rPr>
              <a:t>genre=action, date=this weekend</a:t>
            </a:r>
          </a:p>
        </p:txBody>
      </p:sp>
      <p:cxnSp>
        <p:nvCxnSpPr>
          <p:cNvPr id="14" name="Straight Arrow Connector 26"/>
          <p:cNvCxnSpPr/>
          <p:nvPr/>
        </p:nvCxnSpPr>
        <p:spPr>
          <a:xfrm>
            <a:off x="5449673" y="2743722"/>
            <a:ext cx="0" cy="818629"/>
          </a:xfrm>
          <a:prstGeom prst="straightConnector1">
            <a:avLst/>
          </a:prstGeom>
          <a:noFill/>
          <a:ln w="19050" cap="flat" cmpd="sng" algn="in">
            <a:solidFill>
              <a:sysClr val="windowText" lastClr="000000"/>
            </a:solidFill>
            <a:prstDash val="solid"/>
            <a:headEnd w="lg" len="lg"/>
            <a:tailEnd type="stealth" w="lg" len="lg"/>
          </a:ln>
          <a:effectLst/>
        </p:spPr>
      </p:cxnSp>
      <p:sp>
        <p:nvSpPr>
          <p:cNvPr id="15" name="TextBox 29"/>
          <p:cNvSpPr txBox="1"/>
          <p:nvPr/>
        </p:nvSpPr>
        <p:spPr>
          <a:xfrm>
            <a:off x="3722230" y="4191880"/>
            <a:ext cx="1687168" cy="484748"/>
          </a:xfrm>
          <a:prstGeom prst="rect">
            <a:avLst/>
          </a:prstGeom>
          <a:noFill/>
        </p:spPr>
        <p:txBody>
          <a:bodyPr wrap="square" rtlCol="0">
            <a:spAutoFit/>
          </a:bodyPr>
          <a:lstStyle/>
          <a:p>
            <a:pPr defTabSz="342900">
              <a:defRPr/>
            </a:pPr>
            <a:r>
              <a:rPr lang="en-US" sz="1350" kern="0" dirty="0">
                <a:solidFill>
                  <a:prstClr val="black"/>
                </a:solidFill>
                <a:latin typeface="Calibri" panose="020F0502020204030204"/>
              </a:rPr>
              <a:t>System Action/Policy</a:t>
            </a:r>
          </a:p>
          <a:p>
            <a:pPr defTabSz="342900">
              <a:defRPr/>
            </a:pPr>
            <a:r>
              <a:rPr lang="en-US" sz="1200" kern="0" dirty="0" err="1">
                <a:solidFill>
                  <a:prstClr val="black">
                    <a:lumMod val="65000"/>
                    <a:lumOff val="35000"/>
                  </a:prstClr>
                </a:solidFill>
                <a:latin typeface="Calibri" panose="020F0502020204030204"/>
              </a:rPr>
              <a:t>request_location</a:t>
            </a:r>
            <a:endParaRPr lang="en-US" sz="1200" kern="0" dirty="0">
              <a:solidFill>
                <a:prstClr val="black">
                  <a:lumMod val="65000"/>
                  <a:lumOff val="35000"/>
                </a:prstClr>
              </a:solidFill>
              <a:latin typeface="Calibri" panose="020F0502020204030204"/>
            </a:endParaRPr>
          </a:p>
        </p:txBody>
      </p:sp>
      <p:cxnSp>
        <p:nvCxnSpPr>
          <p:cNvPr id="16" name="Straight Arrow Connector 30"/>
          <p:cNvCxnSpPr>
            <a:stCxn id="9" idx="1"/>
            <a:endCxn id="10" idx="3"/>
          </p:cNvCxnSpPr>
          <p:nvPr/>
        </p:nvCxnSpPr>
        <p:spPr>
          <a:xfrm flipH="1">
            <a:off x="4716414" y="3942147"/>
            <a:ext cx="541387" cy="7226"/>
          </a:xfrm>
          <a:prstGeom prst="straightConnector1">
            <a:avLst/>
          </a:prstGeom>
          <a:noFill/>
          <a:ln w="19050" cap="flat" cmpd="sng" algn="in">
            <a:solidFill>
              <a:sysClr val="windowText" lastClr="000000"/>
            </a:solidFill>
            <a:prstDash val="solid"/>
            <a:headEnd w="lg" len="lg"/>
            <a:tailEnd type="stealth" w="lg" len="lg"/>
          </a:ln>
          <a:effectLst/>
        </p:spPr>
      </p:cxnSp>
      <p:cxnSp>
        <p:nvCxnSpPr>
          <p:cNvPr id="17" name="Elbow Connector 2054"/>
          <p:cNvCxnSpPr>
            <a:stCxn id="10" idx="1"/>
            <a:endCxn id="6" idx="2"/>
          </p:cNvCxnSpPr>
          <p:nvPr/>
        </p:nvCxnSpPr>
        <p:spPr>
          <a:xfrm rot="10800000">
            <a:off x="1884906" y="3341276"/>
            <a:ext cx="1223003" cy="608098"/>
          </a:xfrm>
          <a:prstGeom prst="bentConnector2">
            <a:avLst/>
          </a:prstGeom>
          <a:noFill/>
          <a:ln w="19050" cap="flat" cmpd="sng" algn="in">
            <a:solidFill>
              <a:schemeClr val="bg1">
                <a:lumMod val="65000"/>
              </a:schemeClr>
            </a:solidFill>
            <a:prstDash val="solid"/>
            <a:headEnd w="lg" len="lg"/>
            <a:tailEnd type="stealth" w="lg" len="lg"/>
          </a:ln>
          <a:effectLst/>
        </p:spPr>
      </p:cxnSp>
      <p:cxnSp>
        <p:nvCxnSpPr>
          <p:cNvPr id="18" name="Elbow Connector 40"/>
          <p:cNvCxnSpPr>
            <a:stCxn id="6" idx="0"/>
            <a:endCxn id="7" idx="1"/>
          </p:cNvCxnSpPr>
          <p:nvPr/>
        </p:nvCxnSpPr>
        <p:spPr>
          <a:xfrm rot="5400000" flipH="1" flipV="1">
            <a:off x="2308036" y="1880448"/>
            <a:ext cx="125956" cy="972216"/>
          </a:xfrm>
          <a:prstGeom prst="bentConnector2">
            <a:avLst/>
          </a:prstGeom>
          <a:noFill/>
          <a:ln w="19050" cap="flat" cmpd="sng" algn="in">
            <a:solidFill>
              <a:schemeClr val="bg1">
                <a:lumMod val="65000"/>
              </a:schemeClr>
            </a:solidFill>
            <a:prstDash val="solid"/>
            <a:headEnd w="lg" len="lg"/>
            <a:tailEnd type="stealth" w="lg" len="lg"/>
          </a:ln>
          <a:effectLst/>
        </p:spPr>
      </p:cxnSp>
      <p:sp>
        <p:nvSpPr>
          <p:cNvPr id="19" name="TextBox 45"/>
          <p:cNvSpPr txBox="1"/>
          <p:nvPr/>
        </p:nvSpPr>
        <p:spPr>
          <a:xfrm>
            <a:off x="1678729" y="3919648"/>
            <a:ext cx="1772411" cy="484748"/>
          </a:xfrm>
          <a:prstGeom prst="rect">
            <a:avLst/>
          </a:prstGeom>
          <a:noFill/>
        </p:spPr>
        <p:txBody>
          <a:bodyPr wrap="square" rtlCol="0">
            <a:spAutoFit/>
          </a:bodyPr>
          <a:lstStyle/>
          <a:p>
            <a:pPr defTabSz="342900">
              <a:defRPr/>
            </a:pPr>
            <a:r>
              <a:rPr lang="en-US" sz="1350" kern="0" dirty="0">
                <a:solidFill>
                  <a:schemeClr val="tx1">
                    <a:lumMod val="50000"/>
                    <a:lumOff val="50000"/>
                  </a:schemeClr>
                </a:solidFill>
                <a:latin typeface="Calibri" panose="020F0502020204030204"/>
              </a:rPr>
              <a:t>Text response</a:t>
            </a:r>
          </a:p>
          <a:p>
            <a:pPr defTabSz="342900">
              <a:defRPr/>
            </a:pPr>
            <a:r>
              <a:rPr lang="en-US" sz="1200" kern="0" dirty="0">
                <a:solidFill>
                  <a:schemeClr val="tx1">
                    <a:lumMod val="50000"/>
                    <a:lumOff val="50000"/>
                  </a:schemeClr>
                </a:solidFill>
                <a:latin typeface="Calibri" panose="020F0502020204030204"/>
              </a:rPr>
              <a:t>Where are you located?</a:t>
            </a:r>
          </a:p>
        </p:txBody>
      </p:sp>
      <p:sp>
        <p:nvSpPr>
          <p:cNvPr id="20" name="TextBox 50"/>
          <p:cNvSpPr txBox="1"/>
          <p:nvPr/>
        </p:nvSpPr>
        <p:spPr>
          <a:xfrm>
            <a:off x="2218442" y="2511241"/>
            <a:ext cx="3690284" cy="484748"/>
          </a:xfrm>
          <a:prstGeom prst="rect">
            <a:avLst/>
          </a:prstGeom>
          <a:noFill/>
        </p:spPr>
        <p:txBody>
          <a:bodyPr wrap="square" rtlCol="0">
            <a:spAutoFit/>
          </a:bodyPr>
          <a:lstStyle/>
          <a:p>
            <a:pPr defTabSz="342900">
              <a:defRPr/>
            </a:pPr>
            <a:r>
              <a:rPr lang="en-US" sz="1350" kern="0" dirty="0">
                <a:solidFill>
                  <a:schemeClr val="tx1">
                    <a:lumMod val="50000"/>
                    <a:lumOff val="50000"/>
                  </a:schemeClr>
                </a:solidFill>
                <a:latin typeface="Calibri" panose="020F0502020204030204"/>
              </a:rPr>
              <a:t>Text Input</a:t>
            </a:r>
          </a:p>
          <a:p>
            <a:pPr defTabSz="342900">
              <a:defRPr/>
            </a:pPr>
            <a:r>
              <a:rPr lang="en-US" sz="1200" kern="0" dirty="0">
                <a:solidFill>
                  <a:schemeClr val="tx1">
                    <a:lumMod val="50000"/>
                    <a:lumOff val="50000"/>
                  </a:schemeClr>
                </a:solidFill>
                <a:latin typeface="Calibri" panose="020F0502020204030204"/>
              </a:rPr>
              <a:t>Are there any action movies to see this weekend?</a:t>
            </a:r>
          </a:p>
        </p:txBody>
      </p:sp>
      <p:cxnSp>
        <p:nvCxnSpPr>
          <p:cNvPr id="21" name="Straight Arrow Connector 57"/>
          <p:cNvCxnSpPr/>
          <p:nvPr/>
        </p:nvCxnSpPr>
        <p:spPr>
          <a:xfrm>
            <a:off x="1942498" y="2549700"/>
            <a:ext cx="3315303" cy="0"/>
          </a:xfrm>
          <a:prstGeom prst="straightConnector1">
            <a:avLst/>
          </a:prstGeom>
          <a:noFill/>
          <a:ln w="19050" cap="flat" cmpd="sng" algn="in">
            <a:solidFill>
              <a:schemeClr val="bg1">
                <a:lumMod val="65000"/>
              </a:schemeClr>
            </a:solidFill>
            <a:prstDash val="solid"/>
            <a:headEnd w="lg" len="lg"/>
            <a:tailEnd type="stealth" w="lg" len="lg"/>
          </a:ln>
          <a:effectLst/>
        </p:spPr>
      </p:cxnSp>
      <p:sp>
        <p:nvSpPr>
          <p:cNvPr id="22" name="TextBox 59"/>
          <p:cNvSpPr txBox="1"/>
          <p:nvPr/>
        </p:nvSpPr>
        <p:spPr>
          <a:xfrm>
            <a:off x="1501025" y="1414489"/>
            <a:ext cx="1332560" cy="300082"/>
          </a:xfrm>
          <a:prstGeom prst="rect">
            <a:avLst/>
          </a:prstGeom>
          <a:noFill/>
        </p:spPr>
        <p:txBody>
          <a:bodyPr wrap="square" rtlCol="0">
            <a:spAutoFit/>
          </a:bodyPr>
          <a:lstStyle/>
          <a:p>
            <a:pPr defTabSz="342900">
              <a:defRPr/>
            </a:pPr>
            <a:r>
              <a:rPr lang="en-US" sz="1350" kern="0" dirty="0">
                <a:solidFill>
                  <a:schemeClr val="tx1">
                    <a:lumMod val="50000"/>
                    <a:lumOff val="50000"/>
                  </a:schemeClr>
                </a:solidFill>
                <a:latin typeface="Calibri" panose="020F0502020204030204"/>
              </a:rPr>
              <a:t>Speech Signal</a:t>
            </a:r>
          </a:p>
        </p:txBody>
      </p:sp>
      <p:sp>
        <p:nvSpPr>
          <p:cNvPr id="23" name="Rectangle: Rounded Corners 22"/>
          <p:cNvSpPr/>
          <p:nvPr/>
        </p:nvSpPr>
        <p:spPr>
          <a:xfrm>
            <a:off x="5557895" y="4629150"/>
            <a:ext cx="1970666" cy="422573"/>
          </a:xfrm>
          <a:prstGeom prst="round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000000"/>
                </a:solidFill>
              </a:rPr>
              <a:t>Backend Action / Knowledge Providers</a:t>
            </a:r>
            <a:endParaRPr lang="en-US" sz="1350" dirty="0">
              <a:solidFill>
                <a:srgbClr val="000000"/>
              </a:solidFill>
              <a:latin typeface="Calibri"/>
            </a:endParaRPr>
          </a:p>
        </p:txBody>
      </p:sp>
      <p:cxnSp>
        <p:nvCxnSpPr>
          <p:cNvPr id="26" name="Straight Arrow Connector 25"/>
          <p:cNvCxnSpPr>
            <a:stCxn id="23" idx="0"/>
            <a:endCxn id="9" idx="2"/>
          </p:cNvCxnSpPr>
          <p:nvPr/>
        </p:nvCxnSpPr>
        <p:spPr>
          <a:xfrm flipH="1" flipV="1">
            <a:off x="6535530" y="4321943"/>
            <a:ext cx="7699" cy="307206"/>
          </a:xfrm>
          <a:prstGeom prst="straightConnector1">
            <a:avLst/>
          </a:prstGeom>
          <a:ln>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50488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Dialogue Policy Optimization</a:t>
            </a:r>
          </a:p>
        </p:txBody>
      </p:sp>
      <p:sp>
        <p:nvSpPr>
          <p:cNvPr id="3" name="內容版面配置區 2"/>
          <p:cNvSpPr>
            <a:spLocks noGrp="1"/>
          </p:cNvSpPr>
          <p:nvPr>
            <p:ph idx="1"/>
          </p:nvPr>
        </p:nvSpPr>
        <p:spPr/>
        <p:txBody>
          <a:bodyPr>
            <a:normAutofit/>
          </a:bodyPr>
          <a:lstStyle/>
          <a:p>
            <a:r>
              <a:rPr lang="en-US" sz="2000" dirty="0"/>
              <a:t>Dialogue management in a RL framework</a:t>
            </a:r>
          </a:p>
        </p:txBody>
      </p:sp>
      <p:sp>
        <p:nvSpPr>
          <p:cNvPr id="23" name="投影片編號版面配置區 22"/>
          <p:cNvSpPr>
            <a:spLocks noGrp="1"/>
          </p:cNvSpPr>
          <p:nvPr>
            <p:ph type="sldNum" sz="quarter" idx="12"/>
          </p:nvPr>
        </p:nvSpPr>
        <p:spPr/>
        <p:txBody>
          <a:bodyPr/>
          <a:lstStyle/>
          <a:p>
            <a:pPr algn="r" defTabSz="342900">
              <a:defRPr/>
            </a:pPr>
            <a:fld id="{629637A9-119A-49DA-BD12-AAC58B377D80}" type="slidenum">
              <a:rPr kumimoji="0" lang="en-US" b="0">
                <a:latin typeface="Calibri" panose="020F0502020204030204"/>
              </a:rPr>
              <a:pPr algn="r" defTabSz="342900">
                <a:defRPr/>
              </a:pPr>
              <a:t>17</a:t>
            </a:fld>
            <a:endParaRPr kumimoji="0" lang="en-US" b="0" dirty="0">
              <a:latin typeface="Calibri" panose="020F0502020204030204"/>
            </a:endParaRPr>
          </a:p>
        </p:txBody>
      </p:sp>
      <p:grpSp>
        <p:nvGrpSpPr>
          <p:cNvPr id="4" name="群組 3"/>
          <p:cNvGrpSpPr/>
          <p:nvPr/>
        </p:nvGrpSpPr>
        <p:grpSpPr>
          <a:xfrm>
            <a:off x="3962400" y="1657351"/>
            <a:ext cx="1248642" cy="1322451"/>
            <a:chOff x="3096756" y="52743"/>
            <a:chExt cx="1893407" cy="1983612"/>
          </a:xfrm>
        </p:grpSpPr>
        <p:pic>
          <p:nvPicPr>
            <p:cNvPr id="5" name="圖片 4" descr="speaking-ic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6756" y="142947"/>
              <a:ext cx="1893407" cy="1893408"/>
            </a:xfrm>
            <a:prstGeom prst="rect">
              <a:avLst/>
            </a:prstGeom>
          </p:spPr>
        </p:pic>
        <p:sp>
          <p:nvSpPr>
            <p:cNvPr id="6" name="矩形 5"/>
            <p:cNvSpPr/>
            <p:nvPr/>
          </p:nvSpPr>
          <p:spPr>
            <a:xfrm>
              <a:off x="3460428" y="52743"/>
              <a:ext cx="1108908" cy="507814"/>
            </a:xfrm>
            <a:prstGeom prst="rect">
              <a:avLst/>
            </a:prstGeom>
          </p:spPr>
          <p:txBody>
            <a:bodyPr wrap="none">
              <a:spAutoFit/>
            </a:bodyPr>
            <a:lstStyle/>
            <a:p>
              <a:pPr defTabSz="457200"/>
              <a:r>
                <a:rPr lang="en-US" altLang="zh-TW" sz="1600" b="1" spc="300" dirty="0">
                  <a:solidFill>
                    <a:prstClr val="black"/>
                  </a:solidFill>
                  <a:latin typeface="Calibri" panose="020F0502020204030204"/>
                  <a:ea typeface="Calibri" charset="0"/>
                  <a:cs typeface="Calibri" charset="0"/>
                </a:rPr>
                <a:t>User</a:t>
              </a:r>
            </a:p>
          </p:txBody>
        </p:sp>
      </p:grpSp>
      <p:sp>
        <p:nvSpPr>
          <p:cNvPr id="7" name="燕尾形向右箭號 18"/>
          <p:cNvSpPr/>
          <p:nvPr/>
        </p:nvSpPr>
        <p:spPr>
          <a:xfrm rot="18849152" flipH="1">
            <a:off x="5160512" y="3450793"/>
            <a:ext cx="443749" cy="193387"/>
          </a:xfrm>
          <a:prstGeom prst="notchedRightArrow">
            <a:avLst/>
          </a:prstGeom>
          <a:solidFill>
            <a:sysClr val="windowText" lastClr="000000"/>
          </a:solidFill>
          <a:ln w="25400" cap="flat" cmpd="sng" algn="ctr">
            <a:solidFill>
              <a:sysClr val="windowText" lastClr="000000"/>
            </a:solidFill>
            <a:prstDash val="solid"/>
          </a:ln>
          <a:effectLst/>
        </p:spPr>
        <p:txBody>
          <a:bodyPr rtlCol="0" anchor="ctr"/>
          <a:lstStyle/>
          <a:p>
            <a:pPr algn="ctr" defTabSz="457200">
              <a:defRPr/>
            </a:pPr>
            <a:endParaRPr kumimoji="1" lang="zh-TW" altLang="en-US" sz="1600" kern="0">
              <a:solidFill>
                <a:prstClr val="black"/>
              </a:solidFill>
              <a:latin typeface="Calibri"/>
              <a:ea typeface="Calibri" charset="0"/>
              <a:cs typeface="Calibri" charset="0"/>
            </a:endParaRPr>
          </a:p>
        </p:txBody>
      </p:sp>
      <p:sp>
        <p:nvSpPr>
          <p:cNvPr id="8" name="燕尾形向右箭號 18"/>
          <p:cNvSpPr/>
          <p:nvPr/>
        </p:nvSpPr>
        <p:spPr>
          <a:xfrm rot="2705770" flipH="1">
            <a:off x="3312739" y="3514323"/>
            <a:ext cx="443749" cy="193387"/>
          </a:xfrm>
          <a:prstGeom prst="notchedRightArrow">
            <a:avLst/>
          </a:prstGeom>
          <a:solidFill>
            <a:sysClr val="windowText" lastClr="000000"/>
          </a:solidFill>
          <a:ln w="25400" cap="flat" cmpd="sng" algn="ctr">
            <a:solidFill>
              <a:sysClr val="windowText" lastClr="000000"/>
            </a:solidFill>
            <a:prstDash val="solid"/>
          </a:ln>
          <a:effectLst/>
        </p:spPr>
        <p:txBody>
          <a:bodyPr rtlCol="0" anchor="ctr"/>
          <a:lstStyle/>
          <a:p>
            <a:pPr algn="ctr" defTabSz="457200">
              <a:defRPr/>
            </a:pPr>
            <a:endParaRPr kumimoji="1" lang="zh-TW" altLang="en-US" sz="1600" kern="0">
              <a:solidFill>
                <a:prstClr val="black"/>
              </a:solidFill>
              <a:latin typeface="Calibri"/>
              <a:ea typeface="Calibri" charset="0"/>
              <a:cs typeface="Calibri" charset="0"/>
            </a:endParaRPr>
          </a:p>
        </p:txBody>
      </p:sp>
      <p:sp>
        <p:nvSpPr>
          <p:cNvPr id="9" name="向下箭號 21"/>
          <p:cNvSpPr/>
          <p:nvPr/>
        </p:nvSpPr>
        <p:spPr>
          <a:xfrm>
            <a:off x="4415732" y="2806442"/>
            <a:ext cx="259119" cy="1111920"/>
          </a:xfrm>
          <a:prstGeom prst="downArrow">
            <a:avLst/>
          </a:prstGeom>
          <a:solidFill>
            <a:srgbClr val="FF0000"/>
          </a:solidFill>
          <a:ln w="25400" cap="flat" cmpd="sng" algn="ctr">
            <a:solidFill>
              <a:srgbClr val="FF0000"/>
            </a:solidFill>
            <a:prstDash val="solid"/>
          </a:ln>
          <a:effectLst/>
        </p:spPr>
        <p:txBody>
          <a:bodyPr rtlCol="0" anchor="ctr"/>
          <a:lstStyle/>
          <a:p>
            <a:pPr algn="ctr" defTabSz="457200">
              <a:defRPr/>
            </a:pPr>
            <a:endParaRPr kumimoji="1" lang="zh-TW" altLang="en-US" sz="1400" kern="0">
              <a:solidFill>
                <a:prstClr val="black"/>
              </a:solidFill>
              <a:latin typeface="Calibri"/>
              <a:ea typeface="Calibri" charset="0"/>
              <a:cs typeface="Calibri" charset="0"/>
            </a:endParaRPr>
          </a:p>
        </p:txBody>
      </p:sp>
      <p:sp>
        <p:nvSpPr>
          <p:cNvPr id="10" name="矩形 29"/>
          <p:cNvSpPr/>
          <p:nvPr/>
        </p:nvSpPr>
        <p:spPr>
          <a:xfrm>
            <a:off x="3921776" y="3325131"/>
            <a:ext cx="1249626" cy="369332"/>
          </a:xfrm>
          <a:prstGeom prst="rect">
            <a:avLst/>
          </a:prstGeom>
          <a:solidFill>
            <a:sysClr val="window" lastClr="FFFFFF"/>
          </a:solidFill>
        </p:spPr>
        <p:txBody>
          <a:bodyPr wrap="square">
            <a:spAutoFit/>
          </a:bodyPr>
          <a:lstStyle/>
          <a:p>
            <a:pPr algn="ctr" defTabSz="457200">
              <a:defRPr/>
            </a:pPr>
            <a:r>
              <a:rPr kumimoji="1" lang="en-US" altLang="zh-TW" b="1" kern="0" dirty="0">
                <a:solidFill>
                  <a:srgbClr val="FF0000"/>
                </a:solidFill>
                <a:latin typeface="Calibri" panose="020F0502020204030204"/>
                <a:ea typeface="Calibri" charset="0"/>
                <a:cs typeface="Calibri" charset="0"/>
              </a:rPr>
              <a:t>Reward R</a:t>
            </a:r>
          </a:p>
        </p:txBody>
      </p:sp>
      <p:sp>
        <p:nvSpPr>
          <p:cNvPr id="11" name="矩形 22"/>
          <p:cNvSpPr/>
          <p:nvPr/>
        </p:nvSpPr>
        <p:spPr>
          <a:xfrm>
            <a:off x="5674848" y="3355909"/>
            <a:ext cx="1415067" cy="338554"/>
          </a:xfrm>
          <a:prstGeom prst="rect">
            <a:avLst/>
          </a:prstGeom>
        </p:spPr>
        <p:txBody>
          <a:bodyPr wrap="none">
            <a:spAutoFit/>
          </a:bodyPr>
          <a:lstStyle/>
          <a:p>
            <a:pPr defTabSz="457200"/>
            <a:r>
              <a:rPr kumimoji="1" lang="en-US" altLang="zh-TW" sz="1600" b="1" dirty="0">
                <a:solidFill>
                  <a:srgbClr val="0000FF"/>
                </a:solidFill>
                <a:latin typeface="Calibri" panose="020F0502020204030204"/>
                <a:ea typeface="Calibri" charset="0"/>
                <a:cs typeface="Calibri" charset="0"/>
              </a:rPr>
              <a:t>Observation O</a:t>
            </a:r>
          </a:p>
        </p:txBody>
      </p:sp>
      <p:sp>
        <p:nvSpPr>
          <p:cNvPr id="12" name="矩形 25"/>
          <p:cNvSpPr/>
          <p:nvPr/>
        </p:nvSpPr>
        <p:spPr>
          <a:xfrm>
            <a:off x="2357222" y="3355909"/>
            <a:ext cx="909223" cy="338554"/>
          </a:xfrm>
          <a:prstGeom prst="rect">
            <a:avLst/>
          </a:prstGeom>
        </p:spPr>
        <p:txBody>
          <a:bodyPr wrap="none">
            <a:spAutoFit/>
          </a:bodyPr>
          <a:lstStyle/>
          <a:p>
            <a:pPr defTabSz="457200"/>
            <a:r>
              <a:rPr kumimoji="1" lang="en-US" altLang="zh-TW" sz="1600" b="1" dirty="0">
                <a:solidFill>
                  <a:srgbClr val="0000FF"/>
                </a:solidFill>
                <a:latin typeface="Calibri" panose="020F0502020204030204"/>
                <a:ea typeface="Calibri" charset="0"/>
                <a:cs typeface="Calibri" charset="0"/>
              </a:rPr>
              <a:t>Action A</a:t>
            </a:r>
          </a:p>
        </p:txBody>
      </p:sp>
      <p:sp>
        <p:nvSpPr>
          <p:cNvPr id="13" name="矩形 26"/>
          <p:cNvSpPr/>
          <p:nvPr/>
        </p:nvSpPr>
        <p:spPr>
          <a:xfrm>
            <a:off x="2734827" y="1783300"/>
            <a:ext cx="1412566" cy="369332"/>
          </a:xfrm>
          <a:prstGeom prst="rect">
            <a:avLst/>
          </a:prstGeom>
        </p:spPr>
        <p:txBody>
          <a:bodyPr wrap="none">
            <a:spAutoFit/>
          </a:bodyPr>
          <a:lstStyle/>
          <a:p>
            <a:pPr defTabSz="457200"/>
            <a:r>
              <a:rPr kumimoji="1" lang="en-US" altLang="zh-TW" b="1" u="sng" dirty="0">
                <a:solidFill>
                  <a:srgbClr val="0000FF"/>
                </a:solidFill>
                <a:latin typeface="Calibri" panose="020F0502020204030204"/>
                <a:ea typeface="Calibri" charset="0"/>
                <a:cs typeface="Calibri" charset="0"/>
              </a:rPr>
              <a:t>Environment</a:t>
            </a:r>
          </a:p>
        </p:txBody>
      </p:sp>
      <p:sp>
        <p:nvSpPr>
          <p:cNvPr id="14" name="矩形 27"/>
          <p:cNvSpPr/>
          <p:nvPr/>
        </p:nvSpPr>
        <p:spPr>
          <a:xfrm>
            <a:off x="5428308" y="4000957"/>
            <a:ext cx="747769" cy="369332"/>
          </a:xfrm>
          <a:prstGeom prst="rect">
            <a:avLst/>
          </a:prstGeom>
        </p:spPr>
        <p:txBody>
          <a:bodyPr wrap="none">
            <a:spAutoFit/>
          </a:bodyPr>
          <a:lstStyle/>
          <a:p>
            <a:pPr defTabSz="457200"/>
            <a:r>
              <a:rPr kumimoji="1" lang="en-US" altLang="zh-TW" b="1" u="sng" dirty="0">
                <a:solidFill>
                  <a:srgbClr val="0000FF"/>
                </a:solidFill>
                <a:latin typeface="Calibri" panose="020F0502020204030204"/>
                <a:ea typeface="Calibri" charset="0"/>
                <a:cs typeface="Calibri" charset="0"/>
              </a:rPr>
              <a:t>Agent</a:t>
            </a:r>
          </a:p>
        </p:txBody>
      </p:sp>
      <p:sp>
        <p:nvSpPr>
          <p:cNvPr id="15" name="圓角矩形 34"/>
          <p:cNvSpPr/>
          <p:nvPr/>
        </p:nvSpPr>
        <p:spPr>
          <a:xfrm>
            <a:off x="1373046" y="2869545"/>
            <a:ext cx="2479077" cy="374761"/>
          </a:xfrm>
          <a:prstGeom prst="roundRect">
            <a:avLst/>
          </a:prstGeom>
          <a:solidFill>
            <a:sysClr val="window" lastClr="FFFFFF"/>
          </a:solidFill>
          <a:ln w="25400" cap="flat" cmpd="sng" algn="ctr">
            <a:solidFill>
              <a:sysClr val="windowText" lastClr="000000"/>
            </a:solidFill>
            <a:prstDash val="solid"/>
          </a:ln>
          <a:effectLst/>
        </p:spPr>
        <p:txBody>
          <a:bodyPr rtlCol="0" anchor="ctr"/>
          <a:lstStyle/>
          <a:p>
            <a:pPr algn="ctr" defTabSz="457200">
              <a:defRPr/>
            </a:pPr>
            <a:r>
              <a:rPr kumimoji="1" lang="en-US" altLang="zh-TW" sz="1400" b="1" kern="0" dirty="0">
                <a:solidFill>
                  <a:prstClr val="black"/>
                </a:solidFill>
                <a:latin typeface="Calibri"/>
                <a:ea typeface="Calibri" charset="0"/>
                <a:cs typeface="Calibri" charset="0"/>
              </a:rPr>
              <a:t>Natural Language Generation</a:t>
            </a:r>
          </a:p>
        </p:txBody>
      </p:sp>
      <p:sp>
        <p:nvSpPr>
          <p:cNvPr id="16" name="圓角矩形 13"/>
          <p:cNvSpPr/>
          <p:nvPr/>
        </p:nvSpPr>
        <p:spPr>
          <a:xfrm>
            <a:off x="5544674" y="2852189"/>
            <a:ext cx="2283141" cy="392116"/>
          </a:xfrm>
          <a:prstGeom prst="roundRect">
            <a:avLst/>
          </a:prstGeom>
          <a:solidFill>
            <a:sysClr val="window" lastClr="FFFFFF"/>
          </a:solidFill>
          <a:ln w="25400" cap="flat" cmpd="sng" algn="ctr">
            <a:solidFill>
              <a:sysClr val="windowText" lastClr="000000"/>
            </a:solidFill>
            <a:prstDash val="solid"/>
          </a:ln>
          <a:effectLst/>
        </p:spPr>
        <p:txBody>
          <a:bodyPr rtlCol="0" anchor="ctr"/>
          <a:lstStyle/>
          <a:p>
            <a:pPr algn="ctr" defTabSz="457200">
              <a:defRPr/>
            </a:pPr>
            <a:r>
              <a:rPr kumimoji="1" lang="en-US" altLang="zh-TW" sz="1400" b="1" kern="0" dirty="0">
                <a:solidFill>
                  <a:prstClr val="black"/>
                </a:solidFill>
                <a:latin typeface="Calibri"/>
                <a:ea typeface="Calibri" charset="0"/>
                <a:cs typeface="Calibri" charset="0"/>
              </a:rPr>
              <a:t>Language Understanding</a:t>
            </a:r>
          </a:p>
        </p:txBody>
      </p:sp>
      <p:sp>
        <p:nvSpPr>
          <p:cNvPr id="17" name="燕尾形向右箭號 18"/>
          <p:cNvSpPr/>
          <p:nvPr/>
        </p:nvSpPr>
        <p:spPr>
          <a:xfrm rot="13123995" flipH="1">
            <a:off x="5089221" y="2497845"/>
            <a:ext cx="443749" cy="193387"/>
          </a:xfrm>
          <a:prstGeom prst="notchedRightArrow">
            <a:avLst/>
          </a:prstGeom>
          <a:solidFill>
            <a:sysClr val="windowText" lastClr="000000"/>
          </a:solidFill>
          <a:ln w="25400" cap="flat" cmpd="sng" algn="ctr">
            <a:solidFill>
              <a:sysClr val="windowText" lastClr="000000"/>
            </a:solidFill>
            <a:prstDash val="solid"/>
          </a:ln>
          <a:effectLst/>
        </p:spPr>
        <p:txBody>
          <a:bodyPr rtlCol="0" anchor="ctr"/>
          <a:lstStyle/>
          <a:p>
            <a:pPr algn="ctr" defTabSz="457200">
              <a:defRPr/>
            </a:pPr>
            <a:endParaRPr kumimoji="1" lang="zh-TW" altLang="en-US" sz="1600" kern="0">
              <a:solidFill>
                <a:prstClr val="black"/>
              </a:solidFill>
              <a:latin typeface="Calibri"/>
              <a:ea typeface="Calibri" charset="0"/>
              <a:cs typeface="Calibri" charset="0"/>
            </a:endParaRPr>
          </a:p>
        </p:txBody>
      </p:sp>
      <p:sp>
        <p:nvSpPr>
          <p:cNvPr id="18" name="燕尾形向右箭號 18"/>
          <p:cNvSpPr/>
          <p:nvPr/>
        </p:nvSpPr>
        <p:spPr>
          <a:xfrm rot="8546391" flipH="1">
            <a:off x="3477687" y="2497844"/>
            <a:ext cx="443749" cy="193387"/>
          </a:xfrm>
          <a:prstGeom prst="notchedRightArrow">
            <a:avLst/>
          </a:prstGeom>
          <a:solidFill>
            <a:sysClr val="windowText" lastClr="000000"/>
          </a:solidFill>
          <a:ln w="25400" cap="flat" cmpd="sng" algn="ctr">
            <a:solidFill>
              <a:sysClr val="windowText" lastClr="000000"/>
            </a:solidFill>
            <a:prstDash val="solid"/>
          </a:ln>
          <a:effectLst/>
        </p:spPr>
        <p:txBody>
          <a:bodyPr rtlCol="0" anchor="ctr"/>
          <a:lstStyle/>
          <a:p>
            <a:pPr algn="ctr" defTabSz="457200">
              <a:defRPr/>
            </a:pPr>
            <a:endParaRPr kumimoji="1" lang="zh-TW" altLang="en-US" sz="1600" kern="0">
              <a:solidFill>
                <a:prstClr val="black"/>
              </a:solidFill>
              <a:latin typeface="Calibri"/>
              <a:ea typeface="Calibri" charset="0"/>
              <a:cs typeface="Calibri" charset="0"/>
            </a:endParaRPr>
          </a:p>
        </p:txBody>
      </p:sp>
      <p:sp>
        <p:nvSpPr>
          <p:cNvPr id="19" name="圓角矩形 32"/>
          <p:cNvSpPr/>
          <p:nvPr/>
        </p:nvSpPr>
        <p:spPr>
          <a:xfrm>
            <a:off x="3659755" y="4010557"/>
            <a:ext cx="1722631" cy="350132"/>
          </a:xfrm>
          <a:prstGeom prst="roundRect">
            <a:avLst/>
          </a:prstGeom>
          <a:solidFill>
            <a:sysClr val="window" lastClr="FFFFFF"/>
          </a:solidFill>
          <a:ln w="25400" cap="flat" cmpd="sng" algn="ctr">
            <a:solidFill>
              <a:sysClr val="windowText" lastClr="000000"/>
            </a:solidFill>
            <a:prstDash val="solid"/>
          </a:ln>
          <a:effectLst/>
        </p:spPr>
        <p:txBody>
          <a:bodyPr rtlCol="0" anchor="ctr"/>
          <a:lstStyle/>
          <a:p>
            <a:pPr algn="ctr" defTabSz="457200">
              <a:defRPr/>
            </a:pPr>
            <a:r>
              <a:rPr kumimoji="1" lang="en-US" altLang="zh-TW" sz="1400" b="1" kern="0" dirty="0">
                <a:solidFill>
                  <a:prstClr val="black"/>
                </a:solidFill>
                <a:latin typeface="Calibri"/>
                <a:ea typeface="Calibri" charset="0"/>
                <a:cs typeface="Calibri" charset="0"/>
              </a:rPr>
              <a:t>Dialogue Manager</a:t>
            </a:r>
          </a:p>
        </p:txBody>
      </p:sp>
      <p:sp>
        <p:nvSpPr>
          <p:cNvPr id="20" name="內容版面配置區 1"/>
          <p:cNvSpPr txBox="1">
            <a:spLocks/>
          </p:cNvSpPr>
          <p:nvPr/>
        </p:nvSpPr>
        <p:spPr>
          <a:xfrm>
            <a:off x="1905000" y="4544419"/>
            <a:ext cx="5562600" cy="338554"/>
          </a:xfrm>
          <a:prstGeom prst="rect">
            <a:avLst/>
          </a:prstGeom>
          <a:solidFill>
            <a:srgbClr val="FFFF99"/>
          </a:solidFill>
          <a:ln w="3175">
            <a:solidFill>
              <a:schemeClr val="tx1">
                <a:lumMod val="65000"/>
                <a:lumOff val="35000"/>
              </a:schemeClr>
            </a:solidFill>
            <a:prstDash val="dashDot"/>
            <a:miter lim="800000"/>
            <a:headEnd/>
            <a:tailEnd/>
          </a:ln>
        </p:spPr>
        <p:txBody>
          <a:bodyPr wrap="square">
            <a:spAutoFit/>
          </a:bodyPr>
          <a:lstStyle>
            <a:lvl1pPr>
              <a:defRPr sz="1600" b="1" i="1">
                <a:solidFill>
                  <a:srgbClr val="C00000"/>
                </a:solidFill>
              </a:defRPr>
            </a:lvl1pPr>
            <a:extLst/>
          </a:lstStyle>
          <a:p>
            <a:pPr algn="ctr"/>
            <a:r>
              <a:rPr lang="en-US" altLang="zh-TW" b="0" i="0" dirty="0">
                <a:solidFill>
                  <a:prstClr val="black"/>
                </a:solidFill>
                <a:latin typeface="Calibri" panose="020F0502020204030204"/>
                <a:ea typeface="新細明體" panose="02020500000000000000" pitchFamily="18" charset="-120"/>
              </a:rPr>
              <a:t>Select the best action that </a:t>
            </a:r>
            <a:r>
              <a:rPr lang="en-US" altLang="zh-TW" i="0" dirty="0">
                <a:solidFill>
                  <a:prstClr val="black"/>
                </a:solidFill>
                <a:latin typeface="Calibri" panose="020F0502020204030204"/>
                <a:ea typeface="新細明體" panose="02020500000000000000" pitchFamily="18" charset="-120"/>
              </a:rPr>
              <a:t>maximizes the future reward</a:t>
            </a:r>
          </a:p>
        </p:txBody>
      </p:sp>
    </p:spTree>
    <p:extLst>
      <p:ext uri="{BB962C8B-B14F-4D97-AF65-F5344CB8AC3E}">
        <p14:creationId xmlns:p14="http://schemas.microsoft.com/office/powerpoint/2010/main" val="27058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randombar(horizontal)">
                                      <p:cBhvr>
                                        <p:cTn id="44" dur="500"/>
                                        <p:tgtEl>
                                          <p:spTgt spid="1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randombar(horizont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randombar(horizontal)">
                                      <p:cBhvr>
                                        <p:cTn id="52" dur="500"/>
                                        <p:tgtEl>
                                          <p:spTgt spid="11"/>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randombar(horizontal)">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animBg="1"/>
      <p:bldP spid="16"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E2E Task-Completion Bot (TC-Bot)</a:t>
            </a:r>
            <a:r>
              <a:rPr lang="en-US" sz="2800" dirty="0"/>
              <a:t> </a:t>
            </a:r>
            <a:r>
              <a:rPr lang="en-US" sz="1700" dirty="0"/>
              <a:t>(</a:t>
            </a:r>
            <a:r>
              <a:rPr lang="en-US" sz="1700" dirty="0">
                <a:hlinkClick r:id="rId2"/>
              </a:rPr>
              <a:t>Li et al., 2017</a:t>
            </a:r>
            <a:r>
              <a:rPr lang="en-US" sz="1700" dirty="0"/>
              <a:t>)</a:t>
            </a:r>
          </a:p>
        </p:txBody>
      </p:sp>
      <p:sp>
        <p:nvSpPr>
          <p:cNvPr id="4" name="Content Placeholder 3">
            <a:extLst>
              <a:ext uri="{FF2B5EF4-FFF2-40B4-BE49-F238E27FC236}">
                <a16:creationId xmlns:a16="http://schemas.microsoft.com/office/drawing/2014/main" id="{C0B88F97-E39E-426B-A1C8-0338B99065C0}"/>
              </a:ext>
            </a:extLst>
          </p:cNvPr>
          <p:cNvSpPr>
            <a:spLocks noGrp="1"/>
          </p:cNvSpPr>
          <p:nvPr>
            <p:ph idx="1"/>
          </p:nvPr>
        </p:nvSpPr>
        <p:spPr/>
        <p:txBody>
          <a:bodyPr/>
          <a:lstStyle/>
          <a:p>
            <a:endParaRPr lang="en-US" dirty="0"/>
          </a:p>
        </p:txBody>
      </p:sp>
      <p:sp>
        <p:nvSpPr>
          <p:cNvPr id="3" name="投影片編號版面配置區 2"/>
          <p:cNvSpPr>
            <a:spLocks noGrp="1"/>
          </p:cNvSpPr>
          <p:nvPr>
            <p:ph type="sldNum" sz="quarter" idx="12"/>
          </p:nvPr>
        </p:nvSpPr>
        <p:spPr/>
        <p:txBody>
          <a:bodyPr/>
          <a:lstStyle/>
          <a:p>
            <a:pPr algn="r" defTabSz="342900">
              <a:defRPr/>
            </a:pPr>
            <a:fld id="{629637A9-119A-49DA-BD12-AAC58B377D80}" type="slidenum">
              <a:rPr kumimoji="0" lang="en-US" b="0" smtClean="0"/>
              <a:pPr algn="r" defTabSz="342900">
                <a:defRPr/>
              </a:pPr>
              <a:t>18</a:t>
            </a:fld>
            <a:endParaRPr kumimoji="0" lang="en-US" b="0" dirty="0"/>
          </a:p>
        </p:txBody>
      </p:sp>
      <p:sp>
        <p:nvSpPr>
          <p:cNvPr id="393" name="Text Box 75"/>
          <p:cNvSpPr txBox="1">
            <a:spLocks noChangeArrowheads="1"/>
          </p:cNvSpPr>
          <p:nvPr/>
        </p:nvSpPr>
        <p:spPr bwMode="auto">
          <a:xfrm>
            <a:off x="1010763" y="4669705"/>
            <a:ext cx="7429336" cy="338554"/>
          </a:xfrm>
          <a:prstGeom prst="rect">
            <a:avLst/>
          </a:prstGeom>
          <a:solidFill>
            <a:srgbClr val="FFFF99"/>
          </a:solidFill>
          <a:ln w="3175">
            <a:solidFill>
              <a:sysClr val="windowText" lastClr="000000">
                <a:lumMod val="65000"/>
                <a:lumOff val="35000"/>
              </a:sysClr>
            </a:solidFill>
            <a:prstDash val="dashDot"/>
            <a:miter lim="800000"/>
            <a:headEnd/>
            <a:tailEnd/>
          </a:ln>
        </p:spPr>
        <p:txBody>
          <a:bodyPr wrap="square">
            <a:spAutoFit/>
          </a:bodyPr>
          <a:lstStyle/>
          <a:p>
            <a:pPr algn="ctr" defTabSz="342900">
              <a:defRPr/>
            </a:pPr>
            <a:r>
              <a:rPr lang="en-US" altLang="zh-CN" sz="1600" kern="0" dirty="0">
                <a:solidFill>
                  <a:prstClr val="black"/>
                </a:solidFill>
              </a:rPr>
              <a:t>Idea: SL for each component and RL for end-to-end training the neural dialogue system</a:t>
            </a:r>
            <a:endParaRPr lang="en-US" sz="1600" kern="0" dirty="0">
              <a:solidFill>
                <a:prstClr val="black"/>
              </a:solidFill>
            </a:endParaRPr>
          </a:p>
        </p:txBody>
      </p:sp>
      <p:sp>
        <p:nvSpPr>
          <p:cNvPr id="191" name="Rounded Rectangle 8">
            <a:extLst>
              <a:ext uri="{FF2B5EF4-FFF2-40B4-BE49-F238E27FC236}">
                <a16:creationId xmlns:a16="http://schemas.microsoft.com/office/drawing/2014/main" id="{0C899E89-D6FF-45CB-9780-E9DC43CF55BD}"/>
              </a:ext>
            </a:extLst>
          </p:cNvPr>
          <p:cNvSpPr/>
          <p:nvPr/>
        </p:nvSpPr>
        <p:spPr>
          <a:xfrm>
            <a:off x="4679772" y="1449925"/>
            <a:ext cx="2674793" cy="2953396"/>
          </a:xfrm>
          <a:prstGeom prst="rect">
            <a:avLst/>
          </a:prstGeom>
          <a:solidFill>
            <a:srgbClr val="FFE7E7"/>
          </a:solidFill>
          <a:ln w="6350" cap="flat" cmpd="sng" algn="in">
            <a:noFill/>
            <a:prstDash val="solid"/>
          </a:ln>
          <a:effectLst/>
        </p:spPr>
        <p:txBody>
          <a:bodyPr rtlCol="0" anchor="ctr"/>
          <a:lstStyle/>
          <a:p>
            <a:pPr defTabSz="192931">
              <a:defRPr/>
            </a:pPr>
            <a:endParaRPr lang="en-US" sz="1013" b="1" kern="0" dirty="0">
              <a:solidFill>
                <a:prstClr val="black"/>
              </a:solidFill>
              <a:latin typeface="Calibri" panose="020F0502020204030204"/>
              <a:ea typeface="微軟正黑體"/>
            </a:endParaRPr>
          </a:p>
        </p:txBody>
      </p:sp>
      <p:grpSp>
        <p:nvGrpSpPr>
          <p:cNvPr id="377" name="群組 148">
            <a:extLst>
              <a:ext uri="{FF2B5EF4-FFF2-40B4-BE49-F238E27FC236}">
                <a16:creationId xmlns:a16="http://schemas.microsoft.com/office/drawing/2014/main" id="{63B49C53-44E1-4B53-9385-EF49353DCD5F}"/>
              </a:ext>
            </a:extLst>
          </p:cNvPr>
          <p:cNvGrpSpPr/>
          <p:nvPr/>
        </p:nvGrpSpPr>
        <p:grpSpPr>
          <a:xfrm>
            <a:off x="5888807" y="1520274"/>
            <a:ext cx="1404972" cy="743919"/>
            <a:chOff x="2887570" y="730740"/>
            <a:chExt cx="1873296" cy="991892"/>
          </a:xfrm>
        </p:grpSpPr>
        <p:sp>
          <p:nvSpPr>
            <p:cNvPr id="378" name="Rounded Rectangle 6">
              <a:extLst>
                <a:ext uri="{FF2B5EF4-FFF2-40B4-BE49-F238E27FC236}">
                  <a16:creationId xmlns:a16="http://schemas.microsoft.com/office/drawing/2014/main" id="{C8CB28AA-2C88-4D4D-8BF9-639BA7CA676D}"/>
                </a:ext>
              </a:extLst>
            </p:cNvPr>
            <p:cNvSpPr/>
            <p:nvPr/>
          </p:nvSpPr>
          <p:spPr>
            <a:xfrm>
              <a:off x="2922072" y="751660"/>
              <a:ext cx="1838794" cy="970972"/>
            </a:xfrm>
            <a:prstGeom prst="roundRect">
              <a:avLst>
                <a:gd name="adj" fmla="val 9986"/>
              </a:avLst>
            </a:prstGeom>
            <a:solidFill>
              <a:srgbClr val="FFCCCC"/>
            </a:solidFill>
            <a:ln w="6350" cap="flat" cmpd="sng" algn="in">
              <a:solidFill>
                <a:srgbClr val="FF0000"/>
              </a:solidFill>
              <a:prstDash val="solid"/>
            </a:ln>
            <a:effectLst/>
          </p:spPr>
          <p:txBody>
            <a:bodyPr rtlCol="0" anchor="ctr"/>
            <a:lstStyle/>
            <a:p>
              <a:pPr algn="ctr" defTabSz="257243">
                <a:defRPr/>
              </a:pPr>
              <a:endParaRPr lang="en-US" sz="1350" b="1" kern="0" dirty="0">
                <a:solidFill>
                  <a:prstClr val="black"/>
                </a:solidFill>
                <a:latin typeface="Calibri"/>
                <a:ea typeface="微軟正黑體"/>
              </a:endParaRPr>
            </a:p>
            <a:p>
              <a:pPr algn="ctr" defTabSz="257243">
                <a:defRPr/>
              </a:pPr>
              <a:endParaRPr lang="en-US" sz="1350" b="1" kern="0" dirty="0">
                <a:solidFill>
                  <a:prstClr val="black"/>
                </a:solidFill>
                <a:latin typeface="Calibri"/>
                <a:ea typeface="微軟正黑體"/>
              </a:endParaRPr>
            </a:p>
          </p:txBody>
        </p:sp>
        <p:sp>
          <p:nvSpPr>
            <p:cNvPr id="379" name="Oval 58">
              <a:extLst>
                <a:ext uri="{FF2B5EF4-FFF2-40B4-BE49-F238E27FC236}">
                  <a16:creationId xmlns:a16="http://schemas.microsoft.com/office/drawing/2014/main" id="{D0BB4040-A5FD-4663-B71C-B20E8DA5058B}"/>
                </a:ext>
              </a:extLst>
            </p:cNvPr>
            <p:cNvSpPr/>
            <p:nvPr/>
          </p:nvSpPr>
          <p:spPr>
            <a:xfrm>
              <a:off x="3358480" y="1040217"/>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sp>
          <p:nvSpPr>
            <p:cNvPr id="380" name="Oval 100">
              <a:extLst>
                <a:ext uri="{FF2B5EF4-FFF2-40B4-BE49-F238E27FC236}">
                  <a16:creationId xmlns:a16="http://schemas.microsoft.com/office/drawing/2014/main" id="{B6FFC219-C345-4CE4-B828-046D84662661}"/>
                </a:ext>
              </a:extLst>
            </p:cNvPr>
            <p:cNvSpPr/>
            <p:nvPr/>
          </p:nvSpPr>
          <p:spPr>
            <a:xfrm>
              <a:off x="3868133" y="1040217"/>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381" name="Straight Arrow Connector 63">
              <a:extLst>
                <a:ext uri="{FF2B5EF4-FFF2-40B4-BE49-F238E27FC236}">
                  <a16:creationId xmlns:a16="http://schemas.microsoft.com/office/drawing/2014/main" id="{47313F93-29B5-4B22-9684-DD966E731617}"/>
                </a:ext>
              </a:extLst>
            </p:cNvPr>
            <p:cNvCxnSpPr>
              <a:stCxn id="379" idx="6"/>
              <a:endCxn id="380" idx="2"/>
            </p:cNvCxnSpPr>
            <p:nvPr/>
          </p:nvCxnSpPr>
          <p:spPr>
            <a:xfrm>
              <a:off x="3587824" y="1144395"/>
              <a:ext cx="280309"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382" name="Straight Arrow Connector 65">
              <a:extLst>
                <a:ext uri="{FF2B5EF4-FFF2-40B4-BE49-F238E27FC236}">
                  <a16:creationId xmlns:a16="http://schemas.microsoft.com/office/drawing/2014/main" id="{AF2C799B-5805-4E83-BBCF-A457524E7E45}"/>
                </a:ext>
              </a:extLst>
            </p:cNvPr>
            <p:cNvCxnSpPr>
              <a:stCxn id="385" idx="2"/>
              <a:endCxn id="379" idx="0"/>
            </p:cNvCxnSpPr>
            <p:nvPr/>
          </p:nvCxnSpPr>
          <p:spPr>
            <a:xfrm>
              <a:off x="3472630" y="909764"/>
              <a:ext cx="523" cy="130453"/>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383" name="Straight Arrow Connector 66">
              <a:extLst>
                <a:ext uri="{FF2B5EF4-FFF2-40B4-BE49-F238E27FC236}">
                  <a16:creationId xmlns:a16="http://schemas.microsoft.com/office/drawing/2014/main" id="{D46BB5A6-8F4A-4641-AD61-C0386EF22DC0}"/>
                </a:ext>
              </a:extLst>
            </p:cNvPr>
            <p:cNvCxnSpPr/>
            <p:nvPr/>
          </p:nvCxnSpPr>
          <p:spPr>
            <a:xfrm>
              <a:off x="4116976" y="1142466"/>
              <a:ext cx="289744" cy="0"/>
            </a:xfrm>
            <a:prstGeom prst="straightConnector1">
              <a:avLst/>
            </a:prstGeom>
            <a:noFill/>
            <a:ln w="19050" cap="flat" cmpd="sng" algn="ctr">
              <a:solidFill>
                <a:sysClr val="windowText" lastClr="000000"/>
              </a:solidFill>
              <a:prstDash val="sysDash"/>
              <a:miter lim="800000"/>
              <a:headEnd type="none" w="med" len="med"/>
              <a:tailEnd type="none" w="med" len="med"/>
            </a:ln>
            <a:effectLst/>
          </p:spPr>
        </p:cxnSp>
        <p:cxnSp>
          <p:nvCxnSpPr>
            <p:cNvPr id="384" name="Straight Arrow Connector 67">
              <a:extLst>
                <a:ext uri="{FF2B5EF4-FFF2-40B4-BE49-F238E27FC236}">
                  <a16:creationId xmlns:a16="http://schemas.microsoft.com/office/drawing/2014/main" id="{3DE41A57-09B1-4D19-A7F8-BEB3C8CA9353}"/>
                </a:ext>
              </a:extLst>
            </p:cNvPr>
            <p:cNvCxnSpPr/>
            <p:nvPr/>
          </p:nvCxnSpPr>
          <p:spPr>
            <a:xfrm flipV="1">
              <a:off x="3220184" y="1142466"/>
              <a:ext cx="135907" cy="1"/>
            </a:xfrm>
            <a:prstGeom prst="straightConnector1">
              <a:avLst/>
            </a:prstGeom>
            <a:noFill/>
            <a:ln w="19050" cap="flat" cmpd="sng" algn="ctr">
              <a:solidFill>
                <a:sysClr val="windowText" lastClr="000000"/>
              </a:solidFill>
              <a:prstDash val="solid"/>
              <a:miter lim="800000"/>
              <a:tailEnd type="stealth" w="lg" len="lg"/>
            </a:ln>
            <a:effectLst/>
          </p:spPr>
        </p:cxnSp>
        <p:sp>
          <p:nvSpPr>
            <p:cNvPr id="385" name="TextBox 72">
              <a:extLst>
                <a:ext uri="{FF2B5EF4-FFF2-40B4-BE49-F238E27FC236}">
                  <a16:creationId xmlns:a16="http://schemas.microsoft.com/office/drawing/2014/main" id="{332DB17A-0496-4090-9709-4D9459E253B7}"/>
                </a:ext>
              </a:extLst>
            </p:cNvPr>
            <p:cNvSpPr txBox="1"/>
            <p:nvPr/>
          </p:nvSpPr>
          <p:spPr>
            <a:xfrm>
              <a:off x="3198343" y="740487"/>
              <a:ext cx="548573" cy="169277"/>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825" dirty="0" err="1">
                  <a:latin typeface="Calibri"/>
                  <a:ea typeface="微軟正黑體"/>
                </a:rPr>
                <a:t>w</a:t>
              </a:r>
              <a:r>
                <a:rPr lang="en-US" sz="825" baseline="-25000" dirty="0" err="1">
                  <a:latin typeface="Calibri"/>
                  <a:ea typeface="微軟正黑體"/>
                </a:rPr>
                <a:t>i</a:t>
              </a:r>
              <a:endParaRPr lang="en-US" sz="825" baseline="-25000" dirty="0">
                <a:latin typeface="Calibri"/>
                <a:ea typeface="微軟正黑體"/>
              </a:endParaRPr>
            </a:p>
          </p:txBody>
        </p:sp>
        <p:sp>
          <p:nvSpPr>
            <p:cNvPr id="386" name="TextBox 73">
              <a:extLst>
                <a:ext uri="{FF2B5EF4-FFF2-40B4-BE49-F238E27FC236}">
                  <a16:creationId xmlns:a16="http://schemas.microsoft.com/office/drawing/2014/main" id="{F9B86E31-7D84-4D3F-B4F8-D360FBBB627A}"/>
                </a:ext>
              </a:extLst>
            </p:cNvPr>
            <p:cNvSpPr txBox="1"/>
            <p:nvPr/>
          </p:nvSpPr>
          <p:spPr>
            <a:xfrm>
              <a:off x="2887570" y="1337643"/>
              <a:ext cx="566047" cy="161669"/>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788" dirty="0">
                  <a:latin typeface="Calibri"/>
                  <a:ea typeface="微軟正黑體"/>
                </a:rPr>
                <a:t>&lt;slot&gt;</a:t>
              </a:r>
            </a:p>
          </p:txBody>
        </p:sp>
        <p:cxnSp>
          <p:nvCxnSpPr>
            <p:cNvPr id="387" name="Straight Arrow Connector 75">
              <a:extLst>
                <a:ext uri="{FF2B5EF4-FFF2-40B4-BE49-F238E27FC236}">
                  <a16:creationId xmlns:a16="http://schemas.microsoft.com/office/drawing/2014/main" id="{7B357A69-6514-41D1-86D0-8FD2C52CF40A}"/>
                </a:ext>
              </a:extLst>
            </p:cNvPr>
            <p:cNvCxnSpPr>
              <a:stCxn id="388" idx="2"/>
              <a:endCxn id="380" idx="0"/>
            </p:cNvCxnSpPr>
            <p:nvPr/>
          </p:nvCxnSpPr>
          <p:spPr>
            <a:xfrm>
              <a:off x="3978339" y="900017"/>
              <a:ext cx="4465" cy="140200"/>
            </a:xfrm>
            <a:prstGeom prst="straightConnector1">
              <a:avLst/>
            </a:prstGeom>
            <a:noFill/>
            <a:ln w="19050" cap="flat" cmpd="sng" algn="ctr">
              <a:solidFill>
                <a:sysClr val="windowText" lastClr="000000"/>
              </a:solidFill>
              <a:prstDash val="solid"/>
              <a:miter lim="800000"/>
              <a:tailEnd type="stealth" w="lg" len="lg"/>
            </a:ln>
            <a:effectLst/>
          </p:spPr>
        </p:cxnSp>
        <p:sp>
          <p:nvSpPr>
            <p:cNvPr id="388" name="TextBox 76">
              <a:extLst>
                <a:ext uri="{FF2B5EF4-FFF2-40B4-BE49-F238E27FC236}">
                  <a16:creationId xmlns:a16="http://schemas.microsoft.com/office/drawing/2014/main" id="{5B953750-8562-4800-9D55-BD046D791F1E}"/>
                </a:ext>
              </a:extLst>
            </p:cNvPr>
            <p:cNvSpPr txBox="1"/>
            <p:nvPr/>
          </p:nvSpPr>
          <p:spPr>
            <a:xfrm>
              <a:off x="3779327" y="730740"/>
              <a:ext cx="398023" cy="169277"/>
            </a:xfrm>
            <a:prstGeom prst="rect">
              <a:avLst/>
            </a:prstGeom>
            <a:noFill/>
          </p:spPr>
          <p:txBody>
            <a:bodyPr wrap="square" lIns="0" tIns="0" rIns="0" bIns="0" rtlCol="0">
              <a:spAutoFit/>
            </a:bodyPr>
            <a:lstStyle/>
            <a:p>
              <a:pPr algn="ctr" defTabSz="342900">
                <a:defRPr/>
              </a:pPr>
              <a:r>
                <a:rPr lang="en-US" sz="825" kern="0" dirty="0">
                  <a:solidFill>
                    <a:prstClr val="black"/>
                  </a:solidFill>
                  <a:latin typeface="Calibri"/>
                  <a:ea typeface="微軟正黑體"/>
                </a:rPr>
                <a:t>w</a:t>
              </a:r>
              <a:r>
                <a:rPr lang="en-US" sz="825" kern="0" baseline="-25000" dirty="0">
                  <a:solidFill>
                    <a:prstClr val="black"/>
                  </a:solidFill>
                  <a:latin typeface="Calibri"/>
                  <a:ea typeface="微軟正黑體"/>
                </a:rPr>
                <a:t>i+1</a:t>
              </a:r>
            </a:p>
          </p:txBody>
        </p:sp>
        <p:cxnSp>
          <p:nvCxnSpPr>
            <p:cNvPr id="389" name="Straight Arrow Connector 81">
              <a:extLst>
                <a:ext uri="{FF2B5EF4-FFF2-40B4-BE49-F238E27FC236}">
                  <a16:creationId xmlns:a16="http://schemas.microsoft.com/office/drawing/2014/main" id="{374F722E-39E0-4A28-AAC0-255A99EB48BC}"/>
                </a:ext>
              </a:extLst>
            </p:cNvPr>
            <p:cNvCxnSpPr>
              <a:stCxn id="379" idx="4"/>
              <a:endCxn id="386" idx="0"/>
            </p:cNvCxnSpPr>
            <p:nvPr/>
          </p:nvCxnSpPr>
          <p:spPr>
            <a:xfrm flipH="1">
              <a:off x="3170594" y="1248576"/>
              <a:ext cx="302559" cy="89067"/>
            </a:xfrm>
            <a:prstGeom prst="straightConnector1">
              <a:avLst/>
            </a:prstGeom>
            <a:noFill/>
            <a:ln w="19050" cap="flat" cmpd="sng" algn="ctr">
              <a:solidFill>
                <a:sysClr val="windowText" lastClr="000000"/>
              </a:solidFill>
              <a:prstDash val="solid"/>
              <a:miter lim="800000"/>
              <a:tailEnd type="stealth" w="lg" len="lg"/>
            </a:ln>
            <a:effectLst/>
          </p:spPr>
        </p:cxnSp>
        <p:sp>
          <p:nvSpPr>
            <p:cNvPr id="390" name="TextBox 83">
              <a:extLst>
                <a:ext uri="{FF2B5EF4-FFF2-40B4-BE49-F238E27FC236}">
                  <a16:creationId xmlns:a16="http://schemas.microsoft.com/office/drawing/2014/main" id="{EA2D6114-C169-496D-8B6C-220449A1223D}"/>
                </a:ext>
              </a:extLst>
            </p:cNvPr>
            <p:cNvSpPr txBox="1"/>
            <p:nvPr/>
          </p:nvSpPr>
          <p:spPr>
            <a:xfrm>
              <a:off x="3606337" y="1338627"/>
              <a:ext cx="235448" cy="169277"/>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825" dirty="0">
                  <a:latin typeface="Calibri"/>
                  <a:ea typeface="微軟正黑體"/>
                </a:rPr>
                <a:t>O</a:t>
              </a:r>
            </a:p>
          </p:txBody>
        </p:sp>
        <p:cxnSp>
          <p:nvCxnSpPr>
            <p:cNvPr id="391" name="Straight Arrow Connector 84">
              <a:extLst>
                <a:ext uri="{FF2B5EF4-FFF2-40B4-BE49-F238E27FC236}">
                  <a16:creationId xmlns:a16="http://schemas.microsoft.com/office/drawing/2014/main" id="{865E1B31-8343-4B7E-8140-2F2FB8D5F9D9}"/>
                </a:ext>
              </a:extLst>
            </p:cNvPr>
            <p:cNvCxnSpPr>
              <a:stCxn id="380" idx="4"/>
              <a:endCxn id="390" idx="0"/>
            </p:cNvCxnSpPr>
            <p:nvPr/>
          </p:nvCxnSpPr>
          <p:spPr>
            <a:xfrm flipH="1">
              <a:off x="3724061" y="1248576"/>
              <a:ext cx="258744" cy="90051"/>
            </a:xfrm>
            <a:prstGeom prst="straightConnector1">
              <a:avLst/>
            </a:prstGeom>
            <a:noFill/>
            <a:ln w="19050" cap="flat" cmpd="sng" algn="ctr">
              <a:solidFill>
                <a:sysClr val="windowText" lastClr="000000"/>
              </a:solidFill>
              <a:prstDash val="solid"/>
              <a:miter lim="800000"/>
              <a:tailEnd type="stealth" w="lg" len="lg"/>
            </a:ln>
            <a:effectLst/>
          </p:spPr>
        </p:cxnSp>
        <p:sp>
          <p:nvSpPr>
            <p:cNvPr id="392" name="Oval 89">
              <a:extLst>
                <a:ext uri="{FF2B5EF4-FFF2-40B4-BE49-F238E27FC236}">
                  <a16:creationId xmlns:a16="http://schemas.microsoft.com/office/drawing/2014/main" id="{88F61365-B54C-44E9-92BE-B48F5364EF03}"/>
                </a:ext>
              </a:extLst>
            </p:cNvPr>
            <p:cNvSpPr/>
            <p:nvPr/>
          </p:nvSpPr>
          <p:spPr>
            <a:xfrm>
              <a:off x="4413225" y="1038545"/>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394" name="Straight Arrow Connector 91">
              <a:extLst>
                <a:ext uri="{FF2B5EF4-FFF2-40B4-BE49-F238E27FC236}">
                  <a16:creationId xmlns:a16="http://schemas.microsoft.com/office/drawing/2014/main" id="{814D31B1-1E1A-40FB-8254-07A66D8D9369}"/>
                </a:ext>
              </a:extLst>
            </p:cNvPr>
            <p:cNvCxnSpPr>
              <a:stCxn id="395" idx="2"/>
              <a:endCxn id="392" idx="0"/>
            </p:cNvCxnSpPr>
            <p:nvPr/>
          </p:nvCxnSpPr>
          <p:spPr>
            <a:xfrm>
              <a:off x="4527041" y="921137"/>
              <a:ext cx="856" cy="117408"/>
            </a:xfrm>
            <a:prstGeom prst="straightConnector1">
              <a:avLst/>
            </a:prstGeom>
            <a:noFill/>
            <a:ln w="19050" cap="flat" cmpd="sng" algn="ctr">
              <a:solidFill>
                <a:sysClr val="windowText" lastClr="000000"/>
              </a:solidFill>
              <a:prstDash val="solid"/>
              <a:miter lim="800000"/>
              <a:tailEnd type="stealth" w="lg" len="lg"/>
            </a:ln>
            <a:effectLst/>
          </p:spPr>
        </p:cxnSp>
        <p:sp>
          <p:nvSpPr>
            <p:cNvPr id="395" name="TextBox 92">
              <a:extLst>
                <a:ext uri="{FF2B5EF4-FFF2-40B4-BE49-F238E27FC236}">
                  <a16:creationId xmlns:a16="http://schemas.microsoft.com/office/drawing/2014/main" id="{6FE3BC0D-8176-4444-A6C2-B82FA1F585C0}"/>
                </a:ext>
              </a:extLst>
            </p:cNvPr>
            <p:cNvSpPr txBox="1"/>
            <p:nvPr/>
          </p:nvSpPr>
          <p:spPr>
            <a:xfrm>
              <a:off x="4293217" y="751860"/>
              <a:ext cx="467648" cy="169277"/>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825" dirty="0">
                  <a:latin typeface="Calibri"/>
                  <a:ea typeface="微軟正黑體"/>
                </a:rPr>
                <a:t>EOS</a:t>
              </a:r>
            </a:p>
          </p:txBody>
        </p:sp>
        <p:sp>
          <p:nvSpPr>
            <p:cNvPr id="396" name="TextBox 94">
              <a:extLst>
                <a:ext uri="{FF2B5EF4-FFF2-40B4-BE49-F238E27FC236}">
                  <a16:creationId xmlns:a16="http://schemas.microsoft.com/office/drawing/2014/main" id="{CD451020-3C09-4FA2-A736-DFA42DC72B03}"/>
                </a:ext>
              </a:extLst>
            </p:cNvPr>
            <p:cNvSpPr txBox="1"/>
            <p:nvPr/>
          </p:nvSpPr>
          <p:spPr>
            <a:xfrm>
              <a:off x="3919453" y="1328495"/>
              <a:ext cx="646100" cy="161669"/>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788" dirty="0">
                  <a:latin typeface="Calibri"/>
                  <a:ea typeface="微軟正黑體"/>
                </a:rPr>
                <a:t>&lt;intent&gt;</a:t>
              </a:r>
            </a:p>
          </p:txBody>
        </p:sp>
        <p:cxnSp>
          <p:nvCxnSpPr>
            <p:cNvPr id="397" name="Straight Arrow Connector 95">
              <a:extLst>
                <a:ext uri="{FF2B5EF4-FFF2-40B4-BE49-F238E27FC236}">
                  <a16:creationId xmlns:a16="http://schemas.microsoft.com/office/drawing/2014/main" id="{241A04C5-0A13-4CE2-817E-37DDCBB7EBAE}"/>
                </a:ext>
              </a:extLst>
            </p:cNvPr>
            <p:cNvCxnSpPr>
              <a:stCxn id="392" idx="4"/>
              <a:endCxn id="396" idx="0"/>
            </p:cNvCxnSpPr>
            <p:nvPr/>
          </p:nvCxnSpPr>
          <p:spPr>
            <a:xfrm flipH="1">
              <a:off x="4242503" y="1246904"/>
              <a:ext cx="285393" cy="81591"/>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398" name="Straight Arrow Connector 97">
              <a:extLst>
                <a:ext uri="{FF2B5EF4-FFF2-40B4-BE49-F238E27FC236}">
                  <a16:creationId xmlns:a16="http://schemas.microsoft.com/office/drawing/2014/main" id="{FD47ED3E-340D-4F2C-A6AE-128BEDF7E4EE}"/>
                </a:ext>
              </a:extLst>
            </p:cNvPr>
            <p:cNvCxnSpPr>
              <a:endCxn id="392" idx="2"/>
            </p:cNvCxnSpPr>
            <p:nvPr/>
          </p:nvCxnSpPr>
          <p:spPr>
            <a:xfrm>
              <a:off x="4235378" y="1142724"/>
              <a:ext cx="177847" cy="0"/>
            </a:xfrm>
            <a:prstGeom prst="straightConnector1">
              <a:avLst/>
            </a:prstGeom>
            <a:noFill/>
            <a:ln w="19050" cap="flat" cmpd="sng" algn="ctr">
              <a:solidFill>
                <a:sysClr val="windowText" lastClr="000000"/>
              </a:solidFill>
              <a:prstDash val="solid"/>
              <a:miter lim="800000"/>
              <a:tailEnd type="stealth" w="lg" len="lg"/>
            </a:ln>
            <a:effectLst/>
          </p:spPr>
        </p:cxnSp>
        <p:sp>
          <p:nvSpPr>
            <p:cNvPr id="399" name="Oval 58">
              <a:extLst>
                <a:ext uri="{FF2B5EF4-FFF2-40B4-BE49-F238E27FC236}">
                  <a16:creationId xmlns:a16="http://schemas.microsoft.com/office/drawing/2014/main" id="{DA27F0AD-D7BC-4389-AE6A-F8337B842AE7}"/>
                </a:ext>
              </a:extLst>
            </p:cNvPr>
            <p:cNvSpPr/>
            <p:nvPr/>
          </p:nvSpPr>
          <p:spPr>
            <a:xfrm>
              <a:off x="3352866" y="1459315"/>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sp>
          <p:nvSpPr>
            <p:cNvPr id="400" name="Oval 100">
              <a:extLst>
                <a:ext uri="{FF2B5EF4-FFF2-40B4-BE49-F238E27FC236}">
                  <a16:creationId xmlns:a16="http://schemas.microsoft.com/office/drawing/2014/main" id="{6CCA49B7-7E75-4E4C-86A4-59C5E1729307}"/>
                </a:ext>
              </a:extLst>
            </p:cNvPr>
            <p:cNvSpPr/>
            <p:nvPr/>
          </p:nvSpPr>
          <p:spPr>
            <a:xfrm>
              <a:off x="3862519" y="1459315"/>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401" name="Straight Arrow Connector 63">
              <a:extLst>
                <a:ext uri="{FF2B5EF4-FFF2-40B4-BE49-F238E27FC236}">
                  <a16:creationId xmlns:a16="http://schemas.microsoft.com/office/drawing/2014/main" id="{4CAAC6AD-65FF-47DC-94C7-5E8A30618A91}"/>
                </a:ext>
              </a:extLst>
            </p:cNvPr>
            <p:cNvCxnSpPr>
              <a:stCxn id="399" idx="6"/>
              <a:endCxn id="400" idx="2"/>
            </p:cNvCxnSpPr>
            <p:nvPr/>
          </p:nvCxnSpPr>
          <p:spPr>
            <a:xfrm>
              <a:off x="3582210" y="1563494"/>
              <a:ext cx="280309"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02" name="Straight Arrow Connector 66">
              <a:extLst>
                <a:ext uri="{FF2B5EF4-FFF2-40B4-BE49-F238E27FC236}">
                  <a16:creationId xmlns:a16="http://schemas.microsoft.com/office/drawing/2014/main" id="{86DE83C5-D267-4CF5-8289-624876E3FCC4}"/>
                </a:ext>
              </a:extLst>
            </p:cNvPr>
            <p:cNvCxnSpPr/>
            <p:nvPr/>
          </p:nvCxnSpPr>
          <p:spPr>
            <a:xfrm>
              <a:off x="4111362" y="1561564"/>
              <a:ext cx="289744" cy="0"/>
            </a:xfrm>
            <a:prstGeom prst="straightConnector1">
              <a:avLst/>
            </a:prstGeom>
            <a:noFill/>
            <a:ln w="19050" cap="flat" cmpd="sng" algn="ctr">
              <a:solidFill>
                <a:sysClr val="windowText" lastClr="000000"/>
              </a:solidFill>
              <a:prstDash val="sysDash"/>
              <a:miter lim="800000"/>
              <a:headEnd type="none" w="med" len="med"/>
              <a:tailEnd type="none" w="med" len="med"/>
            </a:ln>
            <a:effectLst/>
          </p:spPr>
        </p:cxnSp>
        <p:sp>
          <p:nvSpPr>
            <p:cNvPr id="403" name="Oval 89">
              <a:extLst>
                <a:ext uri="{FF2B5EF4-FFF2-40B4-BE49-F238E27FC236}">
                  <a16:creationId xmlns:a16="http://schemas.microsoft.com/office/drawing/2014/main" id="{8786E9BB-9939-4753-95A4-54497A6A21AB}"/>
                </a:ext>
              </a:extLst>
            </p:cNvPr>
            <p:cNvSpPr/>
            <p:nvPr/>
          </p:nvSpPr>
          <p:spPr>
            <a:xfrm>
              <a:off x="4407611" y="1457643"/>
              <a:ext cx="229344" cy="208359"/>
            </a:xfrm>
            <a:prstGeom prst="ellipse">
              <a:avLst/>
            </a:prstGeom>
            <a:solidFill>
              <a:srgbClr val="C00000"/>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404" name="Straight Arrow Connector 97">
              <a:extLst>
                <a:ext uri="{FF2B5EF4-FFF2-40B4-BE49-F238E27FC236}">
                  <a16:creationId xmlns:a16="http://schemas.microsoft.com/office/drawing/2014/main" id="{133EC2D1-56EC-4F17-ADA0-E9520BE25066}"/>
                </a:ext>
              </a:extLst>
            </p:cNvPr>
            <p:cNvCxnSpPr>
              <a:endCxn id="403" idx="2"/>
            </p:cNvCxnSpPr>
            <p:nvPr/>
          </p:nvCxnSpPr>
          <p:spPr>
            <a:xfrm>
              <a:off x="4229764" y="1561823"/>
              <a:ext cx="177847"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05" name="Straight Arrow Connector 81">
              <a:extLst>
                <a:ext uri="{FF2B5EF4-FFF2-40B4-BE49-F238E27FC236}">
                  <a16:creationId xmlns:a16="http://schemas.microsoft.com/office/drawing/2014/main" id="{C7602620-A4CD-4B36-96CA-5BBDBC207257}"/>
                </a:ext>
              </a:extLst>
            </p:cNvPr>
            <p:cNvCxnSpPr/>
            <p:nvPr/>
          </p:nvCxnSpPr>
          <p:spPr>
            <a:xfrm flipH="1">
              <a:off x="3469852" y="1241821"/>
              <a:ext cx="5614" cy="219359"/>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06" name="Straight Arrow Connector 81">
              <a:extLst>
                <a:ext uri="{FF2B5EF4-FFF2-40B4-BE49-F238E27FC236}">
                  <a16:creationId xmlns:a16="http://schemas.microsoft.com/office/drawing/2014/main" id="{EF82CAD1-6B98-42CF-A23D-EFAE83DA8753}"/>
                </a:ext>
              </a:extLst>
            </p:cNvPr>
            <p:cNvCxnSpPr>
              <a:stCxn id="380" idx="4"/>
            </p:cNvCxnSpPr>
            <p:nvPr/>
          </p:nvCxnSpPr>
          <p:spPr>
            <a:xfrm flipH="1">
              <a:off x="3973545" y="1248575"/>
              <a:ext cx="9260" cy="19991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07" name="Straight Arrow Connector 81">
              <a:extLst>
                <a:ext uri="{FF2B5EF4-FFF2-40B4-BE49-F238E27FC236}">
                  <a16:creationId xmlns:a16="http://schemas.microsoft.com/office/drawing/2014/main" id="{67A331A2-5A31-4CF9-8C17-A0F11B6CAFBF}"/>
                </a:ext>
              </a:extLst>
            </p:cNvPr>
            <p:cNvCxnSpPr>
              <a:stCxn id="392" idx="4"/>
            </p:cNvCxnSpPr>
            <p:nvPr/>
          </p:nvCxnSpPr>
          <p:spPr>
            <a:xfrm flipH="1">
              <a:off x="4521856" y="1246904"/>
              <a:ext cx="6041" cy="196977"/>
            </a:xfrm>
            <a:prstGeom prst="straightConnector1">
              <a:avLst/>
            </a:prstGeom>
            <a:noFill/>
            <a:ln w="19050" cap="flat" cmpd="sng" algn="ctr">
              <a:solidFill>
                <a:sysClr val="windowText" lastClr="000000"/>
              </a:solidFill>
              <a:prstDash val="solid"/>
              <a:miter lim="800000"/>
              <a:tailEnd type="stealth" w="lg" len="lg"/>
            </a:ln>
            <a:effectLst/>
          </p:spPr>
        </p:cxnSp>
      </p:grpSp>
      <p:grpSp>
        <p:nvGrpSpPr>
          <p:cNvPr id="408" name="群組 117">
            <a:extLst>
              <a:ext uri="{FF2B5EF4-FFF2-40B4-BE49-F238E27FC236}">
                <a16:creationId xmlns:a16="http://schemas.microsoft.com/office/drawing/2014/main" id="{1BE24EDA-27D3-45C8-99A9-6F09577A8339}"/>
              </a:ext>
            </a:extLst>
          </p:cNvPr>
          <p:cNvGrpSpPr/>
          <p:nvPr/>
        </p:nvGrpSpPr>
        <p:grpSpPr>
          <a:xfrm>
            <a:off x="5356392" y="1631163"/>
            <a:ext cx="1404972" cy="743919"/>
            <a:chOff x="2887570" y="730740"/>
            <a:chExt cx="1873296" cy="991892"/>
          </a:xfrm>
        </p:grpSpPr>
        <p:sp>
          <p:nvSpPr>
            <p:cNvPr id="409" name="Rounded Rectangle 6">
              <a:extLst>
                <a:ext uri="{FF2B5EF4-FFF2-40B4-BE49-F238E27FC236}">
                  <a16:creationId xmlns:a16="http://schemas.microsoft.com/office/drawing/2014/main" id="{4FF9FFDC-667E-4BDC-87BA-E2EFFA946293}"/>
                </a:ext>
              </a:extLst>
            </p:cNvPr>
            <p:cNvSpPr/>
            <p:nvPr/>
          </p:nvSpPr>
          <p:spPr>
            <a:xfrm>
              <a:off x="2922072" y="751660"/>
              <a:ext cx="1838794" cy="970972"/>
            </a:xfrm>
            <a:prstGeom prst="roundRect">
              <a:avLst>
                <a:gd name="adj" fmla="val 9986"/>
              </a:avLst>
            </a:prstGeom>
            <a:solidFill>
              <a:srgbClr val="FFCCCC"/>
            </a:solidFill>
            <a:ln w="6350" cap="flat" cmpd="sng" algn="in">
              <a:solidFill>
                <a:srgbClr val="FF0000"/>
              </a:solidFill>
              <a:prstDash val="solid"/>
            </a:ln>
            <a:effectLst/>
          </p:spPr>
          <p:txBody>
            <a:bodyPr rtlCol="0" anchor="ctr"/>
            <a:lstStyle/>
            <a:p>
              <a:pPr algn="ctr" defTabSz="257243">
                <a:defRPr/>
              </a:pPr>
              <a:endParaRPr lang="en-US" sz="1350" b="1" kern="0" dirty="0">
                <a:solidFill>
                  <a:prstClr val="black"/>
                </a:solidFill>
                <a:latin typeface="Calibri"/>
                <a:ea typeface="微軟正黑體"/>
              </a:endParaRPr>
            </a:p>
            <a:p>
              <a:pPr algn="ctr" defTabSz="257243">
                <a:defRPr/>
              </a:pPr>
              <a:endParaRPr lang="en-US" sz="1350" b="1" kern="0" dirty="0">
                <a:solidFill>
                  <a:prstClr val="black"/>
                </a:solidFill>
                <a:latin typeface="Calibri"/>
                <a:ea typeface="微軟正黑體"/>
              </a:endParaRPr>
            </a:p>
          </p:txBody>
        </p:sp>
        <p:sp>
          <p:nvSpPr>
            <p:cNvPr id="410" name="Oval 58">
              <a:extLst>
                <a:ext uri="{FF2B5EF4-FFF2-40B4-BE49-F238E27FC236}">
                  <a16:creationId xmlns:a16="http://schemas.microsoft.com/office/drawing/2014/main" id="{E29C1A73-EC9F-48B3-BBE9-59695FC21C80}"/>
                </a:ext>
              </a:extLst>
            </p:cNvPr>
            <p:cNvSpPr/>
            <p:nvPr/>
          </p:nvSpPr>
          <p:spPr>
            <a:xfrm>
              <a:off x="3358480" y="1040217"/>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sp>
          <p:nvSpPr>
            <p:cNvPr id="411" name="Oval 100">
              <a:extLst>
                <a:ext uri="{FF2B5EF4-FFF2-40B4-BE49-F238E27FC236}">
                  <a16:creationId xmlns:a16="http://schemas.microsoft.com/office/drawing/2014/main" id="{0A58211F-F4D8-4BEA-927C-08D0860561B3}"/>
                </a:ext>
              </a:extLst>
            </p:cNvPr>
            <p:cNvSpPr/>
            <p:nvPr/>
          </p:nvSpPr>
          <p:spPr>
            <a:xfrm>
              <a:off x="3868133" y="1040217"/>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412" name="Straight Arrow Connector 63">
              <a:extLst>
                <a:ext uri="{FF2B5EF4-FFF2-40B4-BE49-F238E27FC236}">
                  <a16:creationId xmlns:a16="http://schemas.microsoft.com/office/drawing/2014/main" id="{7EA24365-47B8-4DA1-B542-FB43CFB81152}"/>
                </a:ext>
              </a:extLst>
            </p:cNvPr>
            <p:cNvCxnSpPr>
              <a:stCxn id="410" idx="6"/>
              <a:endCxn id="411" idx="2"/>
            </p:cNvCxnSpPr>
            <p:nvPr/>
          </p:nvCxnSpPr>
          <p:spPr>
            <a:xfrm>
              <a:off x="3587824" y="1144395"/>
              <a:ext cx="280309"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13" name="Straight Arrow Connector 65">
              <a:extLst>
                <a:ext uri="{FF2B5EF4-FFF2-40B4-BE49-F238E27FC236}">
                  <a16:creationId xmlns:a16="http://schemas.microsoft.com/office/drawing/2014/main" id="{A29F88FF-B0C9-4887-B00D-52805533DEA4}"/>
                </a:ext>
              </a:extLst>
            </p:cNvPr>
            <p:cNvCxnSpPr>
              <a:stCxn id="416" idx="2"/>
              <a:endCxn id="410" idx="0"/>
            </p:cNvCxnSpPr>
            <p:nvPr/>
          </p:nvCxnSpPr>
          <p:spPr>
            <a:xfrm>
              <a:off x="3472630" y="909764"/>
              <a:ext cx="523" cy="130453"/>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14" name="Straight Arrow Connector 66">
              <a:extLst>
                <a:ext uri="{FF2B5EF4-FFF2-40B4-BE49-F238E27FC236}">
                  <a16:creationId xmlns:a16="http://schemas.microsoft.com/office/drawing/2014/main" id="{10150742-D82D-4E9F-BC3E-0ABEED0F6D0F}"/>
                </a:ext>
              </a:extLst>
            </p:cNvPr>
            <p:cNvCxnSpPr/>
            <p:nvPr/>
          </p:nvCxnSpPr>
          <p:spPr>
            <a:xfrm>
              <a:off x="4116976" y="1142466"/>
              <a:ext cx="289744" cy="0"/>
            </a:xfrm>
            <a:prstGeom prst="straightConnector1">
              <a:avLst/>
            </a:prstGeom>
            <a:noFill/>
            <a:ln w="19050" cap="flat" cmpd="sng" algn="ctr">
              <a:solidFill>
                <a:sysClr val="windowText" lastClr="000000"/>
              </a:solidFill>
              <a:prstDash val="sysDash"/>
              <a:miter lim="800000"/>
              <a:headEnd type="none" w="med" len="med"/>
              <a:tailEnd type="none" w="med" len="med"/>
            </a:ln>
            <a:effectLst/>
          </p:spPr>
        </p:cxnSp>
        <p:cxnSp>
          <p:nvCxnSpPr>
            <p:cNvPr id="415" name="Straight Arrow Connector 67">
              <a:extLst>
                <a:ext uri="{FF2B5EF4-FFF2-40B4-BE49-F238E27FC236}">
                  <a16:creationId xmlns:a16="http://schemas.microsoft.com/office/drawing/2014/main" id="{921C295F-B160-4FB7-A36F-42E15C768810}"/>
                </a:ext>
              </a:extLst>
            </p:cNvPr>
            <p:cNvCxnSpPr/>
            <p:nvPr/>
          </p:nvCxnSpPr>
          <p:spPr>
            <a:xfrm flipV="1">
              <a:off x="3220184" y="1142466"/>
              <a:ext cx="135907" cy="1"/>
            </a:xfrm>
            <a:prstGeom prst="straightConnector1">
              <a:avLst/>
            </a:prstGeom>
            <a:noFill/>
            <a:ln w="19050" cap="flat" cmpd="sng" algn="ctr">
              <a:solidFill>
                <a:sysClr val="windowText" lastClr="000000"/>
              </a:solidFill>
              <a:prstDash val="solid"/>
              <a:miter lim="800000"/>
              <a:tailEnd type="stealth" w="lg" len="lg"/>
            </a:ln>
            <a:effectLst/>
          </p:spPr>
        </p:cxnSp>
        <p:sp>
          <p:nvSpPr>
            <p:cNvPr id="416" name="TextBox 72">
              <a:extLst>
                <a:ext uri="{FF2B5EF4-FFF2-40B4-BE49-F238E27FC236}">
                  <a16:creationId xmlns:a16="http://schemas.microsoft.com/office/drawing/2014/main" id="{E6C9A7DC-56FD-4FA0-A58D-0C9A13701F76}"/>
                </a:ext>
              </a:extLst>
            </p:cNvPr>
            <p:cNvSpPr txBox="1"/>
            <p:nvPr/>
          </p:nvSpPr>
          <p:spPr>
            <a:xfrm>
              <a:off x="3198343" y="740487"/>
              <a:ext cx="548573" cy="169277"/>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825" dirty="0" err="1">
                  <a:latin typeface="Calibri"/>
                  <a:ea typeface="微軟正黑體"/>
                </a:rPr>
                <a:t>w</a:t>
              </a:r>
              <a:r>
                <a:rPr lang="en-US" sz="825" baseline="-25000" dirty="0" err="1">
                  <a:latin typeface="Calibri"/>
                  <a:ea typeface="微軟正黑體"/>
                </a:rPr>
                <a:t>i</a:t>
              </a:r>
              <a:endParaRPr lang="en-US" sz="825" baseline="-25000" dirty="0">
                <a:latin typeface="Calibri"/>
                <a:ea typeface="微軟正黑體"/>
              </a:endParaRPr>
            </a:p>
          </p:txBody>
        </p:sp>
        <p:sp>
          <p:nvSpPr>
            <p:cNvPr id="417" name="TextBox 73">
              <a:extLst>
                <a:ext uri="{FF2B5EF4-FFF2-40B4-BE49-F238E27FC236}">
                  <a16:creationId xmlns:a16="http://schemas.microsoft.com/office/drawing/2014/main" id="{6D861240-9CE2-4C2C-9DD6-0EAFF718D377}"/>
                </a:ext>
              </a:extLst>
            </p:cNvPr>
            <p:cNvSpPr txBox="1"/>
            <p:nvPr/>
          </p:nvSpPr>
          <p:spPr>
            <a:xfrm>
              <a:off x="2887570" y="1337643"/>
              <a:ext cx="566047" cy="161669"/>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788" dirty="0">
                  <a:latin typeface="Calibri"/>
                  <a:ea typeface="微軟正黑體"/>
                </a:rPr>
                <a:t>&lt;slot&gt;</a:t>
              </a:r>
            </a:p>
          </p:txBody>
        </p:sp>
        <p:cxnSp>
          <p:nvCxnSpPr>
            <p:cNvPr id="418" name="Straight Arrow Connector 75">
              <a:extLst>
                <a:ext uri="{FF2B5EF4-FFF2-40B4-BE49-F238E27FC236}">
                  <a16:creationId xmlns:a16="http://schemas.microsoft.com/office/drawing/2014/main" id="{D18ABAA0-90D2-46E8-921E-7F4819E4190E}"/>
                </a:ext>
              </a:extLst>
            </p:cNvPr>
            <p:cNvCxnSpPr>
              <a:stCxn id="419" idx="2"/>
              <a:endCxn id="411" idx="0"/>
            </p:cNvCxnSpPr>
            <p:nvPr/>
          </p:nvCxnSpPr>
          <p:spPr>
            <a:xfrm>
              <a:off x="3978339" y="900017"/>
              <a:ext cx="4465" cy="140200"/>
            </a:xfrm>
            <a:prstGeom prst="straightConnector1">
              <a:avLst/>
            </a:prstGeom>
            <a:noFill/>
            <a:ln w="19050" cap="flat" cmpd="sng" algn="ctr">
              <a:solidFill>
                <a:sysClr val="windowText" lastClr="000000"/>
              </a:solidFill>
              <a:prstDash val="solid"/>
              <a:miter lim="800000"/>
              <a:tailEnd type="stealth" w="lg" len="lg"/>
            </a:ln>
            <a:effectLst/>
          </p:spPr>
        </p:cxnSp>
        <p:sp>
          <p:nvSpPr>
            <p:cNvPr id="419" name="TextBox 76">
              <a:extLst>
                <a:ext uri="{FF2B5EF4-FFF2-40B4-BE49-F238E27FC236}">
                  <a16:creationId xmlns:a16="http://schemas.microsoft.com/office/drawing/2014/main" id="{2082A1F9-42CB-4431-837D-B0E1D857A2F3}"/>
                </a:ext>
              </a:extLst>
            </p:cNvPr>
            <p:cNvSpPr txBox="1"/>
            <p:nvPr/>
          </p:nvSpPr>
          <p:spPr>
            <a:xfrm>
              <a:off x="3779327" y="730740"/>
              <a:ext cx="398023" cy="169277"/>
            </a:xfrm>
            <a:prstGeom prst="rect">
              <a:avLst/>
            </a:prstGeom>
            <a:noFill/>
          </p:spPr>
          <p:txBody>
            <a:bodyPr wrap="square" lIns="0" tIns="0" rIns="0" bIns="0" rtlCol="0">
              <a:spAutoFit/>
            </a:bodyPr>
            <a:lstStyle/>
            <a:p>
              <a:pPr algn="ctr" defTabSz="342900">
                <a:defRPr/>
              </a:pPr>
              <a:r>
                <a:rPr lang="en-US" sz="825" kern="0" dirty="0">
                  <a:solidFill>
                    <a:prstClr val="black"/>
                  </a:solidFill>
                  <a:latin typeface="Calibri"/>
                  <a:ea typeface="微軟正黑體"/>
                </a:rPr>
                <a:t>w</a:t>
              </a:r>
              <a:r>
                <a:rPr lang="en-US" sz="825" kern="0" baseline="-25000" dirty="0">
                  <a:solidFill>
                    <a:prstClr val="black"/>
                  </a:solidFill>
                  <a:latin typeface="Calibri"/>
                  <a:ea typeface="微軟正黑體"/>
                </a:rPr>
                <a:t>i+1</a:t>
              </a:r>
            </a:p>
          </p:txBody>
        </p:sp>
        <p:cxnSp>
          <p:nvCxnSpPr>
            <p:cNvPr id="420" name="Straight Arrow Connector 81">
              <a:extLst>
                <a:ext uri="{FF2B5EF4-FFF2-40B4-BE49-F238E27FC236}">
                  <a16:creationId xmlns:a16="http://schemas.microsoft.com/office/drawing/2014/main" id="{226A5B13-8493-4C1D-A086-26632DC788A4}"/>
                </a:ext>
              </a:extLst>
            </p:cNvPr>
            <p:cNvCxnSpPr>
              <a:stCxn id="410" idx="4"/>
              <a:endCxn id="417" idx="0"/>
            </p:cNvCxnSpPr>
            <p:nvPr/>
          </p:nvCxnSpPr>
          <p:spPr>
            <a:xfrm flipH="1">
              <a:off x="3170594" y="1248576"/>
              <a:ext cx="302559" cy="89067"/>
            </a:xfrm>
            <a:prstGeom prst="straightConnector1">
              <a:avLst/>
            </a:prstGeom>
            <a:noFill/>
            <a:ln w="19050" cap="flat" cmpd="sng" algn="ctr">
              <a:solidFill>
                <a:sysClr val="windowText" lastClr="000000"/>
              </a:solidFill>
              <a:prstDash val="solid"/>
              <a:miter lim="800000"/>
              <a:tailEnd type="stealth" w="lg" len="lg"/>
            </a:ln>
            <a:effectLst/>
          </p:spPr>
        </p:cxnSp>
        <p:sp>
          <p:nvSpPr>
            <p:cNvPr id="421" name="TextBox 83">
              <a:extLst>
                <a:ext uri="{FF2B5EF4-FFF2-40B4-BE49-F238E27FC236}">
                  <a16:creationId xmlns:a16="http://schemas.microsoft.com/office/drawing/2014/main" id="{B02337EF-F76F-44E0-93BB-024ADE8A8FE1}"/>
                </a:ext>
              </a:extLst>
            </p:cNvPr>
            <p:cNvSpPr txBox="1"/>
            <p:nvPr/>
          </p:nvSpPr>
          <p:spPr>
            <a:xfrm>
              <a:off x="3606337" y="1338627"/>
              <a:ext cx="235448" cy="169277"/>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825" dirty="0">
                  <a:latin typeface="Calibri"/>
                  <a:ea typeface="微軟正黑體"/>
                </a:rPr>
                <a:t>O</a:t>
              </a:r>
            </a:p>
          </p:txBody>
        </p:sp>
        <p:cxnSp>
          <p:nvCxnSpPr>
            <p:cNvPr id="422" name="Straight Arrow Connector 84">
              <a:extLst>
                <a:ext uri="{FF2B5EF4-FFF2-40B4-BE49-F238E27FC236}">
                  <a16:creationId xmlns:a16="http://schemas.microsoft.com/office/drawing/2014/main" id="{B0DFACDF-A86F-4A28-9F7A-0F08703938EB}"/>
                </a:ext>
              </a:extLst>
            </p:cNvPr>
            <p:cNvCxnSpPr>
              <a:stCxn id="411" idx="4"/>
              <a:endCxn id="421" idx="0"/>
            </p:cNvCxnSpPr>
            <p:nvPr/>
          </p:nvCxnSpPr>
          <p:spPr>
            <a:xfrm flipH="1">
              <a:off x="3724061" y="1248576"/>
              <a:ext cx="258744" cy="90051"/>
            </a:xfrm>
            <a:prstGeom prst="straightConnector1">
              <a:avLst/>
            </a:prstGeom>
            <a:noFill/>
            <a:ln w="19050" cap="flat" cmpd="sng" algn="ctr">
              <a:solidFill>
                <a:sysClr val="windowText" lastClr="000000"/>
              </a:solidFill>
              <a:prstDash val="solid"/>
              <a:miter lim="800000"/>
              <a:tailEnd type="stealth" w="lg" len="lg"/>
            </a:ln>
            <a:effectLst/>
          </p:spPr>
        </p:cxnSp>
        <p:sp>
          <p:nvSpPr>
            <p:cNvPr id="423" name="Oval 89">
              <a:extLst>
                <a:ext uri="{FF2B5EF4-FFF2-40B4-BE49-F238E27FC236}">
                  <a16:creationId xmlns:a16="http://schemas.microsoft.com/office/drawing/2014/main" id="{0B3064A5-2326-4A58-8EA1-83F2794790A5}"/>
                </a:ext>
              </a:extLst>
            </p:cNvPr>
            <p:cNvSpPr/>
            <p:nvPr/>
          </p:nvSpPr>
          <p:spPr>
            <a:xfrm>
              <a:off x="4413225" y="1038545"/>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424" name="Straight Arrow Connector 91">
              <a:extLst>
                <a:ext uri="{FF2B5EF4-FFF2-40B4-BE49-F238E27FC236}">
                  <a16:creationId xmlns:a16="http://schemas.microsoft.com/office/drawing/2014/main" id="{CDB4E0EA-44CD-46BB-89A7-BEC8D3BC37A5}"/>
                </a:ext>
              </a:extLst>
            </p:cNvPr>
            <p:cNvCxnSpPr>
              <a:stCxn id="425" idx="2"/>
              <a:endCxn id="423" idx="0"/>
            </p:cNvCxnSpPr>
            <p:nvPr/>
          </p:nvCxnSpPr>
          <p:spPr>
            <a:xfrm>
              <a:off x="4527041" y="921137"/>
              <a:ext cx="856" cy="117408"/>
            </a:xfrm>
            <a:prstGeom prst="straightConnector1">
              <a:avLst/>
            </a:prstGeom>
            <a:noFill/>
            <a:ln w="19050" cap="flat" cmpd="sng" algn="ctr">
              <a:solidFill>
                <a:sysClr val="windowText" lastClr="000000"/>
              </a:solidFill>
              <a:prstDash val="solid"/>
              <a:miter lim="800000"/>
              <a:tailEnd type="stealth" w="lg" len="lg"/>
            </a:ln>
            <a:effectLst/>
          </p:spPr>
        </p:cxnSp>
        <p:sp>
          <p:nvSpPr>
            <p:cNvPr id="425" name="TextBox 92">
              <a:extLst>
                <a:ext uri="{FF2B5EF4-FFF2-40B4-BE49-F238E27FC236}">
                  <a16:creationId xmlns:a16="http://schemas.microsoft.com/office/drawing/2014/main" id="{D734BAA5-E4D0-4326-A68B-16C2DB42ECAE}"/>
                </a:ext>
              </a:extLst>
            </p:cNvPr>
            <p:cNvSpPr txBox="1"/>
            <p:nvPr/>
          </p:nvSpPr>
          <p:spPr>
            <a:xfrm>
              <a:off x="4293217" y="751860"/>
              <a:ext cx="467648" cy="169277"/>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825" dirty="0">
                  <a:latin typeface="Calibri"/>
                  <a:ea typeface="微軟正黑體"/>
                </a:rPr>
                <a:t>EOS</a:t>
              </a:r>
            </a:p>
          </p:txBody>
        </p:sp>
        <p:sp>
          <p:nvSpPr>
            <p:cNvPr id="426" name="TextBox 94">
              <a:extLst>
                <a:ext uri="{FF2B5EF4-FFF2-40B4-BE49-F238E27FC236}">
                  <a16:creationId xmlns:a16="http://schemas.microsoft.com/office/drawing/2014/main" id="{9EFF7F05-DE78-49A9-99AF-17B2F7F0729E}"/>
                </a:ext>
              </a:extLst>
            </p:cNvPr>
            <p:cNvSpPr txBox="1"/>
            <p:nvPr/>
          </p:nvSpPr>
          <p:spPr>
            <a:xfrm>
              <a:off x="3919453" y="1328495"/>
              <a:ext cx="646100" cy="161669"/>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788" dirty="0">
                  <a:latin typeface="Calibri"/>
                  <a:ea typeface="微軟正黑體"/>
                </a:rPr>
                <a:t>&lt;intent&gt;</a:t>
              </a:r>
            </a:p>
          </p:txBody>
        </p:sp>
        <p:cxnSp>
          <p:nvCxnSpPr>
            <p:cNvPr id="427" name="Straight Arrow Connector 95">
              <a:extLst>
                <a:ext uri="{FF2B5EF4-FFF2-40B4-BE49-F238E27FC236}">
                  <a16:creationId xmlns:a16="http://schemas.microsoft.com/office/drawing/2014/main" id="{B38E82B1-4FBC-4AD1-9A98-BD6985B42FE5}"/>
                </a:ext>
              </a:extLst>
            </p:cNvPr>
            <p:cNvCxnSpPr>
              <a:stCxn id="423" idx="4"/>
              <a:endCxn id="426" idx="0"/>
            </p:cNvCxnSpPr>
            <p:nvPr/>
          </p:nvCxnSpPr>
          <p:spPr>
            <a:xfrm flipH="1">
              <a:off x="4242503" y="1246904"/>
              <a:ext cx="285393" cy="81591"/>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28" name="Straight Arrow Connector 97">
              <a:extLst>
                <a:ext uri="{FF2B5EF4-FFF2-40B4-BE49-F238E27FC236}">
                  <a16:creationId xmlns:a16="http://schemas.microsoft.com/office/drawing/2014/main" id="{B0C003B2-AF79-4271-BFF5-E90E0FB46214}"/>
                </a:ext>
              </a:extLst>
            </p:cNvPr>
            <p:cNvCxnSpPr>
              <a:endCxn id="423" idx="2"/>
            </p:cNvCxnSpPr>
            <p:nvPr/>
          </p:nvCxnSpPr>
          <p:spPr>
            <a:xfrm>
              <a:off x="4235378" y="1142724"/>
              <a:ext cx="177847" cy="0"/>
            </a:xfrm>
            <a:prstGeom prst="straightConnector1">
              <a:avLst/>
            </a:prstGeom>
            <a:noFill/>
            <a:ln w="19050" cap="flat" cmpd="sng" algn="ctr">
              <a:solidFill>
                <a:sysClr val="windowText" lastClr="000000"/>
              </a:solidFill>
              <a:prstDash val="solid"/>
              <a:miter lim="800000"/>
              <a:tailEnd type="stealth" w="lg" len="lg"/>
            </a:ln>
            <a:effectLst/>
          </p:spPr>
        </p:cxnSp>
        <p:sp>
          <p:nvSpPr>
            <p:cNvPr id="429" name="Oval 58">
              <a:extLst>
                <a:ext uri="{FF2B5EF4-FFF2-40B4-BE49-F238E27FC236}">
                  <a16:creationId xmlns:a16="http://schemas.microsoft.com/office/drawing/2014/main" id="{8FCACDA5-C1D0-4DD6-A909-835C99F286C4}"/>
                </a:ext>
              </a:extLst>
            </p:cNvPr>
            <p:cNvSpPr/>
            <p:nvPr/>
          </p:nvSpPr>
          <p:spPr>
            <a:xfrm>
              <a:off x="3352866" y="1459315"/>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sp>
          <p:nvSpPr>
            <p:cNvPr id="430" name="Oval 100">
              <a:extLst>
                <a:ext uri="{FF2B5EF4-FFF2-40B4-BE49-F238E27FC236}">
                  <a16:creationId xmlns:a16="http://schemas.microsoft.com/office/drawing/2014/main" id="{06D8DA30-EBD1-4CB0-8A6F-6D60D8A536F2}"/>
                </a:ext>
              </a:extLst>
            </p:cNvPr>
            <p:cNvSpPr/>
            <p:nvPr/>
          </p:nvSpPr>
          <p:spPr>
            <a:xfrm>
              <a:off x="3862519" y="1459315"/>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431" name="Straight Arrow Connector 63">
              <a:extLst>
                <a:ext uri="{FF2B5EF4-FFF2-40B4-BE49-F238E27FC236}">
                  <a16:creationId xmlns:a16="http://schemas.microsoft.com/office/drawing/2014/main" id="{D5A0EC9F-AE55-40A9-A17A-891229788AEC}"/>
                </a:ext>
              </a:extLst>
            </p:cNvPr>
            <p:cNvCxnSpPr>
              <a:stCxn id="429" idx="6"/>
              <a:endCxn id="430" idx="2"/>
            </p:cNvCxnSpPr>
            <p:nvPr/>
          </p:nvCxnSpPr>
          <p:spPr>
            <a:xfrm>
              <a:off x="3582210" y="1563494"/>
              <a:ext cx="280309"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32" name="Straight Arrow Connector 66">
              <a:extLst>
                <a:ext uri="{FF2B5EF4-FFF2-40B4-BE49-F238E27FC236}">
                  <a16:creationId xmlns:a16="http://schemas.microsoft.com/office/drawing/2014/main" id="{40DBBB07-93B6-4AA9-A326-0B666FA1ED04}"/>
                </a:ext>
              </a:extLst>
            </p:cNvPr>
            <p:cNvCxnSpPr/>
            <p:nvPr/>
          </p:nvCxnSpPr>
          <p:spPr>
            <a:xfrm>
              <a:off x="4111362" y="1561564"/>
              <a:ext cx="289744" cy="0"/>
            </a:xfrm>
            <a:prstGeom prst="straightConnector1">
              <a:avLst/>
            </a:prstGeom>
            <a:noFill/>
            <a:ln w="19050" cap="flat" cmpd="sng" algn="ctr">
              <a:solidFill>
                <a:sysClr val="windowText" lastClr="000000"/>
              </a:solidFill>
              <a:prstDash val="sysDash"/>
              <a:miter lim="800000"/>
              <a:headEnd type="none" w="med" len="med"/>
              <a:tailEnd type="none" w="med" len="med"/>
            </a:ln>
            <a:effectLst/>
          </p:spPr>
        </p:cxnSp>
        <p:sp>
          <p:nvSpPr>
            <p:cNvPr id="433" name="Oval 89">
              <a:extLst>
                <a:ext uri="{FF2B5EF4-FFF2-40B4-BE49-F238E27FC236}">
                  <a16:creationId xmlns:a16="http://schemas.microsoft.com/office/drawing/2014/main" id="{F9345BAF-E262-479A-8D46-50123F9E5E6B}"/>
                </a:ext>
              </a:extLst>
            </p:cNvPr>
            <p:cNvSpPr/>
            <p:nvPr/>
          </p:nvSpPr>
          <p:spPr>
            <a:xfrm>
              <a:off x="4407611" y="1457643"/>
              <a:ext cx="229344" cy="208359"/>
            </a:xfrm>
            <a:prstGeom prst="ellipse">
              <a:avLst/>
            </a:prstGeom>
            <a:solidFill>
              <a:srgbClr val="C00000"/>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434" name="Straight Arrow Connector 97">
              <a:extLst>
                <a:ext uri="{FF2B5EF4-FFF2-40B4-BE49-F238E27FC236}">
                  <a16:creationId xmlns:a16="http://schemas.microsoft.com/office/drawing/2014/main" id="{BF11DE7E-E124-4A9F-B659-AAF079A0A8F7}"/>
                </a:ext>
              </a:extLst>
            </p:cNvPr>
            <p:cNvCxnSpPr>
              <a:endCxn id="433" idx="2"/>
            </p:cNvCxnSpPr>
            <p:nvPr/>
          </p:nvCxnSpPr>
          <p:spPr>
            <a:xfrm>
              <a:off x="4229764" y="1561823"/>
              <a:ext cx="177847"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35" name="Straight Arrow Connector 81">
              <a:extLst>
                <a:ext uri="{FF2B5EF4-FFF2-40B4-BE49-F238E27FC236}">
                  <a16:creationId xmlns:a16="http://schemas.microsoft.com/office/drawing/2014/main" id="{74AE6B60-72C6-484A-B13B-90155476CCE7}"/>
                </a:ext>
              </a:extLst>
            </p:cNvPr>
            <p:cNvCxnSpPr/>
            <p:nvPr/>
          </p:nvCxnSpPr>
          <p:spPr>
            <a:xfrm flipH="1">
              <a:off x="3469852" y="1241821"/>
              <a:ext cx="5614" cy="219359"/>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36" name="Straight Arrow Connector 81">
              <a:extLst>
                <a:ext uri="{FF2B5EF4-FFF2-40B4-BE49-F238E27FC236}">
                  <a16:creationId xmlns:a16="http://schemas.microsoft.com/office/drawing/2014/main" id="{A36BC957-64D8-4F34-AC04-CB83972464B2}"/>
                </a:ext>
              </a:extLst>
            </p:cNvPr>
            <p:cNvCxnSpPr>
              <a:stCxn id="411" idx="4"/>
            </p:cNvCxnSpPr>
            <p:nvPr/>
          </p:nvCxnSpPr>
          <p:spPr>
            <a:xfrm flipH="1">
              <a:off x="3973545" y="1248575"/>
              <a:ext cx="9260" cy="19991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37" name="Straight Arrow Connector 81">
              <a:extLst>
                <a:ext uri="{FF2B5EF4-FFF2-40B4-BE49-F238E27FC236}">
                  <a16:creationId xmlns:a16="http://schemas.microsoft.com/office/drawing/2014/main" id="{1EAD778D-7F0E-4075-882D-C50A9B0D1836}"/>
                </a:ext>
              </a:extLst>
            </p:cNvPr>
            <p:cNvCxnSpPr>
              <a:stCxn id="423" idx="4"/>
            </p:cNvCxnSpPr>
            <p:nvPr/>
          </p:nvCxnSpPr>
          <p:spPr>
            <a:xfrm flipH="1">
              <a:off x="4521856" y="1246904"/>
              <a:ext cx="6041" cy="196977"/>
            </a:xfrm>
            <a:prstGeom prst="straightConnector1">
              <a:avLst/>
            </a:prstGeom>
            <a:noFill/>
            <a:ln w="19050" cap="flat" cmpd="sng" algn="ctr">
              <a:solidFill>
                <a:sysClr val="windowText" lastClr="000000"/>
              </a:solidFill>
              <a:prstDash val="solid"/>
              <a:miter lim="800000"/>
              <a:tailEnd type="stealth" w="lg" len="lg"/>
            </a:ln>
            <a:effectLst/>
          </p:spPr>
        </p:cxnSp>
      </p:grpSp>
      <p:sp>
        <p:nvSpPr>
          <p:cNvPr id="438" name="Rectangle: Rounded Corners 22">
            <a:extLst>
              <a:ext uri="{FF2B5EF4-FFF2-40B4-BE49-F238E27FC236}">
                <a16:creationId xmlns:a16="http://schemas.microsoft.com/office/drawing/2014/main" id="{50464515-1CB3-49E5-9BDE-A3DD9C519E9E}"/>
              </a:ext>
            </a:extLst>
          </p:cNvPr>
          <p:cNvSpPr/>
          <p:nvPr/>
        </p:nvSpPr>
        <p:spPr>
          <a:xfrm>
            <a:off x="7481656" y="2565090"/>
            <a:ext cx="976544" cy="667588"/>
          </a:xfrm>
          <a:prstGeom prst="flowChartMagneticDisk">
            <a:avLst/>
          </a:prstGeom>
          <a:solidFill>
            <a:srgbClr val="92D050">
              <a:tint val="65000"/>
            </a:srgbClr>
          </a:solidFill>
          <a:ln w="9525" cap="flat" cmpd="sng" algn="ctr">
            <a:solidFill>
              <a:srgbClr val="92D050"/>
            </a:solidFill>
            <a:prstDash val="solid"/>
          </a:ln>
          <a:effectLst/>
        </p:spPr>
        <p:txBody>
          <a:bodyPr rtlCol="0" anchor="ctr"/>
          <a:lstStyle/>
          <a:p>
            <a:pPr algn="ctr" defTabSz="685811"/>
            <a:r>
              <a:rPr lang="en-US" sz="1200" kern="0" dirty="0">
                <a:solidFill>
                  <a:srgbClr val="000000"/>
                </a:solidFill>
                <a:latin typeface="Calibri"/>
                <a:ea typeface="微軟正黑體"/>
              </a:rPr>
              <a:t>Knowledge Database</a:t>
            </a:r>
          </a:p>
        </p:txBody>
      </p:sp>
      <p:cxnSp>
        <p:nvCxnSpPr>
          <p:cNvPr id="439" name="Straight Arrow Connector 25">
            <a:extLst>
              <a:ext uri="{FF2B5EF4-FFF2-40B4-BE49-F238E27FC236}">
                <a16:creationId xmlns:a16="http://schemas.microsoft.com/office/drawing/2014/main" id="{E0597D99-DE64-4CE3-B50C-E89733022D25}"/>
              </a:ext>
            </a:extLst>
          </p:cNvPr>
          <p:cNvCxnSpPr>
            <a:cxnSpLocks/>
            <a:stCxn id="438" idx="2"/>
            <a:endCxn id="440" idx="3"/>
          </p:cNvCxnSpPr>
          <p:nvPr/>
        </p:nvCxnSpPr>
        <p:spPr>
          <a:xfrm flipH="1" flipV="1">
            <a:off x="6844340" y="2885408"/>
            <a:ext cx="637316" cy="13476"/>
          </a:xfrm>
          <a:prstGeom prst="straightConnector1">
            <a:avLst/>
          </a:prstGeom>
          <a:noFill/>
          <a:ln w="28575" cap="flat" cmpd="sng" algn="in">
            <a:solidFill>
              <a:sysClr val="windowText" lastClr="000000"/>
            </a:solidFill>
            <a:prstDash val="solid"/>
            <a:headEnd type="triangle" w="lg" len="med"/>
            <a:tailEnd type="triangle" w="lg" len="med"/>
          </a:ln>
          <a:effectLst/>
        </p:spPr>
      </p:cxnSp>
      <p:sp>
        <p:nvSpPr>
          <p:cNvPr id="440" name="Rounded Rectangle 8">
            <a:extLst>
              <a:ext uri="{FF2B5EF4-FFF2-40B4-BE49-F238E27FC236}">
                <a16:creationId xmlns:a16="http://schemas.microsoft.com/office/drawing/2014/main" id="{8AE76715-9D2C-4788-8AAC-39A7BD86B2A3}"/>
              </a:ext>
            </a:extLst>
          </p:cNvPr>
          <p:cNvSpPr/>
          <p:nvPr/>
        </p:nvSpPr>
        <p:spPr>
          <a:xfrm>
            <a:off x="5140911" y="2651476"/>
            <a:ext cx="1703429" cy="467863"/>
          </a:xfrm>
          <a:prstGeom prst="roundRect">
            <a:avLst/>
          </a:prstGeom>
          <a:solidFill>
            <a:srgbClr val="FFCCCC"/>
          </a:solidFill>
          <a:ln w="6350" cap="flat" cmpd="sng" algn="in">
            <a:solidFill>
              <a:srgbClr val="FF0000"/>
            </a:solidFill>
            <a:prstDash val="solid"/>
          </a:ln>
          <a:effectLst/>
        </p:spPr>
        <p:txBody>
          <a:bodyPr rtlCol="0" anchor="ctr"/>
          <a:lstStyle/>
          <a:p>
            <a:pPr marL="38586" algn="ctr" defTabSz="192931">
              <a:defRPr/>
            </a:pPr>
            <a:endParaRPr lang="en-US" sz="1238" b="1" kern="0" dirty="0">
              <a:solidFill>
                <a:prstClr val="black"/>
              </a:solidFill>
              <a:latin typeface="Calibri" panose="020F0502020204030204"/>
              <a:ea typeface="微軟正黑體"/>
            </a:endParaRPr>
          </a:p>
        </p:txBody>
      </p:sp>
      <p:sp>
        <p:nvSpPr>
          <p:cNvPr id="441" name="Rounded Rectangle 8">
            <a:extLst>
              <a:ext uri="{FF2B5EF4-FFF2-40B4-BE49-F238E27FC236}">
                <a16:creationId xmlns:a16="http://schemas.microsoft.com/office/drawing/2014/main" id="{71CABAD4-F4E7-45DB-9740-1C30CC50F78B}"/>
              </a:ext>
            </a:extLst>
          </p:cNvPr>
          <p:cNvSpPr/>
          <p:nvPr/>
        </p:nvSpPr>
        <p:spPr>
          <a:xfrm>
            <a:off x="4922512" y="3253785"/>
            <a:ext cx="1780776" cy="1074026"/>
          </a:xfrm>
          <a:prstGeom prst="roundRect">
            <a:avLst>
              <a:gd name="adj" fmla="val 7621"/>
            </a:avLst>
          </a:prstGeom>
          <a:solidFill>
            <a:srgbClr val="FFCCCC"/>
          </a:solidFill>
          <a:ln w="6350" cap="flat" cmpd="sng" algn="in">
            <a:solidFill>
              <a:srgbClr val="FF0000"/>
            </a:solidFill>
            <a:prstDash val="solid"/>
          </a:ln>
          <a:effectLst/>
        </p:spPr>
        <p:txBody>
          <a:bodyPr rtlCol="0" anchor="ctr"/>
          <a:lstStyle/>
          <a:p>
            <a:pPr algn="ctr" defTabSz="192931">
              <a:defRPr/>
            </a:pPr>
            <a:endParaRPr lang="en-US" sz="1238" b="1" kern="0" dirty="0">
              <a:solidFill>
                <a:prstClr val="black"/>
              </a:solidFill>
              <a:latin typeface="Calibri" panose="020F0502020204030204"/>
              <a:ea typeface="微軟正黑體"/>
            </a:endParaRPr>
          </a:p>
        </p:txBody>
      </p:sp>
      <p:sp>
        <p:nvSpPr>
          <p:cNvPr id="442" name="矩形 81">
            <a:extLst>
              <a:ext uri="{FF2B5EF4-FFF2-40B4-BE49-F238E27FC236}">
                <a16:creationId xmlns:a16="http://schemas.microsoft.com/office/drawing/2014/main" id="{6896DB99-D375-46F5-B4A6-4A7E69D748CF}"/>
              </a:ext>
            </a:extLst>
          </p:cNvPr>
          <p:cNvSpPr/>
          <p:nvPr/>
        </p:nvSpPr>
        <p:spPr>
          <a:xfrm>
            <a:off x="6689408" y="3577796"/>
            <a:ext cx="947702" cy="663836"/>
          </a:xfrm>
          <a:prstGeom prst="rect">
            <a:avLst/>
          </a:prstGeom>
        </p:spPr>
        <p:txBody>
          <a:bodyPr wrap="square">
            <a:spAutoFit/>
          </a:bodyPr>
          <a:lstStyle/>
          <a:p>
            <a:pPr defTabSz="192931">
              <a:defRPr/>
            </a:pPr>
            <a:r>
              <a:rPr lang="en-US" sz="1238" b="1" kern="0" dirty="0">
                <a:solidFill>
                  <a:prstClr val="black"/>
                </a:solidFill>
                <a:latin typeface="Calibri"/>
                <a:ea typeface="微軟正黑體"/>
              </a:rPr>
              <a:t>Neural Dialogue System</a:t>
            </a:r>
          </a:p>
        </p:txBody>
      </p:sp>
      <p:sp>
        <p:nvSpPr>
          <p:cNvPr id="443" name="Rounded Rectangle 8">
            <a:extLst>
              <a:ext uri="{FF2B5EF4-FFF2-40B4-BE49-F238E27FC236}">
                <a16:creationId xmlns:a16="http://schemas.microsoft.com/office/drawing/2014/main" id="{3C9BB566-926F-4543-8FCA-887AB009FA42}"/>
              </a:ext>
            </a:extLst>
          </p:cNvPr>
          <p:cNvSpPr/>
          <p:nvPr/>
        </p:nvSpPr>
        <p:spPr>
          <a:xfrm>
            <a:off x="752317" y="1716857"/>
            <a:ext cx="1998222" cy="2303560"/>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defTabSz="342900"/>
            <a:endParaRPr lang="en-US" sz="1350" kern="0" dirty="0">
              <a:solidFill>
                <a:prstClr val="white"/>
              </a:solidFill>
              <a:latin typeface="Calibri" panose="020F0502020204030204"/>
              <a:ea typeface="微軟正黑體"/>
            </a:endParaRPr>
          </a:p>
        </p:txBody>
      </p:sp>
      <p:cxnSp>
        <p:nvCxnSpPr>
          <p:cNvPr id="444" name="Straight Arrow Connector 30">
            <a:extLst>
              <a:ext uri="{FF2B5EF4-FFF2-40B4-BE49-F238E27FC236}">
                <a16:creationId xmlns:a16="http://schemas.microsoft.com/office/drawing/2014/main" id="{937E66E3-9E3F-430F-B571-33FB0B24DCB3}"/>
              </a:ext>
            </a:extLst>
          </p:cNvPr>
          <p:cNvCxnSpPr>
            <a:cxnSpLocks/>
            <a:stCxn id="445" idx="0"/>
          </p:cNvCxnSpPr>
          <p:nvPr/>
        </p:nvCxnSpPr>
        <p:spPr>
          <a:xfrm flipH="1" flipV="1">
            <a:off x="2053240" y="2802755"/>
            <a:ext cx="1" cy="620173"/>
          </a:xfrm>
          <a:prstGeom prst="straightConnector1">
            <a:avLst/>
          </a:prstGeom>
          <a:noFill/>
          <a:ln w="28575" cap="flat" cmpd="sng" algn="in">
            <a:solidFill>
              <a:sysClr val="windowText" lastClr="000000"/>
            </a:solidFill>
            <a:prstDash val="solid"/>
            <a:headEnd w="lg" len="lg"/>
            <a:tailEnd type="stealth" w="lg" len="lg"/>
          </a:ln>
          <a:effectLst/>
        </p:spPr>
      </p:cxnSp>
      <p:sp>
        <p:nvSpPr>
          <p:cNvPr id="445" name="Rounded Rectangle 5">
            <a:extLst>
              <a:ext uri="{FF2B5EF4-FFF2-40B4-BE49-F238E27FC236}">
                <a16:creationId xmlns:a16="http://schemas.microsoft.com/office/drawing/2014/main" id="{CB5D8022-5D45-4997-AFC2-2904C0375418}"/>
              </a:ext>
            </a:extLst>
          </p:cNvPr>
          <p:cNvSpPr/>
          <p:nvPr/>
        </p:nvSpPr>
        <p:spPr>
          <a:xfrm>
            <a:off x="1504187" y="3422927"/>
            <a:ext cx="1098107" cy="284654"/>
          </a:xfrm>
          <a:prstGeom prst="roundRect">
            <a:avLst/>
          </a:prstGeom>
          <a:solidFill>
            <a:srgbClr val="CCECFF"/>
          </a:solidFill>
          <a:ln w="6350" cap="flat" cmpd="sng" algn="in">
            <a:solidFill>
              <a:srgbClr val="62B4C6"/>
            </a:solidFill>
            <a:prstDash val="solid"/>
          </a:ln>
          <a:effectLst/>
        </p:spPr>
        <p:txBody>
          <a:bodyPr rtlCol="0" anchor="ctr"/>
          <a:lstStyle/>
          <a:p>
            <a:pPr algn="ctr" defTabSz="192932">
              <a:defRPr/>
            </a:pPr>
            <a:r>
              <a:rPr lang="en-US" altLang="zh-TW" sz="1350" kern="0" dirty="0">
                <a:solidFill>
                  <a:prstClr val="black"/>
                </a:solidFill>
                <a:latin typeface="Calibri"/>
                <a:ea typeface="新細明體" panose="02020500000000000000" pitchFamily="18" charset="-120"/>
              </a:rPr>
              <a:t>User Model</a:t>
            </a:r>
            <a:endParaRPr lang="en-US" sz="1350" kern="0" dirty="0">
              <a:solidFill>
                <a:prstClr val="black"/>
              </a:solidFill>
              <a:latin typeface="Calibri"/>
              <a:ea typeface="微軟正黑體"/>
            </a:endParaRPr>
          </a:p>
        </p:txBody>
      </p:sp>
      <p:sp>
        <p:nvSpPr>
          <p:cNvPr id="446" name="矩形 38">
            <a:extLst>
              <a:ext uri="{FF2B5EF4-FFF2-40B4-BE49-F238E27FC236}">
                <a16:creationId xmlns:a16="http://schemas.microsoft.com/office/drawing/2014/main" id="{D06E0FC8-F433-478A-8E95-38A933C0C581}"/>
              </a:ext>
            </a:extLst>
          </p:cNvPr>
          <p:cNvSpPr/>
          <p:nvPr/>
        </p:nvSpPr>
        <p:spPr>
          <a:xfrm>
            <a:off x="1125242" y="3735961"/>
            <a:ext cx="1383487" cy="282834"/>
          </a:xfrm>
          <a:prstGeom prst="rect">
            <a:avLst/>
          </a:prstGeom>
        </p:spPr>
        <p:txBody>
          <a:bodyPr wrap="square">
            <a:spAutoFit/>
          </a:bodyPr>
          <a:lstStyle/>
          <a:p>
            <a:pPr defTabSz="192932">
              <a:defRPr/>
            </a:pPr>
            <a:r>
              <a:rPr lang="en-US" sz="1238" b="1" kern="0" dirty="0">
                <a:solidFill>
                  <a:prstClr val="black"/>
                </a:solidFill>
                <a:latin typeface="Calibri"/>
                <a:ea typeface="微軟正黑體"/>
              </a:rPr>
              <a:t>User Simulation</a:t>
            </a:r>
          </a:p>
        </p:txBody>
      </p:sp>
      <p:pic>
        <p:nvPicPr>
          <p:cNvPr id="447" name="Picture 2" descr="http://images.clipartpanda.com/speaking-clipart-speaking-man-md.png">
            <a:extLst>
              <a:ext uri="{FF2B5EF4-FFF2-40B4-BE49-F238E27FC236}">
                <a16:creationId xmlns:a16="http://schemas.microsoft.com/office/drawing/2014/main" id="{A06BCD51-D022-4440-B91E-AFBA8C9716E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866" r="31981" b="-14904"/>
          <a:stretch/>
        </p:blipFill>
        <p:spPr bwMode="auto">
          <a:xfrm>
            <a:off x="1083095" y="3245761"/>
            <a:ext cx="301787" cy="500634"/>
          </a:xfrm>
          <a:prstGeom prst="rect">
            <a:avLst/>
          </a:prstGeom>
          <a:noFill/>
          <a:extLst>
            <a:ext uri="{909E8E84-426E-40DD-AFC4-6F175D3DCCD1}">
              <a14:hiddenFill xmlns:a14="http://schemas.microsoft.com/office/drawing/2010/main">
                <a:solidFill>
                  <a:srgbClr val="FFFFFF"/>
                </a:solidFill>
              </a14:hiddenFill>
            </a:ext>
          </a:extLst>
        </p:spPr>
      </p:pic>
      <p:sp>
        <p:nvSpPr>
          <p:cNvPr id="448" name="TextBox 29">
            <a:extLst>
              <a:ext uri="{FF2B5EF4-FFF2-40B4-BE49-F238E27FC236}">
                <a16:creationId xmlns:a16="http://schemas.microsoft.com/office/drawing/2014/main" id="{645C4533-E874-4C1B-A306-58476A86D359}"/>
              </a:ext>
            </a:extLst>
          </p:cNvPr>
          <p:cNvSpPr txBox="1"/>
          <p:nvPr/>
        </p:nvSpPr>
        <p:spPr>
          <a:xfrm>
            <a:off x="2872149" y="3320607"/>
            <a:ext cx="1592080" cy="307777"/>
          </a:xfrm>
          <a:prstGeom prst="rect">
            <a:avLst/>
          </a:prstGeom>
          <a:noFill/>
        </p:spPr>
        <p:txBody>
          <a:bodyPr wrap="square" rtlCol="0">
            <a:spAutoFit/>
          </a:bodyPr>
          <a:lstStyle/>
          <a:p>
            <a:pPr algn="ctr" defTabSz="257174">
              <a:defRPr/>
            </a:pPr>
            <a:r>
              <a:rPr lang="en-US" sz="1400" b="1" i="1" kern="0" dirty="0">
                <a:solidFill>
                  <a:srgbClr val="C00000"/>
                </a:solidFill>
                <a:latin typeface="Calibri" panose="020F0502020204030204"/>
                <a:ea typeface="微軟正黑體"/>
              </a:rPr>
              <a:t>Dialogue Policy</a:t>
            </a:r>
            <a:endParaRPr lang="en-US" sz="1400" dirty="0">
              <a:solidFill>
                <a:srgbClr val="C00000"/>
              </a:solidFill>
              <a:latin typeface="Calibri"/>
              <a:ea typeface="微軟正黑體"/>
            </a:endParaRPr>
          </a:p>
        </p:txBody>
      </p:sp>
      <p:cxnSp>
        <p:nvCxnSpPr>
          <p:cNvPr id="449" name="Straight Arrow Connector 26">
            <a:extLst>
              <a:ext uri="{FF2B5EF4-FFF2-40B4-BE49-F238E27FC236}">
                <a16:creationId xmlns:a16="http://schemas.microsoft.com/office/drawing/2014/main" id="{85F54090-D9E2-46DF-B590-AF21D9E131C8}"/>
              </a:ext>
            </a:extLst>
          </p:cNvPr>
          <p:cNvCxnSpPr>
            <a:cxnSpLocks/>
          </p:cNvCxnSpPr>
          <p:nvPr/>
        </p:nvCxnSpPr>
        <p:spPr>
          <a:xfrm flipH="1">
            <a:off x="2750056" y="3597606"/>
            <a:ext cx="2170529" cy="0"/>
          </a:xfrm>
          <a:prstGeom prst="straightConnector1">
            <a:avLst/>
          </a:prstGeom>
          <a:noFill/>
          <a:ln w="28575" cap="flat" cmpd="sng" algn="in">
            <a:solidFill>
              <a:srgbClr val="C00000"/>
            </a:solidFill>
            <a:prstDash val="solid"/>
            <a:headEnd w="lg" len="lg"/>
            <a:tailEnd type="stealth" w="lg" len="lg"/>
          </a:ln>
          <a:effectLst/>
        </p:spPr>
      </p:cxnSp>
      <p:cxnSp>
        <p:nvCxnSpPr>
          <p:cNvPr id="450" name="Straight Arrow Connector 26">
            <a:extLst>
              <a:ext uri="{FF2B5EF4-FFF2-40B4-BE49-F238E27FC236}">
                <a16:creationId xmlns:a16="http://schemas.microsoft.com/office/drawing/2014/main" id="{EF31D880-4BF6-464B-96D6-D772F6D814EC}"/>
              </a:ext>
            </a:extLst>
          </p:cNvPr>
          <p:cNvCxnSpPr>
            <a:cxnSpLocks/>
          </p:cNvCxnSpPr>
          <p:nvPr/>
        </p:nvCxnSpPr>
        <p:spPr>
          <a:xfrm>
            <a:off x="2750539" y="2079046"/>
            <a:ext cx="1968571" cy="0"/>
          </a:xfrm>
          <a:prstGeom prst="straightConnector1">
            <a:avLst/>
          </a:prstGeom>
          <a:noFill/>
          <a:ln w="28575" cap="flat" cmpd="sng" algn="in">
            <a:solidFill>
              <a:srgbClr val="C00000"/>
            </a:solidFill>
            <a:prstDash val="solid"/>
            <a:headEnd w="lg" len="lg"/>
            <a:tailEnd type="stealth" w="lg" len="lg"/>
          </a:ln>
          <a:effectLst/>
        </p:spPr>
      </p:cxnSp>
      <p:sp>
        <p:nvSpPr>
          <p:cNvPr id="451" name="TextBox 25">
            <a:extLst>
              <a:ext uri="{FF2B5EF4-FFF2-40B4-BE49-F238E27FC236}">
                <a16:creationId xmlns:a16="http://schemas.microsoft.com/office/drawing/2014/main" id="{3D52EF21-E8C2-4EB5-A34E-ED984B6A8C58}"/>
              </a:ext>
            </a:extLst>
          </p:cNvPr>
          <p:cNvSpPr txBox="1"/>
          <p:nvPr/>
        </p:nvSpPr>
        <p:spPr>
          <a:xfrm>
            <a:off x="2714728" y="1773276"/>
            <a:ext cx="1681566" cy="307777"/>
          </a:xfrm>
          <a:prstGeom prst="rect">
            <a:avLst/>
          </a:prstGeom>
          <a:noFill/>
        </p:spPr>
        <p:txBody>
          <a:bodyPr wrap="square" rtlCol="0" anchor="t">
            <a:spAutoFit/>
          </a:bodyPr>
          <a:lstStyle/>
          <a:p>
            <a:pPr algn="ctr" defTabSz="257174">
              <a:defRPr/>
            </a:pPr>
            <a:r>
              <a:rPr lang="en-US" altLang="zh-TW" sz="1400" b="1" i="1" kern="0" dirty="0">
                <a:solidFill>
                  <a:srgbClr val="C00000"/>
                </a:solidFill>
                <a:latin typeface="Calibri" panose="020F0502020204030204"/>
                <a:ea typeface="微軟正黑體"/>
              </a:rPr>
              <a:t>Natural Language</a:t>
            </a:r>
            <a:endParaRPr lang="en-US" sz="1400" dirty="0">
              <a:solidFill>
                <a:srgbClr val="C00000"/>
              </a:solidFill>
              <a:latin typeface="Calibri"/>
              <a:ea typeface="微軟正黑體"/>
            </a:endParaRPr>
          </a:p>
        </p:txBody>
      </p:sp>
      <p:grpSp>
        <p:nvGrpSpPr>
          <p:cNvPr id="452" name="群組 6">
            <a:extLst>
              <a:ext uri="{FF2B5EF4-FFF2-40B4-BE49-F238E27FC236}">
                <a16:creationId xmlns:a16="http://schemas.microsoft.com/office/drawing/2014/main" id="{49568D1F-130F-4E8E-A68E-12C1F098CC5E}"/>
              </a:ext>
            </a:extLst>
          </p:cNvPr>
          <p:cNvGrpSpPr/>
          <p:nvPr/>
        </p:nvGrpSpPr>
        <p:grpSpPr>
          <a:xfrm>
            <a:off x="978995" y="1832736"/>
            <a:ext cx="1675980" cy="970019"/>
            <a:chOff x="553051" y="2907176"/>
            <a:chExt cx="2234640" cy="1293355"/>
          </a:xfrm>
        </p:grpSpPr>
        <p:sp>
          <p:nvSpPr>
            <p:cNvPr id="453" name="Rounded Rectangle 6">
              <a:extLst>
                <a:ext uri="{FF2B5EF4-FFF2-40B4-BE49-F238E27FC236}">
                  <a16:creationId xmlns:a16="http://schemas.microsoft.com/office/drawing/2014/main" id="{A9F36B97-9C85-478D-8BF8-A0FCA07B0437}"/>
                </a:ext>
              </a:extLst>
            </p:cNvPr>
            <p:cNvSpPr/>
            <p:nvPr/>
          </p:nvSpPr>
          <p:spPr>
            <a:xfrm>
              <a:off x="562896" y="2951879"/>
              <a:ext cx="2224795" cy="1248652"/>
            </a:xfrm>
            <a:prstGeom prst="roundRect">
              <a:avLst/>
            </a:prstGeom>
            <a:solidFill>
              <a:srgbClr val="CCECFF"/>
            </a:solidFill>
            <a:ln w="6350" cap="flat" cmpd="sng" algn="in">
              <a:solidFill>
                <a:srgbClr val="62B4C6"/>
              </a:solidFill>
              <a:prstDash val="solid"/>
            </a:ln>
            <a:effectLst/>
          </p:spPr>
          <p:txBody>
            <a:bodyPr rtlCol="0" anchor="ctr"/>
            <a:lstStyle/>
            <a:p>
              <a:pPr algn="ctr" defTabSz="257243">
                <a:defRPr/>
              </a:pPr>
              <a:endParaRPr lang="en-US" sz="1350" kern="0" dirty="0">
                <a:solidFill>
                  <a:prstClr val="black"/>
                </a:solidFill>
                <a:latin typeface="Calibri"/>
                <a:ea typeface="微軟正黑體"/>
              </a:endParaRPr>
            </a:p>
            <a:p>
              <a:pPr algn="ctr" defTabSz="257243">
                <a:defRPr/>
              </a:pPr>
              <a:endParaRPr lang="en-US" sz="1350" kern="0" dirty="0">
                <a:solidFill>
                  <a:prstClr val="black"/>
                </a:solidFill>
                <a:latin typeface="Calibri"/>
                <a:ea typeface="微軟正黑體"/>
              </a:endParaRPr>
            </a:p>
          </p:txBody>
        </p:sp>
        <p:grpSp>
          <p:nvGrpSpPr>
            <p:cNvPr id="454" name="群組 25">
              <a:extLst>
                <a:ext uri="{FF2B5EF4-FFF2-40B4-BE49-F238E27FC236}">
                  <a16:creationId xmlns:a16="http://schemas.microsoft.com/office/drawing/2014/main" id="{6C283B2A-4F3D-437A-9844-9B90DB198751}"/>
                </a:ext>
              </a:extLst>
            </p:cNvPr>
            <p:cNvGrpSpPr/>
            <p:nvPr/>
          </p:nvGrpSpPr>
          <p:grpSpPr>
            <a:xfrm>
              <a:off x="620888" y="3066963"/>
              <a:ext cx="2030470" cy="753143"/>
              <a:chOff x="8100037" y="354768"/>
              <a:chExt cx="3131754" cy="1161631"/>
            </a:xfrm>
          </p:grpSpPr>
          <p:sp>
            <p:nvSpPr>
              <p:cNvPr id="464" name="Oval 58">
                <a:extLst>
                  <a:ext uri="{FF2B5EF4-FFF2-40B4-BE49-F238E27FC236}">
                    <a16:creationId xmlns:a16="http://schemas.microsoft.com/office/drawing/2014/main" id="{23E6B093-B64D-40BA-A5A5-65EE80093D6D}"/>
                  </a:ext>
                </a:extLst>
              </p:cNvPr>
              <p:cNvSpPr/>
              <p:nvPr/>
            </p:nvSpPr>
            <p:spPr>
              <a:xfrm>
                <a:off x="8206424" y="1163235"/>
                <a:ext cx="391068" cy="353164"/>
              </a:xfrm>
              <a:prstGeom prst="ellipse">
                <a:avLst/>
              </a:prstGeom>
              <a:solidFill>
                <a:srgbClr val="0070C0"/>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sp>
            <p:nvSpPr>
              <p:cNvPr id="465" name="Oval 59">
                <a:extLst>
                  <a:ext uri="{FF2B5EF4-FFF2-40B4-BE49-F238E27FC236}">
                    <a16:creationId xmlns:a16="http://schemas.microsoft.com/office/drawing/2014/main" id="{31FE5A57-B9A9-488E-AB1A-DC638E2D1FF0}"/>
                  </a:ext>
                </a:extLst>
              </p:cNvPr>
              <p:cNvSpPr/>
              <p:nvPr/>
            </p:nvSpPr>
            <p:spPr>
              <a:xfrm>
                <a:off x="9944503" y="1159964"/>
                <a:ext cx="391068" cy="353164"/>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sp>
            <p:nvSpPr>
              <p:cNvPr id="466" name="Oval 100">
                <a:extLst>
                  <a:ext uri="{FF2B5EF4-FFF2-40B4-BE49-F238E27FC236}">
                    <a16:creationId xmlns:a16="http://schemas.microsoft.com/office/drawing/2014/main" id="{09DCD27C-A020-4FA8-BF91-4236EDEDFA92}"/>
                  </a:ext>
                </a:extLst>
              </p:cNvPr>
              <p:cNvSpPr/>
              <p:nvPr/>
            </p:nvSpPr>
            <p:spPr>
              <a:xfrm>
                <a:off x="9075464" y="1163235"/>
                <a:ext cx="391068" cy="353164"/>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467" name="Straight Arrow Connector 63">
                <a:extLst>
                  <a:ext uri="{FF2B5EF4-FFF2-40B4-BE49-F238E27FC236}">
                    <a16:creationId xmlns:a16="http://schemas.microsoft.com/office/drawing/2014/main" id="{799A213C-B2E4-4B99-9143-90B1E7E00E7A}"/>
                  </a:ext>
                </a:extLst>
              </p:cNvPr>
              <p:cNvCxnSpPr>
                <a:stCxn id="464" idx="6"/>
                <a:endCxn id="466" idx="2"/>
              </p:cNvCxnSpPr>
              <p:nvPr/>
            </p:nvCxnSpPr>
            <p:spPr>
              <a:xfrm>
                <a:off x="8597492" y="1339816"/>
                <a:ext cx="477972"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68" name="Straight Arrow Connector 64">
                <a:extLst>
                  <a:ext uri="{FF2B5EF4-FFF2-40B4-BE49-F238E27FC236}">
                    <a16:creationId xmlns:a16="http://schemas.microsoft.com/office/drawing/2014/main" id="{B4D2BB82-1D70-4159-A594-A8DB23367C6F}"/>
                  </a:ext>
                </a:extLst>
              </p:cNvPr>
              <p:cNvCxnSpPr>
                <a:stCxn id="466" idx="6"/>
                <a:endCxn id="465" idx="2"/>
              </p:cNvCxnSpPr>
              <p:nvPr/>
            </p:nvCxnSpPr>
            <p:spPr>
              <a:xfrm flipV="1">
                <a:off x="9466531" y="1336546"/>
                <a:ext cx="477972" cy="327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69" name="Straight Arrow Connector 66">
                <a:extLst>
                  <a:ext uri="{FF2B5EF4-FFF2-40B4-BE49-F238E27FC236}">
                    <a16:creationId xmlns:a16="http://schemas.microsoft.com/office/drawing/2014/main" id="{57ADBDD1-A898-4ED6-BB91-BF12B875A55A}"/>
                  </a:ext>
                </a:extLst>
              </p:cNvPr>
              <p:cNvCxnSpPr>
                <a:stCxn id="465" idx="6"/>
              </p:cNvCxnSpPr>
              <p:nvPr/>
            </p:nvCxnSpPr>
            <p:spPr>
              <a:xfrm>
                <a:off x="10335571" y="1336546"/>
                <a:ext cx="494059" cy="0"/>
              </a:xfrm>
              <a:prstGeom prst="straightConnector1">
                <a:avLst/>
              </a:prstGeom>
              <a:noFill/>
              <a:ln w="19050" cap="flat" cmpd="sng" algn="ctr">
                <a:solidFill>
                  <a:sysClr val="windowText" lastClr="000000"/>
                </a:solidFill>
                <a:prstDash val="sysDash"/>
                <a:miter lim="800000"/>
                <a:headEnd type="none" w="med" len="med"/>
                <a:tailEnd type="none" w="med" len="med"/>
              </a:ln>
              <a:effectLst/>
            </p:spPr>
          </p:cxnSp>
          <p:sp>
            <p:nvSpPr>
              <p:cNvPr id="470" name="TextBox 73">
                <a:extLst>
                  <a:ext uri="{FF2B5EF4-FFF2-40B4-BE49-F238E27FC236}">
                    <a16:creationId xmlns:a16="http://schemas.microsoft.com/office/drawing/2014/main" id="{79E2B572-6E1D-48E9-9A1F-D943F31AE693}"/>
                  </a:ext>
                </a:extLst>
              </p:cNvPr>
              <p:cNvSpPr txBox="1"/>
              <p:nvPr/>
            </p:nvSpPr>
            <p:spPr>
              <a:xfrm>
                <a:off x="8100037" y="354768"/>
                <a:ext cx="637165" cy="450973"/>
              </a:xfrm>
              <a:prstGeom prst="rect">
                <a:avLst/>
              </a:prstGeom>
              <a:noFill/>
            </p:spPr>
            <p:txBody>
              <a:bodyPr wrap="square" rtlCol="0">
                <a:spAutoFit/>
              </a:bodyPr>
              <a:lstStyle/>
              <a:p>
                <a:pPr algn="ctr" defTabSz="685800">
                  <a:defRPr/>
                </a:pPr>
                <a:r>
                  <a:rPr lang="en-US" sz="825" kern="0" dirty="0">
                    <a:solidFill>
                      <a:prstClr val="black"/>
                    </a:solidFill>
                    <a:latin typeface="Calibri"/>
                    <a:ea typeface="微軟正黑體"/>
                  </a:rPr>
                  <a:t>w</a:t>
                </a:r>
                <a:r>
                  <a:rPr lang="en-US" sz="825" kern="0" baseline="-25000" dirty="0">
                    <a:solidFill>
                      <a:prstClr val="black"/>
                    </a:solidFill>
                    <a:latin typeface="Calibri"/>
                    <a:ea typeface="微軟正黑體"/>
                  </a:rPr>
                  <a:t>0</a:t>
                </a:r>
              </a:p>
            </p:txBody>
          </p:sp>
          <p:cxnSp>
            <p:nvCxnSpPr>
              <p:cNvPr id="471" name="Straight Arrow Connector 81">
                <a:extLst>
                  <a:ext uri="{FF2B5EF4-FFF2-40B4-BE49-F238E27FC236}">
                    <a16:creationId xmlns:a16="http://schemas.microsoft.com/office/drawing/2014/main" id="{3B406AAE-9182-4C16-94A0-77D3E9E4E0F6}"/>
                  </a:ext>
                </a:extLst>
              </p:cNvPr>
              <p:cNvCxnSpPr>
                <a:cxnSpLocks/>
                <a:stCxn id="464" idx="0"/>
                <a:endCxn id="470" idx="2"/>
              </p:cNvCxnSpPr>
              <p:nvPr/>
            </p:nvCxnSpPr>
            <p:spPr>
              <a:xfrm flipV="1">
                <a:off x="8401959" y="805741"/>
                <a:ext cx="16662" cy="357495"/>
              </a:xfrm>
              <a:prstGeom prst="straightConnector1">
                <a:avLst/>
              </a:prstGeom>
              <a:noFill/>
              <a:ln w="19050" cap="flat" cmpd="sng" algn="ctr">
                <a:solidFill>
                  <a:sysClr val="windowText" lastClr="000000"/>
                </a:solidFill>
                <a:prstDash val="solid"/>
                <a:miter lim="800000"/>
                <a:tailEnd type="stealth" w="lg" len="lg"/>
              </a:ln>
              <a:effectLst/>
            </p:spPr>
          </p:cxnSp>
          <p:sp>
            <p:nvSpPr>
              <p:cNvPr id="472" name="Oval 89">
                <a:extLst>
                  <a:ext uri="{FF2B5EF4-FFF2-40B4-BE49-F238E27FC236}">
                    <a16:creationId xmlns:a16="http://schemas.microsoft.com/office/drawing/2014/main" id="{F51CB7FD-ECA6-4409-B3CB-EBFB41ECCF07}"/>
                  </a:ext>
                </a:extLst>
              </p:cNvPr>
              <p:cNvSpPr/>
              <p:nvPr/>
            </p:nvSpPr>
            <p:spPr>
              <a:xfrm>
                <a:off x="10840723" y="1160402"/>
                <a:ext cx="391068" cy="353164"/>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473" name="Straight Arrow Connector 97">
                <a:extLst>
                  <a:ext uri="{FF2B5EF4-FFF2-40B4-BE49-F238E27FC236}">
                    <a16:creationId xmlns:a16="http://schemas.microsoft.com/office/drawing/2014/main" id="{74A86B26-4B1E-4D31-A124-9DFCD360DAA9}"/>
                  </a:ext>
                </a:extLst>
              </p:cNvPr>
              <p:cNvCxnSpPr>
                <a:endCxn id="472" idx="2"/>
              </p:cNvCxnSpPr>
              <p:nvPr/>
            </p:nvCxnSpPr>
            <p:spPr>
              <a:xfrm>
                <a:off x="10537465" y="1336984"/>
                <a:ext cx="303257"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74" name="Straight Arrow Connector 81">
                <a:extLst>
                  <a:ext uri="{FF2B5EF4-FFF2-40B4-BE49-F238E27FC236}">
                    <a16:creationId xmlns:a16="http://schemas.microsoft.com/office/drawing/2014/main" id="{B1F9EC81-0EC4-4C3F-84FA-6A19D80DD1F9}"/>
                  </a:ext>
                </a:extLst>
              </p:cNvPr>
              <p:cNvCxnSpPr>
                <a:cxnSpLocks/>
                <a:stCxn id="472" idx="0"/>
                <a:endCxn id="463" idx="2"/>
              </p:cNvCxnSpPr>
              <p:nvPr/>
            </p:nvCxnSpPr>
            <p:spPr>
              <a:xfrm flipV="1">
                <a:off x="11036256" y="798011"/>
                <a:ext cx="652" cy="362391"/>
              </a:xfrm>
              <a:prstGeom prst="straightConnector1">
                <a:avLst/>
              </a:prstGeom>
              <a:noFill/>
              <a:ln w="19050" cap="flat" cmpd="sng" algn="ctr">
                <a:solidFill>
                  <a:sysClr val="windowText" lastClr="000000"/>
                </a:solidFill>
                <a:prstDash val="solid"/>
                <a:miter lim="800000"/>
                <a:tailEnd type="stealth" w="lg" len="lg"/>
              </a:ln>
              <a:effectLst/>
            </p:spPr>
          </p:cxnSp>
        </p:grpSp>
        <p:sp>
          <p:nvSpPr>
            <p:cNvPr id="455" name="TextBox 73">
              <a:extLst>
                <a:ext uri="{FF2B5EF4-FFF2-40B4-BE49-F238E27FC236}">
                  <a16:creationId xmlns:a16="http://schemas.microsoft.com/office/drawing/2014/main" id="{53CB1589-5682-4DE1-AE6B-15348FDB8B85}"/>
                </a:ext>
              </a:extLst>
            </p:cNvPr>
            <p:cNvSpPr txBox="1"/>
            <p:nvPr/>
          </p:nvSpPr>
          <p:spPr>
            <a:xfrm>
              <a:off x="1145542" y="3074363"/>
              <a:ext cx="469075" cy="292388"/>
            </a:xfrm>
            <a:prstGeom prst="rect">
              <a:avLst/>
            </a:prstGeom>
            <a:noFill/>
          </p:spPr>
          <p:txBody>
            <a:bodyPr wrap="square" rtlCol="0">
              <a:spAutoFit/>
            </a:bodyPr>
            <a:lstStyle/>
            <a:p>
              <a:pPr algn="ctr" defTabSz="685800">
                <a:defRPr/>
              </a:pPr>
              <a:r>
                <a:rPr lang="en-US" sz="825" kern="0" dirty="0">
                  <a:solidFill>
                    <a:prstClr val="black"/>
                  </a:solidFill>
                  <a:latin typeface="Calibri"/>
                  <a:ea typeface="微軟正黑體"/>
                </a:rPr>
                <a:t>w</a:t>
              </a:r>
              <a:r>
                <a:rPr lang="en-US" sz="825" kern="0" baseline="-25000" dirty="0">
                  <a:solidFill>
                    <a:prstClr val="black"/>
                  </a:solidFill>
                  <a:latin typeface="Calibri"/>
                  <a:ea typeface="微軟正黑體"/>
                </a:rPr>
                <a:t>1</a:t>
              </a:r>
            </a:p>
          </p:txBody>
        </p:sp>
        <p:cxnSp>
          <p:nvCxnSpPr>
            <p:cNvPr id="456" name="Straight Arrow Connector 81">
              <a:extLst>
                <a:ext uri="{FF2B5EF4-FFF2-40B4-BE49-F238E27FC236}">
                  <a16:creationId xmlns:a16="http://schemas.microsoft.com/office/drawing/2014/main" id="{AC027031-D0CE-4274-BB89-946DBB5E3A26}"/>
                </a:ext>
              </a:extLst>
            </p:cNvPr>
            <p:cNvCxnSpPr>
              <a:cxnSpLocks/>
              <a:stCxn id="466" idx="0"/>
              <a:endCxn id="455" idx="2"/>
            </p:cNvCxnSpPr>
            <p:nvPr/>
          </p:nvCxnSpPr>
          <p:spPr>
            <a:xfrm flipH="1" flipV="1">
              <a:off x="1380079" y="3366751"/>
              <a:ext cx="1" cy="224383"/>
            </a:xfrm>
            <a:prstGeom prst="straightConnector1">
              <a:avLst/>
            </a:prstGeom>
            <a:noFill/>
            <a:ln w="19050" cap="flat" cmpd="sng" algn="ctr">
              <a:solidFill>
                <a:sysClr val="windowText" lastClr="000000"/>
              </a:solidFill>
              <a:prstDash val="solid"/>
              <a:miter lim="800000"/>
              <a:tailEnd type="stealth" w="lg" len="lg"/>
            </a:ln>
            <a:effectLst/>
          </p:spPr>
        </p:cxnSp>
        <p:sp>
          <p:nvSpPr>
            <p:cNvPr id="457" name="TextBox 73">
              <a:extLst>
                <a:ext uri="{FF2B5EF4-FFF2-40B4-BE49-F238E27FC236}">
                  <a16:creationId xmlns:a16="http://schemas.microsoft.com/office/drawing/2014/main" id="{85E91D38-26CC-4C89-8764-138D7BB04306}"/>
                </a:ext>
              </a:extLst>
            </p:cNvPr>
            <p:cNvSpPr txBox="1"/>
            <p:nvPr/>
          </p:nvSpPr>
          <p:spPr>
            <a:xfrm>
              <a:off x="1751198" y="3061951"/>
              <a:ext cx="408733" cy="292388"/>
            </a:xfrm>
            <a:prstGeom prst="rect">
              <a:avLst/>
            </a:prstGeom>
            <a:noFill/>
          </p:spPr>
          <p:txBody>
            <a:bodyPr wrap="square" rtlCol="0">
              <a:spAutoFit/>
            </a:bodyPr>
            <a:lstStyle/>
            <a:p>
              <a:pPr algn="ctr" defTabSz="685800">
                <a:defRPr/>
              </a:pPr>
              <a:r>
                <a:rPr lang="en-US" sz="825" kern="0" dirty="0">
                  <a:solidFill>
                    <a:prstClr val="black"/>
                  </a:solidFill>
                  <a:latin typeface="Calibri"/>
                  <a:ea typeface="微軟正黑體"/>
                </a:rPr>
                <a:t>w</a:t>
              </a:r>
              <a:r>
                <a:rPr lang="en-US" sz="825" kern="0" baseline="-25000" dirty="0">
                  <a:solidFill>
                    <a:prstClr val="black"/>
                  </a:solidFill>
                  <a:latin typeface="Calibri"/>
                  <a:ea typeface="微軟正黑體"/>
                </a:rPr>
                <a:t>2</a:t>
              </a:r>
            </a:p>
          </p:txBody>
        </p:sp>
        <p:cxnSp>
          <p:nvCxnSpPr>
            <p:cNvPr id="458" name="Straight Arrow Connector 81">
              <a:extLst>
                <a:ext uri="{FF2B5EF4-FFF2-40B4-BE49-F238E27FC236}">
                  <a16:creationId xmlns:a16="http://schemas.microsoft.com/office/drawing/2014/main" id="{087ADE04-16D6-4037-BE2C-F76ED88A1946}"/>
                </a:ext>
              </a:extLst>
            </p:cNvPr>
            <p:cNvCxnSpPr>
              <a:cxnSpLocks/>
              <a:stCxn id="465" idx="0"/>
              <a:endCxn id="457" idx="2"/>
            </p:cNvCxnSpPr>
            <p:nvPr/>
          </p:nvCxnSpPr>
          <p:spPr>
            <a:xfrm flipV="1">
              <a:off x="1943522" y="3354339"/>
              <a:ext cx="12043" cy="234672"/>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59" name="肘形接點 1193">
              <a:extLst>
                <a:ext uri="{FF2B5EF4-FFF2-40B4-BE49-F238E27FC236}">
                  <a16:creationId xmlns:a16="http://schemas.microsoft.com/office/drawing/2014/main" id="{BCDE6E9B-16F2-4AAE-8041-05C1DB59323B}"/>
                </a:ext>
              </a:extLst>
            </p:cNvPr>
            <p:cNvCxnSpPr>
              <a:cxnSpLocks/>
              <a:stCxn id="470" idx="3"/>
              <a:endCxn id="466" idx="4"/>
            </p:cNvCxnSpPr>
            <p:nvPr/>
          </p:nvCxnSpPr>
          <p:spPr>
            <a:xfrm>
              <a:off x="1033994" y="3213158"/>
              <a:ext cx="346087" cy="606948"/>
            </a:xfrm>
            <a:prstGeom prst="bentConnector4">
              <a:avLst>
                <a:gd name="adj1" fmla="val 31685"/>
                <a:gd name="adj2" fmla="val 150218"/>
              </a:avLst>
            </a:prstGeom>
            <a:noFill/>
            <a:ln w="19050" cap="flat" cmpd="sng" algn="ctr">
              <a:solidFill>
                <a:sysClr val="windowText" lastClr="000000"/>
              </a:solidFill>
              <a:prstDash val="solid"/>
              <a:miter lim="800000"/>
              <a:tailEnd type="stealth" w="lg" len="lg"/>
            </a:ln>
            <a:effectLst/>
          </p:spPr>
        </p:cxnSp>
        <p:cxnSp>
          <p:nvCxnSpPr>
            <p:cNvPr id="460" name="肘形接點 1194">
              <a:extLst>
                <a:ext uri="{FF2B5EF4-FFF2-40B4-BE49-F238E27FC236}">
                  <a16:creationId xmlns:a16="http://schemas.microsoft.com/office/drawing/2014/main" id="{09D51B34-1A63-49AC-B292-1DA447863FF5}"/>
                </a:ext>
              </a:extLst>
            </p:cNvPr>
            <p:cNvCxnSpPr>
              <a:cxnSpLocks/>
              <a:stCxn id="455" idx="3"/>
              <a:endCxn id="465" idx="4"/>
            </p:cNvCxnSpPr>
            <p:nvPr/>
          </p:nvCxnSpPr>
          <p:spPr>
            <a:xfrm>
              <a:off x="1614616" y="3220558"/>
              <a:ext cx="328905" cy="597428"/>
            </a:xfrm>
            <a:prstGeom prst="bentConnector4">
              <a:avLst>
                <a:gd name="adj1" fmla="val 30728"/>
                <a:gd name="adj2" fmla="val 151019"/>
              </a:avLst>
            </a:prstGeom>
            <a:noFill/>
            <a:ln w="19050" cap="flat" cmpd="sng" algn="ctr">
              <a:solidFill>
                <a:sysClr val="windowText" lastClr="000000"/>
              </a:solidFill>
              <a:prstDash val="solid"/>
              <a:miter lim="800000"/>
              <a:tailEnd type="stealth" w="lg" len="lg"/>
            </a:ln>
            <a:effectLst/>
          </p:spPr>
        </p:cxnSp>
        <p:sp>
          <p:nvSpPr>
            <p:cNvPr id="461" name="矩形 56">
              <a:extLst>
                <a:ext uri="{FF2B5EF4-FFF2-40B4-BE49-F238E27FC236}">
                  <a16:creationId xmlns:a16="http://schemas.microsoft.com/office/drawing/2014/main" id="{059778CB-4BED-4892-A4BB-067CE32D7444}"/>
                </a:ext>
              </a:extLst>
            </p:cNvPr>
            <p:cNvSpPr/>
            <p:nvPr/>
          </p:nvSpPr>
          <p:spPr>
            <a:xfrm>
              <a:off x="553051" y="2907176"/>
              <a:ext cx="2234640" cy="369332"/>
            </a:xfrm>
            <a:prstGeom prst="rect">
              <a:avLst/>
            </a:prstGeom>
          </p:spPr>
          <p:txBody>
            <a:bodyPr wrap="square">
              <a:spAutoFit/>
            </a:bodyPr>
            <a:lstStyle/>
            <a:p>
              <a:pPr algn="ctr" defTabSz="257243">
                <a:defRPr/>
              </a:pPr>
              <a:r>
                <a:rPr lang="en-US" sz="1200" b="1" kern="0" dirty="0">
                  <a:solidFill>
                    <a:prstClr val="black"/>
                  </a:solidFill>
                  <a:latin typeface="Calibri"/>
                  <a:ea typeface="微軟正黑體"/>
                </a:rPr>
                <a:t>NLG</a:t>
              </a:r>
            </a:p>
          </p:txBody>
        </p:sp>
        <p:cxnSp>
          <p:nvCxnSpPr>
            <p:cNvPr id="462" name="肘形接點 1208">
              <a:extLst>
                <a:ext uri="{FF2B5EF4-FFF2-40B4-BE49-F238E27FC236}">
                  <a16:creationId xmlns:a16="http://schemas.microsoft.com/office/drawing/2014/main" id="{594DC48E-DCDE-4CA0-879C-926F84E7A33E}"/>
                </a:ext>
              </a:extLst>
            </p:cNvPr>
            <p:cNvCxnSpPr>
              <a:cxnSpLocks/>
              <a:stCxn id="457" idx="3"/>
              <a:endCxn id="472" idx="4"/>
            </p:cNvCxnSpPr>
            <p:nvPr/>
          </p:nvCxnSpPr>
          <p:spPr>
            <a:xfrm>
              <a:off x="2159931" y="3208146"/>
              <a:ext cx="364653" cy="610123"/>
            </a:xfrm>
            <a:prstGeom prst="bentConnector4">
              <a:avLst>
                <a:gd name="adj1" fmla="val 32617"/>
                <a:gd name="adj2" fmla="val 149957"/>
              </a:avLst>
            </a:prstGeom>
            <a:noFill/>
            <a:ln w="19050" cap="flat" cmpd="sng" algn="ctr">
              <a:solidFill>
                <a:sysClr val="windowText" lastClr="000000"/>
              </a:solidFill>
              <a:prstDash val="solid"/>
              <a:miter lim="800000"/>
              <a:tailEnd type="stealth" w="lg" len="lg"/>
            </a:ln>
            <a:effectLst/>
          </p:spPr>
        </p:cxnSp>
        <p:sp>
          <p:nvSpPr>
            <p:cNvPr id="463" name="TextBox 73">
              <a:extLst>
                <a:ext uri="{FF2B5EF4-FFF2-40B4-BE49-F238E27FC236}">
                  <a16:creationId xmlns:a16="http://schemas.microsoft.com/office/drawing/2014/main" id="{A3BB67B7-0910-433D-813B-1C141F303989}"/>
                </a:ext>
              </a:extLst>
            </p:cNvPr>
            <p:cNvSpPr txBox="1"/>
            <p:nvPr/>
          </p:nvSpPr>
          <p:spPr>
            <a:xfrm>
              <a:off x="2277067" y="3061951"/>
              <a:ext cx="495880" cy="292388"/>
            </a:xfrm>
            <a:prstGeom prst="rect">
              <a:avLst/>
            </a:prstGeom>
            <a:noFill/>
          </p:spPr>
          <p:txBody>
            <a:bodyPr wrap="square" rtlCol="0">
              <a:spAutoFit/>
            </a:bodyPr>
            <a:lstStyle/>
            <a:p>
              <a:pPr algn="ctr" defTabSz="685800">
                <a:defRPr/>
              </a:pPr>
              <a:r>
                <a:rPr lang="en-US" sz="825" kern="0" dirty="0">
                  <a:solidFill>
                    <a:prstClr val="black"/>
                  </a:solidFill>
                  <a:latin typeface="Calibri"/>
                  <a:ea typeface="微軟正黑體"/>
                </a:rPr>
                <a:t>EOS</a:t>
              </a:r>
              <a:endParaRPr lang="en-US" sz="825" kern="0" baseline="-25000" dirty="0">
                <a:solidFill>
                  <a:prstClr val="black"/>
                </a:solidFill>
                <a:latin typeface="Calibri"/>
                <a:ea typeface="微軟正黑體"/>
              </a:endParaRPr>
            </a:p>
          </p:txBody>
        </p:sp>
      </p:grpSp>
      <p:sp>
        <p:nvSpPr>
          <p:cNvPr id="475" name="想法泡泡: 雲朵 1560">
            <a:extLst>
              <a:ext uri="{FF2B5EF4-FFF2-40B4-BE49-F238E27FC236}">
                <a16:creationId xmlns:a16="http://schemas.microsoft.com/office/drawing/2014/main" id="{27D7D9FB-AA16-46AF-AF57-6991CB8C1D38}"/>
              </a:ext>
            </a:extLst>
          </p:cNvPr>
          <p:cNvSpPr/>
          <p:nvPr/>
        </p:nvSpPr>
        <p:spPr>
          <a:xfrm>
            <a:off x="752317" y="2909403"/>
            <a:ext cx="1233721" cy="258605"/>
          </a:xfrm>
          <a:prstGeom prst="cloudCallout">
            <a:avLst>
              <a:gd name="adj1" fmla="val -17801"/>
              <a:gd name="adj2" fmla="val 110152"/>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342900">
              <a:defRPr/>
            </a:pPr>
            <a:r>
              <a:rPr lang="en-US" altLang="zh-TW" sz="1200" kern="0" dirty="0">
                <a:solidFill>
                  <a:schemeClr val="bg1"/>
                </a:solidFill>
                <a:latin typeface="Calibri" panose="020F0502020204030204"/>
                <a:ea typeface="新細明體" panose="02020500000000000000" pitchFamily="18" charset="-120"/>
              </a:rPr>
              <a:t>User Goal</a:t>
            </a:r>
            <a:endParaRPr lang="en-US" sz="1200" kern="0" dirty="0">
              <a:solidFill>
                <a:schemeClr val="bg1"/>
              </a:solidFill>
              <a:latin typeface="Calibri" panose="020F0502020204030204"/>
              <a:ea typeface="微軟正黑體"/>
            </a:endParaRPr>
          </a:p>
        </p:txBody>
      </p:sp>
      <p:grpSp>
        <p:nvGrpSpPr>
          <p:cNvPr id="476" name="群組 116">
            <a:extLst>
              <a:ext uri="{FF2B5EF4-FFF2-40B4-BE49-F238E27FC236}">
                <a16:creationId xmlns:a16="http://schemas.microsoft.com/office/drawing/2014/main" id="{A9FAC180-A260-47DE-B2F2-2D3B04073BEA}"/>
              </a:ext>
            </a:extLst>
          </p:cNvPr>
          <p:cNvGrpSpPr/>
          <p:nvPr/>
        </p:nvGrpSpPr>
        <p:grpSpPr>
          <a:xfrm>
            <a:off x="4708317" y="1764951"/>
            <a:ext cx="1404972" cy="753302"/>
            <a:chOff x="2887570" y="718229"/>
            <a:chExt cx="1873296" cy="1004403"/>
          </a:xfrm>
        </p:grpSpPr>
        <p:sp>
          <p:nvSpPr>
            <p:cNvPr id="477" name="Rounded Rectangle 6">
              <a:extLst>
                <a:ext uri="{FF2B5EF4-FFF2-40B4-BE49-F238E27FC236}">
                  <a16:creationId xmlns:a16="http://schemas.microsoft.com/office/drawing/2014/main" id="{48FB1C19-1F5D-4880-9313-A7AFCB4C2766}"/>
                </a:ext>
              </a:extLst>
            </p:cNvPr>
            <p:cNvSpPr/>
            <p:nvPr/>
          </p:nvSpPr>
          <p:spPr>
            <a:xfrm>
              <a:off x="2922072" y="720921"/>
              <a:ext cx="1838794" cy="1001711"/>
            </a:xfrm>
            <a:prstGeom prst="roundRect">
              <a:avLst>
                <a:gd name="adj" fmla="val 9986"/>
              </a:avLst>
            </a:prstGeom>
            <a:solidFill>
              <a:srgbClr val="FFCCCC"/>
            </a:solidFill>
            <a:ln w="6350" cap="flat" cmpd="sng" algn="in">
              <a:solidFill>
                <a:srgbClr val="FF0000"/>
              </a:solidFill>
              <a:prstDash val="solid"/>
            </a:ln>
            <a:effectLst/>
          </p:spPr>
          <p:txBody>
            <a:bodyPr rtlCol="0" anchor="ctr"/>
            <a:lstStyle/>
            <a:p>
              <a:pPr algn="ctr" defTabSz="257243">
                <a:defRPr/>
              </a:pPr>
              <a:endParaRPr lang="en-US" sz="1350" b="1" kern="0" dirty="0">
                <a:solidFill>
                  <a:prstClr val="black"/>
                </a:solidFill>
                <a:latin typeface="Calibri"/>
                <a:ea typeface="微軟正黑體"/>
              </a:endParaRPr>
            </a:p>
            <a:p>
              <a:pPr algn="ctr" defTabSz="257243">
                <a:defRPr/>
              </a:pPr>
              <a:endParaRPr lang="en-US" sz="1350" b="1" kern="0" dirty="0">
                <a:solidFill>
                  <a:prstClr val="black"/>
                </a:solidFill>
                <a:latin typeface="Calibri"/>
                <a:ea typeface="微軟正黑體"/>
              </a:endParaRPr>
            </a:p>
          </p:txBody>
        </p:sp>
        <p:sp>
          <p:nvSpPr>
            <p:cNvPr id="478" name="Oval 58">
              <a:extLst>
                <a:ext uri="{FF2B5EF4-FFF2-40B4-BE49-F238E27FC236}">
                  <a16:creationId xmlns:a16="http://schemas.microsoft.com/office/drawing/2014/main" id="{DFBE96BD-F091-4511-ADAC-A334F11690C0}"/>
                </a:ext>
              </a:extLst>
            </p:cNvPr>
            <p:cNvSpPr/>
            <p:nvPr/>
          </p:nvSpPr>
          <p:spPr>
            <a:xfrm>
              <a:off x="3358480" y="1040217"/>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sp>
          <p:nvSpPr>
            <p:cNvPr id="479" name="Oval 100">
              <a:extLst>
                <a:ext uri="{FF2B5EF4-FFF2-40B4-BE49-F238E27FC236}">
                  <a16:creationId xmlns:a16="http://schemas.microsoft.com/office/drawing/2014/main" id="{4076481B-5D7D-4281-B82D-007B3F2FDC7E}"/>
                </a:ext>
              </a:extLst>
            </p:cNvPr>
            <p:cNvSpPr/>
            <p:nvPr/>
          </p:nvSpPr>
          <p:spPr>
            <a:xfrm>
              <a:off x="3868133" y="1040217"/>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480" name="Straight Arrow Connector 63">
              <a:extLst>
                <a:ext uri="{FF2B5EF4-FFF2-40B4-BE49-F238E27FC236}">
                  <a16:creationId xmlns:a16="http://schemas.microsoft.com/office/drawing/2014/main" id="{F166707C-2349-454C-B6AF-B1AD4C0DBE0D}"/>
                </a:ext>
              </a:extLst>
            </p:cNvPr>
            <p:cNvCxnSpPr>
              <a:stCxn id="478" idx="6"/>
              <a:endCxn id="479" idx="2"/>
            </p:cNvCxnSpPr>
            <p:nvPr/>
          </p:nvCxnSpPr>
          <p:spPr>
            <a:xfrm>
              <a:off x="3587824" y="1144395"/>
              <a:ext cx="280309"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81" name="Straight Arrow Connector 65">
              <a:extLst>
                <a:ext uri="{FF2B5EF4-FFF2-40B4-BE49-F238E27FC236}">
                  <a16:creationId xmlns:a16="http://schemas.microsoft.com/office/drawing/2014/main" id="{F0D6BA49-68BF-4574-B790-32592486EB76}"/>
                </a:ext>
              </a:extLst>
            </p:cNvPr>
            <p:cNvCxnSpPr>
              <a:stCxn id="484" idx="2"/>
              <a:endCxn id="478" idx="0"/>
            </p:cNvCxnSpPr>
            <p:nvPr/>
          </p:nvCxnSpPr>
          <p:spPr>
            <a:xfrm>
              <a:off x="3472630" y="909764"/>
              <a:ext cx="523" cy="130453"/>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82" name="Straight Arrow Connector 66">
              <a:extLst>
                <a:ext uri="{FF2B5EF4-FFF2-40B4-BE49-F238E27FC236}">
                  <a16:creationId xmlns:a16="http://schemas.microsoft.com/office/drawing/2014/main" id="{DF0C5EBB-EB69-4CF5-9440-1360934BDECD}"/>
                </a:ext>
              </a:extLst>
            </p:cNvPr>
            <p:cNvCxnSpPr/>
            <p:nvPr/>
          </p:nvCxnSpPr>
          <p:spPr>
            <a:xfrm>
              <a:off x="4116976" y="1142466"/>
              <a:ext cx="289744" cy="0"/>
            </a:xfrm>
            <a:prstGeom prst="straightConnector1">
              <a:avLst/>
            </a:prstGeom>
            <a:noFill/>
            <a:ln w="19050" cap="flat" cmpd="sng" algn="ctr">
              <a:solidFill>
                <a:sysClr val="windowText" lastClr="000000"/>
              </a:solidFill>
              <a:prstDash val="sysDash"/>
              <a:miter lim="800000"/>
              <a:headEnd type="none" w="med" len="med"/>
              <a:tailEnd type="none" w="med" len="med"/>
            </a:ln>
            <a:effectLst/>
          </p:spPr>
        </p:cxnSp>
        <p:cxnSp>
          <p:nvCxnSpPr>
            <p:cNvPr id="483" name="Straight Arrow Connector 67">
              <a:extLst>
                <a:ext uri="{FF2B5EF4-FFF2-40B4-BE49-F238E27FC236}">
                  <a16:creationId xmlns:a16="http://schemas.microsoft.com/office/drawing/2014/main" id="{A8BD3E68-D3E8-4CF0-B59F-A2A4BDE48C3B}"/>
                </a:ext>
              </a:extLst>
            </p:cNvPr>
            <p:cNvCxnSpPr/>
            <p:nvPr/>
          </p:nvCxnSpPr>
          <p:spPr>
            <a:xfrm flipV="1">
              <a:off x="3220184" y="1142466"/>
              <a:ext cx="135907" cy="1"/>
            </a:xfrm>
            <a:prstGeom prst="straightConnector1">
              <a:avLst/>
            </a:prstGeom>
            <a:noFill/>
            <a:ln w="19050" cap="flat" cmpd="sng" algn="ctr">
              <a:solidFill>
                <a:sysClr val="windowText" lastClr="000000"/>
              </a:solidFill>
              <a:prstDash val="solid"/>
              <a:miter lim="800000"/>
              <a:tailEnd type="stealth" w="lg" len="lg"/>
            </a:ln>
            <a:effectLst/>
          </p:spPr>
        </p:cxnSp>
        <p:sp>
          <p:nvSpPr>
            <p:cNvPr id="484" name="TextBox 72">
              <a:extLst>
                <a:ext uri="{FF2B5EF4-FFF2-40B4-BE49-F238E27FC236}">
                  <a16:creationId xmlns:a16="http://schemas.microsoft.com/office/drawing/2014/main" id="{0C2B5C08-1AC5-4B19-B9D9-7ECDE92C6BAB}"/>
                </a:ext>
              </a:extLst>
            </p:cNvPr>
            <p:cNvSpPr txBox="1"/>
            <p:nvPr/>
          </p:nvSpPr>
          <p:spPr>
            <a:xfrm>
              <a:off x="3198343" y="740486"/>
              <a:ext cx="548573" cy="169277"/>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825" dirty="0" err="1">
                  <a:latin typeface="Calibri"/>
                  <a:ea typeface="微軟正黑體"/>
                </a:rPr>
                <a:t>w</a:t>
              </a:r>
              <a:r>
                <a:rPr lang="en-US" sz="825" baseline="-25000" dirty="0" err="1">
                  <a:latin typeface="Calibri"/>
                  <a:ea typeface="微軟正黑體"/>
                </a:rPr>
                <a:t>i</a:t>
              </a:r>
              <a:endParaRPr lang="en-US" sz="825" baseline="-25000" dirty="0">
                <a:latin typeface="Calibri"/>
                <a:ea typeface="微軟正黑體"/>
              </a:endParaRPr>
            </a:p>
          </p:txBody>
        </p:sp>
        <p:sp>
          <p:nvSpPr>
            <p:cNvPr id="485" name="TextBox 73">
              <a:extLst>
                <a:ext uri="{FF2B5EF4-FFF2-40B4-BE49-F238E27FC236}">
                  <a16:creationId xmlns:a16="http://schemas.microsoft.com/office/drawing/2014/main" id="{CA7EE9C5-806B-476C-A83C-DA5DAD199080}"/>
                </a:ext>
              </a:extLst>
            </p:cNvPr>
            <p:cNvSpPr txBox="1"/>
            <p:nvPr/>
          </p:nvSpPr>
          <p:spPr>
            <a:xfrm>
              <a:off x="2887570" y="1337643"/>
              <a:ext cx="566047" cy="161669"/>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788" dirty="0">
                  <a:latin typeface="Calibri"/>
                  <a:ea typeface="微軟正黑體"/>
                </a:rPr>
                <a:t>&lt;slot&gt;</a:t>
              </a:r>
            </a:p>
          </p:txBody>
        </p:sp>
        <p:cxnSp>
          <p:nvCxnSpPr>
            <p:cNvPr id="486" name="Straight Arrow Connector 75">
              <a:extLst>
                <a:ext uri="{FF2B5EF4-FFF2-40B4-BE49-F238E27FC236}">
                  <a16:creationId xmlns:a16="http://schemas.microsoft.com/office/drawing/2014/main" id="{A3C14F88-1A79-4916-BABD-5ECA18B96473}"/>
                </a:ext>
              </a:extLst>
            </p:cNvPr>
            <p:cNvCxnSpPr>
              <a:stCxn id="487" idx="2"/>
              <a:endCxn id="479" idx="0"/>
            </p:cNvCxnSpPr>
            <p:nvPr/>
          </p:nvCxnSpPr>
          <p:spPr>
            <a:xfrm>
              <a:off x="3978339" y="900017"/>
              <a:ext cx="4465" cy="140200"/>
            </a:xfrm>
            <a:prstGeom prst="straightConnector1">
              <a:avLst/>
            </a:prstGeom>
            <a:noFill/>
            <a:ln w="19050" cap="flat" cmpd="sng" algn="ctr">
              <a:solidFill>
                <a:sysClr val="windowText" lastClr="000000"/>
              </a:solidFill>
              <a:prstDash val="solid"/>
              <a:miter lim="800000"/>
              <a:tailEnd type="stealth" w="lg" len="lg"/>
            </a:ln>
            <a:effectLst/>
          </p:spPr>
        </p:cxnSp>
        <p:sp>
          <p:nvSpPr>
            <p:cNvPr id="487" name="TextBox 76">
              <a:extLst>
                <a:ext uri="{FF2B5EF4-FFF2-40B4-BE49-F238E27FC236}">
                  <a16:creationId xmlns:a16="http://schemas.microsoft.com/office/drawing/2014/main" id="{A0A39C52-2071-493E-994C-D0C895FB9862}"/>
                </a:ext>
              </a:extLst>
            </p:cNvPr>
            <p:cNvSpPr txBox="1"/>
            <p:nvPr/>
          </p:nvSpPr>
          <p:spPr>
            <a:xfrm>
              <a:off x="3779327" y="730740"/>
              <a:ext cx="398023" cy="169277"/>
            </a:xfrm>
            <a:prstGeom prst="rect">
              <a:avLst/>
            </a:prstGeom>
            <a:noFill/>
          </p:spPr>
          <p:txBody>
            <a:bodyPr wrap="square" lIns="0" tIns="0" rIns="0" bIns="0" rtlCol="0">
              <a:spAutoFit/>
            </a:bodyPr>
            <a:lstStyle/>
            <a:p>
              <a:pPr algn="ctr" defTabSz="342900">
                <a:defRPr/>
              </a:pPr>
              <a:r>
                <a:rPr lang="en-US" sz="825" kern="0" dirty="0">
                  <a:solidFill>
                    <a:prstClr val="black"/>
                  </a:solidFill>
                  <a:latin typeface="Calibri"/>
                  <a:ea typeface="微軟正黑體"/>
                </a:rPr>
                <a:t>w</a:t>
              </a:r>
              <a:r>
                <a:rPr lang="en-US" sz="825" kern="0" baseline="-25000" dirty="0">
                  <a:solidFill>
                    <a:prstClr val="black"/>
                  </a:solidFill>
                  <a:latin typeface="Calibri"/>
                  <a:ea typeface="微軟正黑體"/>
                </a:rPr>
                <a:t>i+1</a:t>
              </a:r>
            </a:p>
          </p:txBody>
        </p:sp>
        <p:cxnSp>
          <p:nvCxnSpPr>
            <p:cNvPr id="488" name="Straight Arrow Connector 81">
              <a:extLst>
                <a:ext uri="{FF2B5EF4-FFF2-40B4-BE49-F238E27FC236}">
                  <a16:creationId xmlns:a16="http://schemas.microsoft.com/office/drawing/2014/main" id="{B299E55D-CF32-4C89-A440-E60A8DF9C73A}"/>
                </a:ext>
              </a:extLst>
            </p:cNvPr>
            <p:cNvCxnSpPr>
              <a:stCxn id="478" idx="4"/>
              <a:endCxn id="485" idx="0"/>
            </p:cNvCxnSpPr>
            <p:nvPr/>
          </p:nvCxnSpPr>
          <p:spPr>
            <a:xfrm flipH="1">
              <a:off x="3170594" y="1248576"/>
              <a:ext cx="302559" cy="89067"/>
            </a:xfrm>
            <a:prstGeom prst="straightConnector1">
              <a:avLst/>
            </a:prstGeom>
            <a:noFill/>
            <a:ln w="19050" cap="flat" cmpd="sng" algn="ctr">
              <a:solidFill>
                <a:sysClr val="windowText" lastClr="000000"/>
              </a:solidFill>
              <a:prstDash val="solid"/>
              <a:miter lim="800000"/>
              <a:tailEnd type="stealth" w="lg" len="lg"/>
            </a:ln>
            <a:effectLst/>
          </p:spPr>
        </p:cxnSp>
        <p:sp>
          <p:nvSpPr>
            <p:cNvPr id="489" name="TextBox 488">
              <a:extLst>
                <a:ext uri="{FF2B5EF4-FFF2-40B4-BE49-F238E27FC236}">
                  <a16:creationId xmlns:a16="http://schemas.microsoft.com/office/drawing/2014/main" id="{0A426559-611B-4A9D-9E29-A3E459EB4C6C}"/>
                </a:ext>
              </a:extLst>
            </p:cNvPr>
            <p:cNvSpPr txBox="1"/>
            <p:nvPr/>
          </p:nvSpPr>
          <p:spPr>
            <a:xfrm>
              <a:off x="3606337" y="1338627"/>
              <a:ext cx="235448" cy="169277"/>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825" dirty="0">
                  <a:latin typeface="Calibri"/>
                  <a:ea typeface="微軟正黑體"/>
                </a:rPr>
                <a:t>O</a:t>
              </a:r>
            </a:p>
          </p:txBody>
        </p:sp>
        <p:cxnSp>
          <p:nvCxnSpPr>
            <p:cNvPr id="490" name="Straight Arrow Connector 489">
              <a:extLst>
                <a:ext uri="{FF2B5EF4-FFF2-40B4-BE49-F238E27FC236}">
                  <a16:creationId xmlns:a16="http://schemas.microsoft.com/office/drawing/2014/main" id="{7A762046-3E16-4427-9DFD-19F9E1143BF1}"/>
                </a:ext>
              </a:extLst>
            </p:cNvPr>
            <p:cNvCxnSpPr>
              <a:stCxn id="479" idx="4"/>
              <a:endCxn id="489" idx="0"/>
            </p:cNvCxnSpPr>
            <p:nvPr/>
          </p:nvCxnSpPr>
          <p:spPr>
            <a:xfrm flipH="1">
              <a:off x="3724061" y="1248576"/>
              <a:ext cx="258744" cy="90051"/>
            </a:xfrm>
            <a:prstGeom prst="straightConnector1">
              <a:avLst/>
            </a:prstGeom>
            <a:noFill/>
            <a:ln w="19050" cap="flat" cmpd="sng" algn="ctr">
              <a:solidFill>
                <a:sysClr val="windowText" lastClr="000000"/>
              </a:solidFill>
              <a:prstDash val="solid"/>
              <a:miter lim="800000"/>
              <a:tailEnd type="stealth" w="lg" len="lg"/>
            </a:ln>
            <a:effectLst/>
          </p:spPr>
        </p:cxnSp>
        <p:sp>
          <p:nvSpPr>
            <p:cNvPr id="491" name="Oval 89">
              <a:extLst>
                <a:ext uri="{FF2B5EF4-FFF2-40B4-BE49-F238E27FC236}">
                  <a16:creationId xmlns:a16="http://schemas.microsoft.com/office/drawing/2014/main" id="{4DA262EA-2C27-4AFF-BA32-7496413A12A5}"/>
                </a:ext>
              </a:extLst>
            </p:cNvPr>
            <p:cNvSpPr/>
            <p:nvPr/>
          </p:nvSpPr>
          <p:spPr>
            <a:xfrm>
              <a:off x="4413225" y="1038545"/>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492" name="Straight Arrow Connector 91">
              <a:extLst>
                <a:ext uri="{FF2B5EF4-FFF2-40B4-BE49-F238E27FC236}">
                  <a16:creationId xmlns:a16="http://schemas.microsoft.com/office/drawing/2014/main" id="{9597D2C9-BF91-4C5D-8B23-2B71204478B6}"/>
                </a:ext>
              </a:extLst>
            </p:cNvPr>
            <p:cNvCxnSpPr>
              <a:stCxn id="493" idx="2"/>
              <a:endCxn id="491" idx="0"/>
            </p:cNvCxnSpPr>
            <p:nvPr/>
          </p:nvCxnSpPr>
          <p:spPr>
            <a:xfrm>
              <a:off x="4527041" y="921137"/>
              <a:ext cx="856" cy="117408"/>
            </a:xfrm>
            <a:prstGeom prst="straightConnector1">
              <a:avLst/>
            </a:prstGeom>
            <a:noFill/>
            <a:ln w="19050" cap="flat" cmpd="sng" algn="ctr">
              <a:solidFill>
                <a:sysClr val="windowText" lastClr="000000"/>
              </a:solidFill>
              <a:prstDash val="solid"/>
              <a:miter lim="800000"/>
              <a:tailEnd type="stealth" w="lg" len="lg"/>
            </a:ln>
            <a:effectLst/>
          </p:spPr>
        </p:cxnSp>
        <p:sp>
          <p:nvSpPr>
            <p:cNvPr id="493" name="TextBox 92">
              <a:extLst>
                <a:ext uri="{FF2B5EF4-FFF2-40B4-BE49-F238E27FC236}">
                  <a16:creationId xmlns:a16="http://schemas.microsoft.com/office/drawing/2014/main" id="{108B4701-9244-48C3-AAB2-DF4E200C024A}"/>
                </a:ext>
              </a:extLst>
            </p:cNvPr>
            <p:cNvSpPr txBox="1"/>
            <p:nvPr/>
          </p:nvSpPr>
          <p:spPr>
            <a:xfrm>
              <a:off x="4293217" y="751860"/>
              <a:ext cx="467648" cy="169277"/>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825" dirty="0">
                  <a:latin typeface="Calibri"/>
                  <a:ea typeface="微軟正黑體"/>
                </a:rPr>
                <a:t>EOS</a:t>
              </a:r>
            </a:p>
          </p:txBody>
        </p:sp>
        <p:sp>
          <p:nvSpPr>
            <p:cNvPr id="494" name="TextBox 94">
              <a:extLst>
                <a:ext uri="{FF2B5EF4-FFF2-40B4-BE49-F238E27FC236}">
                  <a16:creationId xmlns:a16="http://schemas.microsoft.com/office/drawing/2014/main" id="{6223EA05-A322-4955-9649-0EAF4D9F5AF7}"/>
                </a:ext>
              </a:extLst>
            </p:cNvPr>
            <p:cNvSpPr txBox="1"/>
            <p:nvPr/>
          </p:nvSpPr>
          <p:spPr>
            <a:xfrm>
              <a:off x="3919453" y="1328495"/>
              <a:ext cx="646100" cy="161669"/>
            </a:xfrm>
            <a:prstGeom prst="rect">
              <a:avLst/>
            </a:prstGeom>
            <a:noFill/>
          </p:spPr>
          <p:txBody>
            <a:bodyPr wrap="square" lIns="0" tIns="0" rIns="0" bIns="0" rtlCol="0">
              <a:spAutoFit/>
            </a:bodyPr>
            <a:lstStyle>
              <a:defPPr rtl="0">
                <a:defRPr lang="zh-tw"/>
              </a:defPPr>
              <a:lvl1pPr marR="0" lvl="0" indent="0" algn="ctr" defTabSz="457200" fontAlgn="auto">
                <a:lnSpc>
                  <a:spcPct val="100000"/>
                </a:lnSpc>
                <a:spcBef>
                  <a:spcPts val="0"/>
                </a:spcBef>
                <a:spcAft>
                  <a:spcPts val="0"/>
                </a:spcAft>
                <a:buClrTx/>
                <a:buSzTx/>
                <a:buFontTx/>
                <a:buNone/>
                <a:tabLst/>
                <a:defRPr kumimoji="0" sz="1100" b="0" i="0" u="none" strike="noStrike" kern="0" cap="none" spc="0" normalizeH="0" baseline="0">
                  <a:ln>
                    <a:noFill/>
                  </a:ln>
                  <a:solidFill>
                    <a:prstClr val="black"/>
                  </a:solidFill>
                  <a:effectLst/>
                  <a:uLnTx/>
                  <a:uFillTx/>
                </a:defRPr>
              </a:lvl1pPr>
            </a:lstStyle>
            <a:p>
              <a:pPr defTabSz="342900"/>
              <a:r>
                <a:rPr lang="en-US" sz="788" dirty="0">
                  <a:latin typeface="Calibri"/>
                  <a:ea typeface="微軟正黑體"/>
                </a:rPr>
                <a:t>&lt;intent&gt;</a:t>
              </a:r>
            </a:p>
          </p:txBody>
        </p:sp>
        <p:cxnSp>
          <p:nvCxnSpPr>
            <p:cNvPr id="495" name="Straight Arrow Connector 95">
              <a:extLst>
                <a:ext uri="{FF2B5EF4-FFF2-40B4-BE49-F238E27FC236}">
                  <a16:creationId xmlns:a16="http://schemas.microsoft.com/office/drawing/2014/main" id="{1F228402-FE14-473A-9812-58647AAEBC70}"/>
                </a:ext>
              </a:extLst>
            </p:cNvPr>
            <p:cNvCxnSpPr>
              <a:stCxn id="491" idx="4"/>
              <a:endCxn id="494" idx="0"/>
            </p:cNvCxnSpPr>
            <p:nvPr/>
          </p:nvCxnSpPr>
          <p:spPr>
            <a:xfrm flipH="1">
              <a:off x="4242503" y="1246904"/>
              <a:ext cx="285393" cy="81591"/>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496" name="Straight Arrow Connector 97">
              <a:extLst>
                <a:ext uri="{FF2B5EF4-FFF2-40B4-BE49-F238E27FC236}">
                  <a16:creationId xmlns:a16="http://schemas.microsoft.com/office/drawing/2014/main" id="{22518D6E-F185-4DB5-BF67-4864D8B7BC4A}"/>
                </a:ext>
              </a:extLst>
            </p:cNvPr>
            <p:cNvCxnSpPr>
              <a:endCxn id="491" idx="2"/>
            </p:cNvCxnSpPr>
            <p:nvPr/>
          </p:nvCxnSpPr>
          <p:spPr>
            <a:xfrm>
              <a:off x="4235378" y="1142724"/>
              <a:ext cx="177847" cy="0"/>
            </a:xfrm>
            <a:prstGeom prst="straightConnector1">
              <a:avLst/>
            </a:prstGeom>
            <a:noFill/>
            <a:ln w="19050" cap="flat" cmpd="sng" algn="ctr">
              <a:solidFill>
                <a:sysClr val="windowText" lastClr="000000"/>
              </a:solidFill>
              <a:prstDash val="solid"/>
              <a:miter lim="800000"/>
              <a:tailEnd type="stealth" w="lg" len="lg"/>
            </a:ln>
            <a:effectLst/>
          </p:spPr>
        </p:cxnSp>
        <p:sp>
          <p:nvSpPr>
            <p:cNvPr id="497" name="Oval 58">
              <a:extLst>
                <a:ext uri="{FF2B5EF4-FFF2-40B4-BE49-F238E27FC236}">
                  <a16:creationId xmlns:a16="http://schemas.microsoft.com/office/drawing/2014/main" id="{B06F68B3-D310-4E2C-B6FA-EAB24482C205}"/>
                </a:ext>
              </a:extLst>
            </p:cNvPr>
            <p:cNvSpPr/>
            <p:nvPr/>
          </p:nvSpPr>
          <p:spPr>
            <a:xfrm>
              <a:off x="3352866" y="1459315"/>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sp>
          <p:nvSpPr>
            <p:cNvPr id="498" name="Oval 100">
              <a:extLst>
                <a:ext uri="{FF2B5EF4-FFF2-40B4-BE49-F238E27FC236}">
                  <a16:creationId xmlns:a16="http://schemas.microsoft.com/office/drawing/2014/main" id="{3A3A4092-9F59-42B7-8729-9C614E78CB2D}"/>
                </a:ext>
              </a:extLst>
            </p:cNvPr>
            <p:cNvSpPr/>
            <p:nvPr/>
          </p:nvSpPr>
          <p:spPr>
            <a:xfrm>
              <a:off x="3862519" y="1459315"/>
              <a:ext cx="229344" cy="208359"/>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499" name="Straight Arrow Connector 63">
              <a:extLst>
                <a:ext uri="{FF2B5EF4-FFF2-40B4-BE49-F238E27FC236}">
                  <a16:creationId xmlns:a16="http://schemas.microsoft.com/office/drawing/2014/main" id="{92624422-3435-4A3C-B589-64A8C68D391F}"/>
                </a:ext>
              </a:extLst>
            </p:cNvPr>
            <p:cNvCxnSpPr>
              <a:stCxn id="497" idx="6"/>
              <a:endCxn id="498" idx="2"/>
            </p:cNvCxnSpPr>
            <p:nvPr/>
          </p:nvCxnSpPr>
          <p:spPr>
            <a:xfrm>
              <a:off x="3582210" y="1563494"/>
              <a:ext cx="280309"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00" name="Straight Arrow Connector 66">
              <a:extLst>
                <a:ext uri="{FF2B5EF4-FFF2-40B4-BE49-F238E27FC236}">
                  <a16:creationId xmlns:a16="http://schemas.microsoft.com/office/drawing/2014/main" id="{A027FC59-4D74-43E9-9F35-FBE0822EF5BD}"/>
                </a:ext>
              </a:extLst>
            </p:cNvPr>
            <p:cNvCxnSpPr/>
            <p:nvPr/>
          </p:nvCxnSpPr>
          <p:spPr>
            <a:xfrm>
              <a:off x="4111362" y="1561564"/>
              <a:ext cx="289744" cy="0"/>
            </a:xfrm>
            <a:prstGeom prst="straightConnector1">
              <a:avLst/>
            </a:prstGeom>
            <a:noFill/>
            <a:ln w="19050" cap="flat" cmpd="sng" algn="ctr">
              <a:solidFill>
                <a:sysClr val="windowText" lastClr="000000"/>
              </a:solidFill>
              <a:prstDash val="sysDash"/>
              <a:miter lim="800000"/>
              <a:headEnd type="none" w="med" len="med"/>
              <a:tailEnd type="none" w="med" len="med"/>
            </a:ln>
            <a:effectLst/>
          </p:spPr>
        </p:cxnSp>
        <p:sp>
          <p:nvSpPr>
            <p:cNvPr id="501" name="Oval 89">
              <a:extLst>
                <a:ext uri="{FF2B5EF4-FFF2-40B4-BE49-F238E27FC236}">
                  <a16:creationId xmlns:a16="http://schemas.microsoft.com/office/drawing/2014/main" id="{12A2FA9F-3413-4904-A67C-673781A63075}"/>
                </a:ext>
              </a:extLst>
            </p:cNvPr>
            <p:cNvSpPr/>
            <p:nvPr/>
          </p:nvSpPr>
          <p:spPr>
            <a:xfrm>
              <a:off x="4407611" y="1457643"/>
              <a:ext cx="229344" cy="208359"/>
            </a:xfrm>
            <a:prstGeom prst="ellipse">
              <a:avLst/>
            </a:prstGeom>
            <a:solidFill>
              <a:srgbClr val="C00000"/>
            </a:solidFill>
            <a:ln w="19050" cap="flat" cmpd="sng" algn="ctr">
              <a:solidFill>
                <a:sysClr val="windowText" lastClr="000000"/>
              </a:solidFill>
              <a:prstDash val="solid"/>
              <a:miter lim="800000"/>
            </a:ln>
            <a:effectLst/>
          </p:spPr>
          <p:txBody>
            <a:bodyPr rtlCol="0" anchor="ctr"/>
            <a:lstStyle/>
            <a:p>
              <a:pPr algn="ctr" defTabSz="685800">
                <a:defRPr/>
              </a:pPr>
              <a:endParaRPr lang="en-US" sz="1725" kern="0" baseline="-25000" dirty="0">
                <a:solidFill>
                  <a:prstClr val="black"/>
                </a:solidFill>
                <a:latin typeface="Calibri"/>
                <a:ea typeface="微軟正黑體"/>
              </a:endParaRPr>
            </a:p>
          </p:txBody>
        </p:sp>
        <p:cxnSp>
          <p:nvCxnSpPr>
            <p:cNvPr id="502" name="Straight Arrow Connector 97">
              <a:extLst>
                <a:ext uri="{FF2B5EF4-FFF2-40B4-BE49-F238E27FC236}">
                  <a16:creationId xmlns:a16="http://schemas.microsoft.com/office/drawing/2014/main" id="{240E8286-E0B9-496F-A7AF-0D41880C5462}"/>
                </a:ext>
              </a:extLst>
            </p:cNvPr>
            <p:cNvCxnSpPr>
              <a:endCxn id="501" idx="2"/>
            </p:cNvCxnSpPr>
            <p:nvPr/>
          </p:nvCxnSpPr>
          <p:spPr>
            <a:xfrm>
              <a:off x="4229764" y="1561823"/>
              <a:ext cx="177847"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03" name="Straight Arrow Connector 81">
              <a:extLst>
                <a:ext uri="{FF2B5EF4-FFF2-40B4-BE49-F238E27FC236}">
                  <a16:creationId xmlns:a16="http://schemas.microsoft.com/office/drawing/2014/main" id="{5E5F86CA-FFED-436F-B7D2-516361C33063}"/>
                </a:ext>
              </a:extLst>
            </p:cNvPr>
            <p:cNvCxnSpPr/>
            <p:nvPr/>
          </p:nvCxnSpPr>
          <p:spPr>
            <a:xfrm flipH="1">
              <a:off x="3469852" y="1241821"/>
              <a:ext cx="5614" cy="219359"/>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04" name="Straight Arrow Connector 81">
              <a:extLst>
                <a:ext uri="{FF2B5EF4-FFF2-40B4-BE49-F238E27FC236}">
                  <a16:creationId xmlns:a16="http://schemas.microsoft.com/office/drawing/2014/main" id="{40015151-E771-44FC-BCFE-BE108DA87134}"/>
                </a:ext>
              </a:extLst>
            </p:cNvPr>
            <p:cNvCxnSpPr>
              <a:stCxn id="479" idx="4"/>
            </p:cNvCxnSpPr>
            <p:nvPr/>
          </p:nvCxnSpPr>
          <p:spPr>
            <a:xfrm flipH="1">
              <a:off x="3973545" y="1248575"/>
              <a:ext cx="9260" cy="19991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05" name="Straight Arrow Connector 81">
              <a:extLst>
                <a:ext uri="{FF2B5EF4-FFF2-40B4-BE49-F238E27FC236}">
                  <a16:creationId xmlns:a16="http://schemas.microsoft.com/office/drawing/2014/main" id="{D6D832B9-5A8D-43F0-B3EA-CA3A7780BE26}"/>
                </a:ext>
              </a:extLst>
            </p:cNvPr>
            <p:cNvCxnSpPr>
              <a:stCxn id="491" idx="4"/>
            </p:cNvCxnSpPr>
            <p:nvPr/>
          </p:nvCxnSpPr>
          <p:spPr>
            <a:xfrm flipH="1">
              <a:off x="4521856" y="1246904"/>
              <a:ext cx="6041" cy="196977"/>
            </a:xfrm>
            <a:prstGeom prst="straightConnector1">
              <a:avLst/>
            </a:prstGeom>
            <a:noFill/>
            <a:ln w="19050" cap="flat" cmpd="sng" algn="ctr">
              <a:solidFill>
                <a:sysClr val="windowText" lastClr="000000"/>
              </a:solidFill>
              <a:prstDash val="solid"/>
              <a:miter lim="800000"/>
              <a:tailEnd type="stealth" w="lg" len="lg"/>
            </a:ln>
            <a:effectLst/>
          </p:spPr>
        </p:cxnSp>
        <p:sp>
          <p:nvSpPr>
            <p:cNvPr id="506" name="矩形 106">
              <a:extLst>
                <a:ext uri="{FF2B5EF4-FFF2-40B4-BE49-F238E27FC236}">
                  <a16:creationId xmlns:a16="http://schemas.microsoft.com/office/drawing/2014/main" id="{125BD531-7176-4304-82F2-0640293B28B0}"/>
                </a:ext>
              </a:extLst>
            </p:cNvPr>
            <p:cNvSpPr/>
            <p:nvPr/>
          </p:nvSpPr>
          <p:spPr>
            <a:xfrm>
              <a:off x="2901961" y="718229"/>
              <a:ext cx="469199" cy="369332"/>
            </a:xfrm>
            <a:prstGeom prst="rect">
              <a:avLst/>
            </a:prstGeom>
          </p:spPr>
          <p:txBody>
            <a:bodyPr wrap="square">
              <a:spAutoFit/>
            </a:bodyPr>
            <a:lstStyle/>
            <a:p>
              <a:pPr algn="ctr" defTabSz="257243">
                <a:defRPr/>
              </a:pPr>
              <a:r>
                <a:rPr lang="en-US" sz="1200" b="1" kern="0" dirty="0">
                  <a:solidFill>
                    <a:prstClr val="black"/>
                  </a:solidFill>
                  <a:latin typeface="Calibri"/>
                  <a:ea typeface="微軟正黑體"/>
                </a:rPr>
                <a:t>LU</a:t>
              </a:r>
            </a:p>
          </p:txBody>
        </p:sp>
      </p:grpSp>
      <p:sp>
        <p:nvSpPr>
          <p:cNvPr id="507" name="Oval 58">
            <a:extLst>
              <a:ext uri="{FF2B5EF4-FFF2-40B4-BE49-F238E27FC236}">
                <a16:creationId xmlns:a16="http://schemas.microsoft.com/office/drawing/2014/main" id="{30BA9E52-D8DD-4CD3-9D4A-FCC04BB59677}"/>
              </a:ext>
            </a:extLst>
          </p:cNvPr>
          <p:cNvSpPr/>
          <p:nvPr/>
        </p:nvSpPr>
        <p:spPr>
          <a:xfrm>
            <a:off x="5418342" y="2878393"/>
            <a:ext cx="227349" cy="211233"/>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41">
              <a:defRPr/>
            </a:pPr>
            <a:endParaRPr lang="en-US" sz="1725" kern="0" baseline="-25000" dirty="0">
              <a:solidFill>
                <a:prstClr val="black"/>
              </a:solidFill>
              <a:latin typeface="Calibri" panose="020F0502020204030204"/>
              <a:ea typeface="微軟正黑體"/>
            </a:endParaRPr>
          </a:p>
        </p:txBody>
      </p:sp>
      <p:sp>
        <p:nvSpPr>
          <p:cNvPr id="508" name="Oval 59">
            <a:extLst>
              <a:ext uri="{FF2B5EF4-FFF2-40B4-BE49-F238E27FC236}">
                <a16:creationId xmlns:a16="http://schemas.microsoft.com/office/drawing/2014/main" id="{24A9BC08-9E75-4656-82A5-52BD17B8D74D}"/>
              </a:ext>
            </a:extLst>
          </p:cNvPr>
          <p:cNvSpPr/>
          <p:nvPr/>
        </p:nvSpPr>
        <p:spPr>
          <a:xfrm>
            <a:off x="6398475" y="2876437"/>
            <a:ext cx="227349" cy="211233"/>
          </a:xfrm>
          <a:prstGeom prst="ellipse">
            <a:avLst/>
          </a:prstGeom>
          <a:solidFill>
            <a:srgbClr val="C00000"/>
          </a:solidFill>
          <a:ln w="19050" cap="flat" cmpd="sng" algn="ctr">
            <a:solidFill>
              <a:sysClr val="windowText" lastClr="000000"/>
            </a:solidFill>
            <a:prstDash val="solid"/>
            <a:miter lim="800000"/>
          </a:ln>
          <a:effectLst/>
        </p:spPr>
        <p:txBody>
          <a:bodyPr rtlCol="0" anchor="ctr"/>
          <a:lstStyle/>
          <a:p>
            <a:pPr algn="ctr" defTabSz="685841">
              <a:defRPr/>
            </a:pPr>
            <a:endParaRPr lang="en-US" sz="1725" kern="0" baseline="-25000" dirty="0">
              <a:solidFill>
                <a:prstClr val="black"/>
              </a:solidFill>
              <a:latin typeface="Calibri" panose="020F0502020204030204"/>
              <a:ea typeface="微軟正黑體"/>
            </a:endParaRPr>
          </a:p>
        </p:txBody>
      </p:sp>
      <p:sp>
        <p:nvSpPr>
          <p:cNvPr id="509" name="Oval 100">
            <a:extLst>
              <a:ext uri="{FF2B5EF4-FFF2-40B4-BE49-F238E27FC236}">
                <a16:creationId xmlns:a16="http://schemas.microsoft.com/office/drawing/2014/main" id="{7E67C2BD-139A-4A74-9960-F58A4DE5ECC5}"/>
              </a:ext>
            </a:extLst>
          </p:cNvPr>
          <p:cNvSpPr/>
          <p:nvPr/>
        </p:nvSpPr>
        <p:spPr>
          <a:xfrm>
            <a:off x="5867029" y="2878393"/>
            <a:ext cx="227349" cy="211233"/>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41">
              <a:defRPr/>
            </a:pPr>
            <a:endParaRPr lang="en-US" sz="1725" kern="0" baseline="-25000" dirty="0">
              <a:solidFill>
                <a:prstClr val="black"/>
              </a:solidFill>
              <a:latin typeface="Calibri" panose="020F0502020204030204"/>
              <a:ea typeface="微軟正黑體"/>
            </a:endParaRPr>
          </a:p>
        </p:txBody>
      </p:sp>
      <p:cxnSp>
        <p:nvCxnSpPr>
          <p:cNvPr id="510" name="Straight Arrow Connector 63">
            <a:extLst>
              <a:ext uri="{FF2B5EF4-FFF2-40B4-BE49-F238E27FC236}">
                <a16:creationId xmlns:a16="http://schemas.microsoft.com/office/drawing/2014/main" id="{1F8FA5C8-65B7-4FFA-A518-8D2BD331C89D}"/>
              </a:ext>
            </a:extLst>
          </p:cNvPr>
          <p:cNvCxnSpPr>
            <a:stCxn id="507" idx="6"/>
            <a:endCxn id="509" idx="2"/>
          </p:cNvCxnSpPr>
          <p:nvPr/>
        </p:nvCxnSpPr>
        <p:spPr>
          <a:xfrm>
            <a:off x="5645691" y="2984008"/>
            <a:ext cx="221339" cy="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11" name="Straight Arrow Connector 64">
            <a:extLst>
              <a:ext uri="{FF2B5EF4-FFF2-40B4-BE49-F238E27FC236}">
                <a16:creationId xmlns:a16="http://schemas.microsoft.com/office/drawing/2014/main" id="{4847C2E2-CA7A-4996-ADAA-BF251DB1A70E}"/>
              </a:ext>
            </a:extLst>
          </p:cNvPr>
          <p:cNvCxnSpPr>
            <a:stCxn id="509" idx="6"/>
            <a:endCxn id="508" idx="2"/>
          </p:cNvCxnSpPr>
          <p:nvPr/>
        </p:nvCxnSpPr>
        <p:spPr>
          <a:xfrm flipV="1">
            <a:off x="6094378" y="2982052"/>
            <a:ext cx="304097" cy="1956"/>
          </a:xfrm>
          <a:prstGeom prst="straightConnector1">
            <a:avLst/>
          </a:prstGeom>
          <a:noFill/>
          <a:ln w="19050" cap="flat" cmpd="sng" algn="ctr">
            <a:solidFill>
              <a:sysClr val="windowText" lastClr="000000"/>
            </a:solidFill>
            <a:prstDash val="sysDash"/>
            <a:miter lim="800000"/>
            <a:headEnd type="none" w="med" len="med"/>
            <a:tailEnd type="stealth" w="lg" len="lg"/>
          </a:ln>
          <a:effectLst/>
        </p:spPr>
      </p:cxnSp>
      <mc:AlternateContent xmlns:mc="http://schemas.openxmlformats.org/markup-compatibility/2006" xmlns:a14="http://schemas.microsoft.com/office/drawing/2010/main">
        <mc:Choice Requires="a14">
          <p:sp>
            <p:nvSpPr>
              <p:cNvPr id="512" name="TextBox 76">
                <a:extLst>
                  <a:ext uri="{FF2B5EF4-FFF2-40B4-BE49-F238E27FC236}">
                    <a16:creationId xmlns:a16="http://schemas.microsoft.com/office/drawing/2014/main" id="{59BC6F7D-4CAE-4E46-A2F4-79576B433632}"/>
                  </a:ext>
                </a:extLst>
              </p:cNvPr>
              <p:cNvSpPr txBox="1"/>
              <p:nvPr/>
            </p:nvSpPr>
            <p:spPr>
              <a:xfrm>
                <a:off x="6573214" y="2868637"/>
                <a:ext cx="323057" cy="184666"/>
              </a:xfrm>
              <a:prstGeom prst="rect">
                <a:avLst/>
              </a:prstGeom>
              <a:noFill/>
            </p:spPr>
            <p:txBody>
              <a:bodyPr wrap="square" tIns="0" bIns="0" rtlCol="0">
                <a:spAutoFit/>
              </a:bodyPr>
              <a:lstStyle>
                <a:defPPr>
                  <a:defRPr lang="en-US"/>
                </a:defPPr>
                <a:lvl1pPr lvl="0" algn="ctr">
                  <a:defRPr sz="1600" i="1" kern="0">
                    <a:solidFill>
                      <a:prstClr val="black"/>
                    </a:solidFill>
                    <a:latin typeface="Cambria Math" panose="02040503050406030204" pitchFamily="18" charset="0"/>
                  </a:defRPr>
                </a:lvl1pPr>
              </a:lstStyle>
              <a:p>
                <a:pPr defTabSz="914240"/>
                <a14:m>
                  <m:oMathPara xmlns:m="http://schemas.openxmlformats.org/officeDocument/2006/math">
                    <m:oMathParaPr>
                      <m:jc m:val="centerGroup"/>
                    </m:oMathParaPr>
                    <m:oMath xmlns:m="http://schemas.openxmlformats.org/officeDocument/2006/math">
                      <m:sSub>
                        <m:sSubPr>
                          <m:ctrlPr>
                            <a:rPr lang="en-US" sz="1200" i="1" dirty="0">
                              <a:latin typeface="Cambria Math" panose="02040503050406030204" pitchFamily="18" charset="0"/>
                            </a:rPr>
                          </m:ctrlPr>
                        </m:sSubPr>
                        <m:e>
                          <m:r>
                            <a:rPr lang="en-US" sz="1200" dirty="0">
                              <a:latin typeface="Cambria Math" panose="02040503050406030204" pitchFamily="18" charset="0"/>
                            </a:rPr>
                            <m:t>𝑠</m:t>
                          </m:r>
                        </m:e>
                        <m:sub>
                          <m:r>
                            <a:rPr lang="en-US" sz="1200" dirty="0">
                              <a:latin typeface="Cambria Math" panose="02040503050406030204" pitchFamily="18" charset="0"/>
                            </a:rPr>
                            <m:t>𝑡</m:t>
                          </m:r>
                        </m:sub>
                      </m:sSub>
                    </m:oMath>
                  </m:oMathPara>
                </a14:m>
                <a:endParaRPr lang="en-US" sz="1200" dirty="0">
                  <a:ea typeface="微軟正黑體"/>
                </a:endParaRPr>
              </a:p>
            </p:txBody>
          </p:sp>
        </mc:Choice>
        <mc:Fallback xmlns="">
          <p:sp>
            <p:nvSpPr>
              <p:cNvPr id="512" name="TextBox 76">
                <a:extLst>
                  <a:ext uri="{FF2B5EF4-FFF2-40B4-BE49-F238E27FC236}">
                    <a16:creationId xmlns:a16="http://schemas.microsoft.com/office/drawing/2014/main" id="{59BC6F7D-4CAE-4E46-A2F4-79576B433632}"/>
                  </a:ext>
                </a:extLst>
              </p:cNvPr>
              <p:cNvSpPr txBox="1">
                <a:spLocks noRot="1" noChangeAspect="1" noMove="1" noResize="1" noEditPoints="1" noAdjustHandles="1" noChangeArrowheads="1" noChangeShapeType="1" noTextEdit="1"/>
              </p:cNvSpPr>
              <p:nvPr/>
            </p:nvSpPr>
            <p:spPr>
              <a:xfrm>
                <a:off x="6573214" y="2868637"/>
                <a:ext cx="323057" cy="184666"/>
              </a:xfrm>
              <a:prstGeom prst="rect">
                <a:avLst/>
              </a:prstGeom>
              <a:blipFill>
                <a:blip r:embed="rId4"/>
                <a:stretch>
                  <a:fillRect b="-16667"/>
                </a:stretch>
              </a:blipFill>
            </p:spPr>
            <p:txBody>
              <a:bodyPr/>
              <a:lstStyle/>
              <a:p>
                <a:r>
                  <a:rPr lang="en-US">
                    <a:noFill/>
                  </a:rPr>
                  <a:t> </a:t>
                </a:r>
              </a:p>
            </p:txBody>
          </p:sp>
        </mc:Fallback>
      </mc:AlternateContent>
      <p:cxnSp>
        <p:nvCxnSpPr>
          <p:cNvPr id="513" name="Straight Arrow Connector 97">
            <a:extLst>
              <a:ext uri="{FF2B5EF4-FFF2-40B4-BE49-F238E27FC236}">
                <a16:creationId xmlns:a16="http://schemas.microsoft.com/office/drawing/2014/main" id="{306DBA7C-1D7B-4F6F-B1C5-15E20653D938}"/>
              </a:ext>
            </a:extLst>
          </p:cNvPr>
          <p:cNvCxnSpPr>
            <a:stCxn id="508" idx="4"/>
          </p:cNvCxnSpPr>
          <p:nvPr/>
        </p:nvCxnSpPr>
        <p:spPr>
          <a:xfrm>
            <a:off x="6512148" y="3087669"/>
            <a:ext cx="0" cy="166116"/>
          </a:xfrm>
          <a:prstGeom prst="straightConnector1">
            <a:avLst/>
          </a:prstGeom>
          <a:noFill/>
          <a:ln w="19050" cap="flat" cmpd="sng" algn="ctr">
            <a:solidFill>
              <a:sysClr val="windowText" lastClr="000000"/>
            </a:solidFill>
            <a:prstDash val="solid"/>
            <a:miter lim="800000"/>
            <a:tailEnd type="stealth" w="lg" len="lg"/>
          </a:ln>
          <a:effectLst/>
        </p:spPr>
      </p:cxnSp>
      <p:sp>
        <p:nvSpPr>
          <p:cNvPr id="514" name="矩形 228">
            <a:extLst>
              <a:ext uri="{FF2B5EF4-FFF2-40B4-BE49-F238E27FC236}">
                <a16:creationId xmlns:a16="http://schemas.microsoft.com/office/drawing/2014/main" id="{477E555A-215F-4840-ABB6-B05E76ADB25E}"/>
              </a:ext>
            </a:extLst>
          </p:cNvPr>
          <p:cNvSpPr/>
          <p:nvPr/>
        </p:nvSpPr>
        <p:spPr>
          <a:xfrm>
            <a:off x="5093400" y="2669507"/>
            <a:ext cx="470642" cy="276999"/>
          </a:xfrm>
          <a:prstGeom prst="rect">
            <a:avLst/>
          </a:prstGeom>
        </p:spPr>
        <p:txBody>
          <a:bodyPr wrap="none">
            <a:spAutoFit/>
          </a:bodyPr>
          <a:lstStyle/>
          <a:p>
            <a:pPr marL="38586" algn="ctr" defTabSz="192931">
              <a:defRPr/>
            </a:pPr>
            <a:r>
              <a:rPr lang="en-US" sz="1200" b="1" kern="0" dirty="0">
                <a:solidFill>
                  <a:prstClr val="black"/>
                </a:solidFill>
                <a:latin typeface="Calibri"/>
                <a:ea typeface="微軟正黑體"/>
              </a:rPr>
              <a:t>DST</a:t>
            </a:r>
          </a:p>
        </p:txBody>
      </p:sp>
      <p:grpSp>
        <p:nvGrpSpPr>
          <p:cNvPr id="515" name="群組 246">
            <a:extLst>
              <a:ext uri="{FF2B5EF4-FFF2-40B4-BE49-F238E27FC236}">
                <a16:creationId xmlns:a16="http://schemas.microsoft.com/office/drawing/2014/main" id="{FE41994C-633D-43C5-A7F5-01239FC658C9}"/>
              </a:ext>
            </a:extLst>
          </p:cNvPr>
          <p:cNvGrpSpPr/>
          <p:nvPr/>
        </p:nvGrpSpPr>
        <p:grpSpPr>
          <a:xfrm>
            <a:off x="5158527" y="3394398"/>
            <a:ext cx="1329911" cy="894952"/>
            <a:chOff x="5266538" y="3015945"/>
            <a:chExt cx="1773214" cy="1193269"/>
          </a:xfrm>
        </p:grpSpPr>
        <p:sp>
          <p:nvSpPr>
            <p:cNvPr id="516" name="Oval 58">
              <a:extLst>
                <a:ext uri="{FF2B5EF4-FFF2-40B4-BE49-F238E27FC236}">
                  <a16:creationId xmlns:a16="http://schemas.microsoft.com/office/drawing/2014/main" id="{59278354-8F2B-42F2-B1BD-61B37E2FBAFF}"/>
                </a:ext>
              </a:extLst>
            </p:cNvPr>
            <p:cNvSpPr/>
            <p:nvPr/>
          </p:nvSpPr>
          <p:spPr>
            <a:xfrm>
              <a:off x="5294497" y="3141014"/>
              <a:ext cx="323066" cy="291753"/>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41">
                <a:defRPr/>
              </a:pPr>
              <a:endParaRPr lang="en-US" sz="1725" kern="0" baseline="-25000" dirty="0">
                <a:solidFill>
                  <a:prstClr val="black"/>
                </a:solidFill>
                <a:latin typeface="Calibri" panose="020F0502020204030204"/>
                <a:ea typeface="微軟正黑體"/>
              </a:endParaRPr>
            </a:p>
          </p:txBody>
        </p:sp>
        <p:sp>
          <p:nvSpPr>
            <p:cNvPr id="517" name="Oval 59">
              <a:extLst>
                <a:ext uri="{FF2B5EF4-FFF2-40B4-BE49-F238E27FC236}">
                  <a16:creationId xmlns:a16="http://schemas.microsoft.com/office/drawing/2014/main" id="{993D51B3-3C79-4322-80EB-F580F7A76380}"/>
                </a:ext>
              </a:extLst>
            </p:cNvPr>
            <p:cNvSpPr/>
            <p:nvPr/>
          </p:nvSpPr>
          <p:spPr>
            <a:xfrm>
              <a:off x="6629190" y="3131317"/>
              <a:ext cx="323066" cy="291753"/>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41">
                <a:defRPr/>
              </a:pPr>
              <a:endParaRPr lang="en-US" sz="1725" kern="0" baseline="-25000" dirty="0">
                <a:solidFill>
                  <a:prstClr val="black"/>
                </a:solidFill>
                <a:latin typeface="Calibri" panose="020F0502020204030204"/>
                <a:ea typeface="微軟正黑體"/>
              </a:endParaRPr>
            </a:p>
          </p:txBody>
        </p:sp>
        <p:sp>
          <p:nvSpPr>
            <p:cNvPr id="518" name="Oval 100">
              <a:extLst>
                <a:ext uri="{FF2B5EF4-FFF2-40B4-BE49-F238E27FC236}">
                  <a16:creationId xmlns:a16="http://schemas.microsoft.com/office/drawing/2014/main" id="{7DF3D23A-4C43-48CA-8187-F1E4CC1994F9}"/>
                </a:ext>
              </a:extLst>
            </p:cNvPr>
            <p:cNvSpPr/>
            <p:nvPr/>
          </p:nvSpPr>
          <p:spPr>
            <a:xfrm>
              <a:off x="5716919" y="3141014"/>
              <a:ext cx="323066" cy="291753"/>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41">
                <a:defRPr/>
              </a:pPr>
              <a:endParaRPr lang="en-US" sz="1725" kern="0" baseline="-25000" dirty="0">
                <a:solidFill>
                  <a:prstClr val="black"/>
                </a:solidFill>
                <a:latin typeface="Calibri" panose="020F0502020204030204"/>
                <a:ea typeface="微軟正黑體"/>
              </a:endParaRPr>
            </a:p>
          </p:txBody>
        </p:sp>
        <p:cxnSp>
          <p:nvCxnSpPr>
            <p:cNvPr id="519" name="Straight Arrow Connector 63">
              <a:extLst>
                <a:ext uri="{FF2B5EF4-FFF2-40B4-BE49-F238E27FC236}">
                  <a16:creationId xmlns:a16="http://schemas.microsoft.com/office/drawing/2014/main" id="{18EBA776-6C41-49DE-AF69-3E256E4C9C5E}"/>
                </a:ext>
              </a:extLst>
            </p:cNvPr>
            <p:cNvCxnSpPr>
              <a:stCxn id="516" idx="4"/>
              <a:endCxn id="521" idx="0"/>
            </p:cNvCxnSpPr>
            <p:nvPr/>
          </p:nvCxnSpPr>
          <p:spPr>
            <a:xfrm>
              <a:off x="5456030" y="3432767"/>
              <a:ext cx="223642" cy="45829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20" name="Straight Arrow Connector 64">
              <a:extLst>
                <a:ext uri="{FF2B5EF4-FFF2-40B4-BE49-F238E27FC236}">
                  <a16:creationId xmlns:a16="http://schemas.microsoft.com/office/drawing/2014/main" id="{0D177D86-C824-49EF-B31E-4C9195CF064B}"/>
                </a:ext>
              </a:extLst>
            </p:cNvPr>
            <p:cNvCxnSpPr>
              <a:stCxn id="518" idx="4"/>
              <a:endCxn id="523" idx="0"/>
            </p:cNvCxnSpPr>
            <p:nvPr/>
          </p:nvCxnSpPr>
          <p:spPr>
            <a:xfrm>
              <a:off x="5878452" y="3432767"/>
              <a:ext cx="223642" cy="458290"/>
            </a:xfrm>
            <a:prstGeom prst="straightConnector1">
              <a:avLst/>
            </a:prstGeom>
            <a:noFill/>
            <a:ln w="19050" cap="flat" cmpd="sng" algn="ctr">
              <a:solidFill>
                <a:sysClr val="windowText" lastClr="000000"/>
              </a:solidFill>
              <a:prstDash val="solid"/>
              <a:miter lim="800000"/>
              <a:tailEnd type="stealth" w="lg" len="lg"/>
            </a:ln>
            <a:effectLst/>
          </p:spPr>
        </p:cxnSp>
        <p:sp>
          <p:nvSpPr>
            <p:cNvPr id="521" name="Oval 58">
              <a:extLst>
                <a:ext uri="{FF2B5EF4-FFF2-40B4-BE49-F238E27FC236}">
                  <a16:creationId xmlns:a16="http://schemas.microsoft.com/office/drawing/2014/main" id="{B20AD690-117C-4147-B934-2C4E0CA18671}"/>
                </a:ext>
              </a:extLst>
            </p:cNvPr>
            <p:cNvSpPr/>
            <p:nvPr/>
          </p:nvSpPr>
          <p:spPr>
            <a:xfrm>
              <a:off x="5518139" y="3891057"/>
              <a:ext cx="323066" cy="291753"/>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41">
                <a:defRPr/>
              </a:pPr>
              <a:endParaRPr lang="en-US" sz="1725" kern="0" baseline="-25000" dirty="0">
                <a:solidFill>
                  <a:prstClr val="black"/>
                </a:solidFill>
                <a:latin typeface="Calibri" panose="020F0502020204030204"/>
                <a:ea typeface="微軟正黑體"/>
              </a:endParaRPr>
            </a:p>
          </p:txBody>
        </p:sp>
        <p:sp>
          <p:nvSpPr>
            <p:cNvPr id="522" name="Oval 59">
              <a:extLst>
                <a:ext uri="{FF2B5EF4-FFF2-40B4-BE49-F238E27FC236}">
                  <a16:creationId xmlns:a16="http://schemas.microsoft.com/office/drawing/2014/main" id="{66273FE5-C12E-448B-B1CE-0860B687229C}"/>
                </a:ext>
              </a:extLst>
            </p:cNvPr>
            <p:cNvSpPr/>
            <p:nvPr/>
          </p:nvSpPr>
          <p:spPr>
            <a:xfrm>
              <a:off x="6549758" y="3891057"/>
              <a:ext cx="323066" cy="291753"/>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41">
                <a:defRPr/>
              </a:pPr>
              <a:endParaRPr lang="en-US" sz="1725" kern="0" baseline="-25000" dirty="0">
                <a:solidFill>
                  <a:prstClr val="black"/>
                </a:solidFill>
                <a:latin typeface="Calibri" panose="020F0502020204030204"/>
                <a:ea typeface="微軟正黑體"/>
              </a:endParaRPr>
            </a:p>
          </p:txBody>
        </p:sp>
        <p:sp>
          <p:nvSpPr>
            <p:cNvPr id="523" name="Oval 100">
              <a:extLst>
                <a:ext uri="{FF2B5EF4-FFF2-40B4-BE49-F238E27FC236}">
                  <a16:creationId xmlns:a16="http://schemas.microsoft.com/office/drawing/2014/main" id="{AC41235E-E1D3-44DE-BBC4-7DE5394EAD79}"/>
                </a:ext>
              </a:extLst>
            </p:cNvPr>
            <p:cNvSpPr/>
            <p:nvPr/>
          </p:nvSpPr>
          <p:spPr>
            <a:xfrm>
              <a:off x="5940561" y="3891057"/>
              <a:ext cx="323066" cy="291753"/>
            </a:xfrm>
            <a:prstGeom prst="ellipse">
              <a:avLst/>
            </a:prstGeom>
            <a:solidFill>
              <a:sysClr val="window" lastClr="FFFFFF"/>
            </a:solidFill>
            <a:ln w="19050" cap="flat" cmpd="sng" algn="ctr">
              <a:solidFill>
                <a:sysClr val="windowText" lastClr="000000"/>
              </a:solidFill>
              <a:prstDash val="solid"/>
              <a:miter lim="800000"/>
            </a:ln>
            <a:effectLst/>
          </p:spPr>
          <p:txBody>
            <a:bodyPr rtlCol="0" anchor="ctr"/>
            <a:lstStyle/>
            <a:p>
              <a:pPr algn="ctr" defTabSz="685841">
                <a:defRPr/>
              </a:pPr>
              <a:endParaRPr lang="en-US" sz="1725" kern="0" baseline="-25000" dirty="0">
                <a:solidFill>
                  <a:prstClr val="black"/>
                </a:solidFill>
                <a:latin typeface="Calibri" panose="020F0502020204030204"/>
                <a:ea typeface="微軟正黑體"/>
              </a:endParaRPr>
            </a:p>
          </p:txBody>
        </p:sp>
        <p:cxnSp>
          <p:nvCxnSpPr>
            <p:cNvPr id="524" name="Straight Arrow Connector 63">
              <a:extLst>
                <a:ext uri="{FF2B5EF4-FFF2-40B4-BE49-F238E27FC236}">
                  <a16:creationId xmlns:a16="http://schemas.microsoft.com/office/drawing/2014/main" id="{B222B52F-6F62-406C-AEC4-BFC366416D9F}"/>
                </a:ext>
              </a:extLst>
            </p:cNvPr>
            <p:cNvCxnSpPr>
              <a:stCxn id="517" idx="4"/>
              <a:endCxn id="522" idx="0"/>
            </p:cNvCxnSpPr>
            <p:nvPr/>
          </p:nvCxnSpPr>
          <p:spPr>
            <a:xfrm flipH="1">
              <a:off x="6711291" y="3423070"/>
              <a:ext cx="79432" cy="467987"/>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25" name="Straight Arrow Connector 63">
              <a:extLst>
                <a:ext uri="{FF2B5EF4-FFF2-40B4-BE49-F238E27FC236}">
                  <a16:creationId xmlns:a16="http://schemas.microsoft.com/office/drawing/2014/main" id="{04CD0BB8-D572-4CFA-9CB6-2224D63CC780}"/>
                </a:ext>
              </a:extLst>
            </p:cNvPr>
            <p:cNvCxnSpPr>
              <a:stCxn id="516" idx="4"/>
              <a:endCxn id="523" idx="0"/>
            </p:cNvCxnSpPr>
            <p:nvPr/>
          </p:nvCxnSpPr>
          <p:spPr>
            <a:xfrm>
              <a:off x="5456030" y="3432767"/>
              <a:ext cx="646064" cy="45829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26" name="Straight Arrow Connector 63">
              <a:extLst>
                <a:ext uri="{FF2B5EF4-FFF2-40B4-BE49-F238E27FC236}">
                  <a16:creationId xmlns:a16="http://schemas.microsoft.com/office/drawing/2014/main" id="{879E17D2-146B-4947-A993-C01A4540C4F8}"/>
                </a:ext>
              </a:extLst>
            </p:cNvPr>
            <p:cNvCxnSpPr>
              <a:stCxn id="516" idx="4"/>
              <a:endCxn id="522" idx="0"/>
            </p:cNvCxnSpPr>
            <p:nvPr/>
          </p:nvCxnSpPr>
          <p:spPr>
            <a:xfrm>
              <a:off x="5456030" y="3432767"/>
              <a:ext cx="1255261" cy="45829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27" name="Straight Arrow Connector 63">
              <a:extLst>
                <a:ext uri="{FF2B5EF4-FFF2-40B4-BE49-F238E27FC236}">
                  <a16:creationId xmlns:a16="http://schemas.microsoft.com/office/drawing/2014/main" id="{CC897B78-2D41-48DE-BB4C-E20F4B77A353}"/>
                </a:ext>
              </a:extLst>
            </p:cNvPr>
            <p:cNvCxnSpPr>
              <a:stCxn id="518" idx="4"/>
              <a:endCxn id="521" idx="0"/>
            </p:cNvCxnSpPr>
            <p:nvPr/>
          </p:nvCxnSpPr>
          <p:spPr>
            <a:xfrm flipH="1">
              <a:off x="5679672" y="3432767"/>
              <a:ext cx="198780" cy="458290"/>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28" name="Straight Arrow Connector 63">
              <a:extLst>
                <a:ext uri="{FF2B5EF4-FFF2-40B4-BE49-F238E27FC236}">
                  <a16:creationId xmlns:a16="http://schemas.microsoft.com/office/drawing/2014/main" id="{1CF9D72A-5B4F-4707-8BC1-5108DBEDE9EF}"/>
                </a:ext>
              </a:extLst>
            </p:cNvPr>
            <p:cNvCxnSpPr>
              <a:stCxn id="517" idx="4"/>
              <a:endCxn id="523" idx="0"/>
            </p:cNvCxnSpPr>
            <p:nvPr/>
          </p:nvCxnSpPr>
          <p:spPr>
            <a:xfrm flipH="1">
              <a:off x="6102094" y="3423070"/>
              <a:ext cx="688629" cy="467987"/>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29" name="Straight Arrow Connector 63">
              <a:extLst>
                <a:ext uri="{FF2B5EF4-FFF2-40B4-BE49-F238E27FC236}">
                  <a16:creationId xmlns:a16="http://schemas.microsoft.com/office/drawing/2014/main" id="{E76DE45C-E61C-4FC5-9340-4BC04C3AA83B}"/>
                </a:ext>
              </a:extLst>
            </p:cNvPr>
            <p:cNvCxnSpPr>
              <a:stCxn id="517" idx="4"/>
              <a:endCxn id="521" idx="0"/>
            </p:cNvCxnSpPr>
            <p:nvPr/>
          </p:nvCxnSpPr>
          <p:spPr>
            <a:xfrm flipH="1">
              <a:off x="5679672" y="3423070"/>
              <a:ext cx="1111051" cy="467987"/>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30" name="Straight Arrow Connector 63">
              <a:extLst>
                <a:ext uri="{FF2B5EF4-FFF2-40B4-BE49-F238E27FC236}">
                  <a16:creationId xmlns:a16="http://schemas.microsoft.com/office/drawing/2014/main" id="{1A58518D-FFBB-4087-8CC5-745CAE201ABF}"/>
                </a:ext>
              </a:extLst>
            </p:cNvPr>
            <p:cNvCxnSpPr>
              <a:stCxn id="518" idx="4"/>
              <a:endCxn id="522" idx="0"/>
            </p:cNvCxnSpPr>
            <p:nvPr/>
          </p:nvCxnSpPr>
          <p:spPr>
            <a:xfrm>
              <a:off x="5878452" y="3432767"/>
              <a:ext cx="832839" cy="458290"/>
            </a:xfrm>
            <a:prstGeom prst="straightConnector1">
              <a:avLst/>
            </a:prstGeom>
            <a:noFill/>
            <a:ln w="19050" cap="flat" cmpd="sng" algn="ctr">
              <a:solidFill>
                <a:sysClr val="windowText" lastClr="000000"/>
              </a:solidFill>
              <a:prstDash val="solid"/>
              <a:miter lim="800000"/>
              <a:tailEnd type="stealth" w="lg" len="lg"/>
            </a:ln>
            <a:effectLst/>
          </p:spPr>
        </p:cxnSp>
        <mc:AlternateContent xmlns:mc="http://schemas.openxmlformats.org/markup-compatibility/2006" xmlns:a14="http://schemas.microsoft.com/office/drawing/2010/main">
          <mc:Choice Requires="a14">
            <p:sp>
              <p:nvSpPr>
                <p:cNvPr id="531" name="TextBox 76">
                  <a:extLst>
                    <a:ext uri="{FF2B5EF4-FFF2-40B4-BE49-F238E27FC236}">
                      <a16:creationId xmlns:a16="http://schemas.microsoft.com/office/drawing/2014/main" id="{523196E9-5173-47B4-BB97-121DFAC37DFC}"/>
                    </a:ext>
                  </a:extLst>
                </p:cNvPr>
                <p:cNvSpPr txBox="1"/>
                <p:nvPr/>
              </p:nvSpPr>
              <p:spPr>
                <a:xfrm>
                  <a:off x="5266538" y="3131406"/>
                  <a:ext cx="430743" cy="246221"/>
                </a:xfrm>
                <a:prstGeom prst="rect">
                  <a:avLst/>
                </a:prstGeom>
                <a:noFill/>
              </p:spPr>
              <p:txBody>
                <a:bodyPr wrap="square" tIns="0" bIns="0" rtlCol="0">
                  <a:spAutoFit/>
                </a:bodyPr>
                <a:lstStyle>
                  <a:defPPr>
                    <a:defRPr lang="en-US"/>
                  </a:defPPr>
                  <a:lvl1pPr lvl="0" algn="ctr">
                    <a:defRPr sz="1600" i="1" kern="0">
                      <a:solidFill>
                        <a:prstClr val="black"/>
                      </a:solidFill>
                      <a:latin typeface="Cambria Math" panose="02040503050406030204" pitchFamily="18" charset="0"/>
                    </a:defRPr>
                  </a:lvl1pPr>
                </a:lstStyle>
                <a:p>
                  <a:pPr defTabSz="914240"/>
                  <a14:m>
                    <m:oMathPara xmlns:m="http://schemas.openxmlformats.org/officeDocument/2006/math">
                      <m:oMathParaPr>
                        <m:jc m:val="centerGroup"/>
                      </m:oMathParaPr>
                      <m:oMath xmlns:m="http://schemas.openxmlformats.org/officeDocument/2006/math">
                        <m:sSub>
                          <m:sSubPr>
                            <m:ctrlPr>
                              <a:rPr lang="en-US" sz="1200" i="1" dirty="0">
                                <a:latin typeface="Cambria Math" panose="02040503050406030204" pitchFamily="18" charset="0"/>
                              </a:rPr>
                            </m:ctrlPr>
                          </m:sSubPr>
                          <m:e>
                            <m:r>
                              <a:rPr lang="en-US" sz="1200" dirty="0">
                                <a:latin typeface="Cambria Math" panose="02040503050406030204" pitchFamily="18" charset="0"/>
                              </a:rPr>
                              <m:t>𝑠</m:t>
                            </m:r>
                          </m:e>
                          <m:sub>
                            <m:r>
                              <a:rPr lang="en-US" sz="1200" dirty="0">
                                <a:latin typeface="Cambria Math" panose="02040503050406030204" pitchFamily="18" charset="0"/>
                              </a:rPr>
                              <m:t>1</m:t>
                            </m:r>
                          </m:sub>
                        </m:sSub>
                      </m:oMath>
                    </m:oMathPara>
                  </a14:m>
                  <a:endParaRPr lang="en-US" sz="1200" dirty="0">
                    <a:ea typeface="微軟正黑體"/>
                  </a:endParaRPr>
                </a:p>
              </p:txBody>
            </p:sp>
          </mc:Choice>
          <mc:Fallback xmlns="">
            <p:sp>
              <p:nvSpPr>
                <p:cNvPr id="531" name="TextBox 76">
                  <a:extLst>
                    <a:ext uri="{FF2B5EF4-FFF2-40B4-BE49-F238E27FC236}">
                      <a16:creationId xmlns:a16="http://schemas.microsoft.com/office/drawing/2014/main" id="{523196E9-5173-47B4-BB97-121DFAC37DFC}"/>
                    </a:ext>
                  </a:extLst>
                </p:cNvPr>
                <p:cNvSpPr txBox="1">
                  <a:spLocks noRot="1" noChangeAspect="1" noMove="1" noResize="1" noEditPoints="1" noAdjustHandles="1" noChangeArrowheads="1" noChangeShapeType="1" noTextEdit="1"/>
                </p:cNvSpPr>
                <p:nvPr/>
              </p:nvSpPr>
              <p:spPr>
                <a:xfrm>
                  <a:off x="5266538" y="3131406"/>
                  <a:ext cx="430743" cy="246221"/>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2" name="TextBox 76">
                  <a:extLst>
                    <a:ext uri="{FF2B5EF4-FFF2-40B4-BE49-F238E27FC236}">
                      <a16:creationId xmlns:a16="http://schemas.microsoft.com/office/drawing/2014/main" id="{71B434DC-58E2-4CE8-8036-422BB1BE9BBD}"/>
                    </a:ext>
                  </a:extLst>
                </p:cNvPr>
                <p:cNvSpPr txBox="1"/>
                <p:nvPr/>
              </p:nvSpPr>
              <p:spPr>
                <a:xfrm>
                  <a:off x="5696233" y="3124784"/>
                  <a:ext cx="430743" cy="246221"/>
                </a:xfrm>
                <a:prstGeom prst="rect">
                  <a:avLst/>
                </a:prstGeom>
                <a:noFill/>
              </p:spPr>
              <p:txBody>
                <a:bodyPr wrap="square" tIns="0" bIns="0" rtlCol="0">
                  <a:spAutoFit/>
                </a:bodyPr>
                <a:lstStyle>
                  <a:defPPr>
                    <a:defRPr lang="en-US"/>
                  </a:defPPr>
                  <a:lvl1pPr lvl="0" algn="ctr">
                    <a:defRPr sz="1600" i="1" kern="0">
                      <a:solidFill>
                        <a:prstClr val="black"/>
                      </a:solidFill>
                      <a:latin typeface="Cambria Math" panose="02040503050406030204" pitchFamily="18" charset="0"/>
                    </a:defRPr>
                  </a:lvl1pPr>
                </a:lstStyle>
                <a:p>
                  <a:pPr defTabSz="914240"/>
                  <a14:m>
                    <m:oMathPara xmlns:m="http://schemas.openxmlformats.org/officeDocument/2006/math">
                      <m:oMathParaPr>
                        <m:jc m:val="centerGroup"/>
                      </m:oMathParaPr>
                      <m:oMath xmlns:m="http://schemas.openxmlformats.org/officeDocument/2006/math">
                        <m:sSub>
                          <m:sSubPr>
                            <m:ctrlPr>
                              <a:rPr lang="en-US" sz="1200" i="1" dirty="0">
                                <a:latin typeface="Cambria Math" panose="02040503050406030204" pitchFamily="18" charset="0"/>
                              </a:rPr>
                            </m:ctrlPr>
                          </m:sSubPr>
                          <m:e>
                            <m:r>
                              <a:rPr lang="en-US" sz="1200" dirty="0">
                                <a:latin typeface="Cambria Math" panose="02040503050406030204" pitchFamily="18" charset="0"/>
                              </a:rPr>
                              <m:t>𝑠</m:t>
                            </m:r>
                          </m:e>
                          <m:sub>
                            <m:r>
                              <a:rPr lang="en-US" sz="1200" dirty="0">
                                <a:latin typeface="Cambria Math" panose="02040503050406030204" pitchFamily="18" charset="0"/>
                              </a:rPr>
                              <m:t>2</m:t>
                            </m:r>
                          </m:sub>
                        </m:sSub>
                      </m:oMath>
                    </m:oMathPara>
                  </a14:m>
                  <a:endParaRPr lang="en-US" sz="1200" dirty="0">
                    <a:ea typeface="微軟正黑體"/>
                  </a:endParaRPr>
                </a:p>
              </p:txBody>
            </p:sp>
          </mc:Choice>
          <mc:Fallback xmlns="">
            <p:sp>
              <p:nvSpPr>
                <p:cNvPr id="532" name="TextBox 76">
                  <a:extLst>
                    <a:ext uri="{FF2B5EF4-FFF2-40B4-BE49-F238E27FC236}">
                      <a16:creationId xmlns:a16="http://schemas.microsoft.com/office/drawing/2014/main" id="{71B434DC-58E2-4CE8-8036-422BB1BE9BBD}"/>
                    </a:ext>
                  </a:extLst>
                </p:cNvPr>
                <p:cNvSpPr txBox="1">
                  <a:spLocks noRot="1" noChangeAspect="1" noMove="1" noResize="1" noEditPoints="1" noAdjustHandles="1" noChangeArrowheads="1" noChangeShapeType="1" noTextEdit="1"/>
                </p:cNvSpPr>
                <p:nvPr/>
              </p:nvSpPr>
              <p:spPr>
                <a:xfrm>
                  <a:off x="5696233" y="3124784"/>
                  <a:ext cx="430743" cy="246221"/>
                </a:xfrm>
                <a:prstGeom prst="rect">
                  <a:avLst/>
                </a:prstGeom>
                <a:blipFill>
                  <a:blip r:embed="rId6"/>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3" name="TextBox 76">
                  <a:extLst>
                    <a:ext uri="{FF2B5EF4-FFF2-40B4-BE49-F238E27FC236}">
                      <a16:creationId xmlns:a16="http://schemas.microsoft.com/office/drawing/2014/main" id="{9E3D03C4-0CF5-4E8F-B743-86EBC9DAD581}"/>
                    </a:ext>
                  </a:extLst>
                </p:cNvPr>
                <p:cNvSpPr txBox="1"/>
                <p:nvPr/>
              </p:nvSpPr>
              <p:spPr>
                <a:xfrm>
                  <a:off x="6609009" y="3125201"/>
                  <a:ext cx="430743" cy="246221"/>
                </a:xfrm>
                <a:prstGeom prst="rect">
                  <a:avLst/>
                </a:prstGeom>
                <a:noFill/>
              </p:spPr>
              <p:txBody>
                <a:bodyPr wrap="square" tIns="0" bIns="0" rtlCol="0">
                  <a:spAutoFit/>
                </a:bodyPr>
                <a:lstStyle>
                  <a:defPPr>
                    <a:defRPr lang="en-US"/>
                  </a:defPPr>
                  <a:lvl1pPr lvl="0" algn="ctr">
                    <a:defRPr sz="1600" i="1" kern="0">
                      <a:solidFill>
                        <a:prstClr val="black"/>
                      </a:solidFill>
                      <a:latin typeface="Cambria Math" panose="02040503050406030204" pitchFamily="18" charset="0"/>
                    </a:defRPr>
                  </a:lvl1pPr>
                </a:lstStyle>
                <a:p>
                  <a:pPr defTabSz="914240"/>
                  <a14:m>
                    <m:oMathPara xmlns:m="http://schemas.openxmlformats.org/officeDocument/2006/math">
                      <m:oMathParaPr>
                        <m:jc m:val="centerGroup"/>
                      </m:oMathParaPr>
                      <m:oMath xmlns:m="http://schemas.openxmlformats.org/officeDocument/2006/math">
                        <m:sSub>
                          <m:sSubPr>
                            <m:ctrlPr>
                              <a:rPr lang="en-US" sz="1200" i="1" dirty="0">
                                <a:latin typeface="Cambria Math" panose="02040503050406030204" pitchFamily="18" charset="0"/>
                              </a:rPr>
                            </m:ctrlPr>
                          </m:sSubPr>
                          <m:e>
                            <m:r>
                              <a:rPr lang="en-US" sz="1200" dirty="0">
                                <a:latin typeface="Cambria Math" panose="02040503050406030204" pitchFamily="18" charset="0"/>
                              </a:rPr>
                              <m:t>𝑠</m:t>
                            </m:r>
                          </m:e>
                          <m:sub>
                            <m:r>
                              <a:rPr lang="en-US" sz="1200" dirty="0">
                                <a:latin typeface="Cambria Math" panose="02040503050406030204" pitchFamily="18" charset="0"/>
                              </a:rPr>
                              <m:t>𝑛</m:t>
                            </m:r>
                          </m:sub>
                        </m:sSub>
                      </m:oMath>
                    </m:oMathPara>
                  </a14:m>
                  <a:endParaRPr lang="en-US" sz="1200" dirty="0">
                    <a:ea typeface="微軟正黑體"/>
                  </a:endParaRPr>
                </a:p>
              </p:txBody>
            </p:sp>
          </mc:Choice>
          <mc:Fallback xmlns="">
            <p:sp>
              <p:nvSpPr>
                <p:cNvPr id="533" name="TextBox 76">
                  <a:extLst>
                    <a:ext uri="{FF2B5EF4-FFF2-40B4-BE49-F238E27FC236}">
                      <a16:creationId xmlns:a16="http://schemas.microsoft.com/office/drawing/2014/main" id="{9E3D03C4-0CF5-4E8F-B743-86EBC9DAD581}"/>
                    </a:ext>
                  </a:extLst>
                </p:cNvPr>
                <p:cNvSpPr txBox="1">
                  <a:spLocks noRot="1" noChangeAspect="1" noMove="1" noResize="1" noEditPoints="1" noAdjustHandles="1" noChangeArrowheads="1" noChangeShapeType="1" noTextEdit="1"/>
                </p:cNvSpPr>
                <p:nvPr/>
              </p:nvSpPr>
              <p:spPr>
                <a:xfrm>
                  <a:off x="6609009" y="3125201"/>
                  <a:ext cx="430743" cy="246221"/>
                </a:xfrm>
                <a:prstGeom prst="rect">
                  <a:avLst/>
                </a:prstGeom>
                <a:blipFill>
                  <a:blip r:embed="rId7"/>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4" name="TextBox 76">
                  <a:extLst>
                    <a:ext uri="{FF2B5EF4-FFF2-40B4-BE49-F238E27FC236}">
                      <a16:creationId xmlns:a16="http://schemas.microsoft.com/office/drawing/2014/main" id="{A0D12CA4-1FAF-4B15-A167-9FB8E7F22E73}"/>
                    </a:ext>
                  </a:extLst>
                </p:cNvPr>
                <p:cNvSpPr txBox="1"/>
                <p:nvPr/>
              </p:nvSpPr>
              <p:spPr>
                <a:xfrm>
                  <a:off x="5506817" y="3880331"/>
                  <a:ext cx="430743" cy="246221"/>
                </a:xfrm>
                <a:prstGeom prst="rect">
                  <a:avLst/>
                </a:prstGeom>
                <a:noFill/>
              </p:spPr>
              <p:txBody>
                <a:bodyPr wrap="square" tIns="0" bIns="0" rtlCol="0">
                  <a:spAutoFit/>
                </a:bodyPr>
                <a:lstStyle>
                  <a:defPPr>
                    <a:defRPr lang="en-US"/>
                  </a:defPPr>
                  <a:lvl1pPr lvl="0" algn="ctr">
                    <a:defRPr sz="1600" i="1" kern="0">
                      <a:solidFill>
                        <a:prstClr val="black"/>
                      </a:solidFill>
                      <a:latin typeface="Cambria Math" panose="02040503050406030204" pitchFamily="18" charset="0"/>
                    </a:defRPr>
                  </a:lvl1pPr>
                </a:lstStyle>
                <a:p>
                  <a:pPr defTabSz="914240"/>
                  <a14:m>
                    <m:oMathPara xmlns:m="http://schemas.openxmlformats.org/officeDocument/2006/math">
                      <m:oMathParaPr>
                        <m:jc m:val="centerGroup"/>
                      </m:oMathParaPr>
                      <m:oMath xmlns:m="http://schemas.openxmlformats.org/officeDocument/2006/math">
                        <m:sSub>
                          <m:sSubPr>
                            <m:ctrlPr>
                              <a:rPr lang="en-US" sz="1200" i="1" dirty="0">
                                <a:latin typeface="Cambria Math" panose="02040503050406030204" pitchFamily="18" charset="0"/>
                              </a:rPr>
                            </m:ctrlPr>
                          </m:sSubPr>
                          <m:e>
                            <m:r>
                              <a:rPr lang="en-US" sz="1200" dirty="0">
                                <a:latin typeface="Cambria Math" panose="02040503050406030204" pitchFamily="18" charset="0"/>
                              </a:rPr>
                              <m:t>𝑎</m:t>
                            </m:r>
                          </m:e>
                          <m:sub>
                            <m:r>
                              <a:rPr lang="en-US" sz="1200" dirty="0">
                                <a:latin typeface="Cambria Math" panose="02040503050406030204" pitchFamily="18" charset="0"/>
                              </a:rPr>
                              <m:t>1</m:t>
                            </m:r>
                          </m:sub>
                        </m:sSub>
                      </m:oMath>
                    </m:oMathPara>
                  </a14:m>
                  <a:endParaRPr lang="en-US" sz="1200" dirty="0">
                    <a:ea typeface="微軟正黑體"/>
                  </a:endParaRPr>
                </a:p>
              </p:txBody>
            </p:sp>
          </mc:Choice>
          <mc:Fallback xmlns="">
            <p:sp>
              <p:nvSpPr>
                <p:cNvPr id="534" name="TextBox 76">
                  <a:extLst>
                    <a:ext uri="{FF2B5EF4-FFF2-40B4-BE49-F238E27FC236}">
                      <a16:creationId xmlns:a16="http://schemas.microsoft.com/office/drawing/2014/main" id="{A0D12CA4-1FAF-4B15-A167-9FB8E7F22E73}"/>
                    </a:ext>
                  </a:extLst>
                </p:cNvPr>
                <p:cNvSpPr txBox="1">
                  <a:spLocks noRot="1" noChangeAspect="1" noMove="1" noResize="1" noEditPoints="1" noAdjustHandles="1" noChangeArrowheads="1" noChangeShapeType="1" noTextEdit="1"/>
                </p:cNvSpPr>
                <p:nvPr/>
              </p:nvSpPr>
              <p:spPr>
                <a:xfrm>
                  <a:off x="5506817" y="3880331"/>
                  <a:ext cx="430743" cy="246221"/>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5" name="TextBox 76">
                  <a:extLst>
                    <a:ext uri="{FF2B5EF4-FFF2-40B4-BE49-F238E27FC236}">
                      <a16:creationId xmlns:a16="http://schemas.microsoft.com/office/drawing/2014/main" id="{E0497354-C870-4946-8FA1-084B3142EDD8}"/>
                    </a:ext>
                  </a:extLst>
                </p:cNvPr>
                <p:cNvSpPr txBox="1"/>
                <p:nvPr/>
              </p:nvSpPr>
              <p:spPr>
                <a:xfrm>
                  <a:off x="5919608" y="3881961"/>
                  <a:ext cx="430743" cy="246221"/>
                </a:xfrm>
                <a:prstGeom prst="rect">
                  <a:avLst/>
                </a:prstGeom>
                <a:noFill/>
              </p:spPr>
              <p:txBody>
                <a:bodyPr wrap="square" tIns="0" bIns="0" rtlCol="0">
                  <a:spAutoFit/>
                </a:bodyPr>
                <a:lstStyle>
                  <a:defPPr>
                    <a:defRPr lang="en-US"/>
                  </a:defPPr>
                  <a:lvl1pPr lvl="0" algn="ctr">
                    <a:defRPr sz="1600" i="1" kern="0">
                      <a:solidFill>
                        <a:prstClr val="black"/>
                      </a:solidFill>
                      <a:latin typeface="Cambria Math" panose="02040503050406030204" pitchFamily="18" charset="0"/>
                    </a:defRPr>
                  </a:lvl1pPr>
                </a:lstStyle>
                <a:p>
                  <a:pPr defTabSz="914240"/>
                  <a14:m>
                    <m:oMathPara xmlns:m="http://schemas.openxmlformats.org/officeDocument/2006/math">
                      <m:oMathParaPr>
                        <m:jc m:val="centerGroup"/>
                      </m:oMathParaPr>
                      <m:oMath xmlns:m="http://schemas.openxmlformats.org/officeDocument/2006/math">
                        <m:sSub>
                          <m:sSubPr>
                            <m:ctrlPr>
                              <a:rPr lang="en-US" sz="1200" i="1" dirty="0">
                                <a:latin typeface="Cambria Math" panose="02040503050406030204" pitchFamily="18" charset="0"/>
                              </a:rPr>
                            </m:ctrlPr>
                          </m:sSubPr>
                          <m:e>
                            <m:r>
                              <a:rPr lang="en-US" sz="1200" dirty="0">
                                <a:latin typeface="Cambria Math" panose="02040503050406030204" pitchFamily="18" charset="0"/>
                                <a:ea typeface="Cambria Math" panose="02040503050406030204" pitchFamily="18" charset="0"/>
                              </a:rPr>
                              <m:t>𝑎</m:t>
                            </m:r>
                          </m:e>
                          <m:sub>
                            <m:r>
                              <a:rPr lang="en-US" sz="1200" dirty="0">
                                <a:latin typeface="Cambria Math" panose="02040503050406030204" pitchFamily="18" charset="0"/>
                              </a:rPr>
                              <m:t>2</m:t>
                            </m:r>
                          </m:sub>
                        </m:sSub>
                      </m:oMath>
                    </m:oMathPara>
                  </a14:m>
                  <a:endParaRPr lang="en-US" sz="1200" dirty="0">
                    <a:ea typeface="微軟正黑體"/>
                  </a:endParaRPr>
                </a:p>
              </p:txBody>
            </p:sp>
          </mc:Choice>
          <mc:Fallback xmlns="">
            <p:sp>
              <p:nvSpPr>
                <p:cNvPr id="535" name="TextBox 76">
                  <a:extLst>
                    <a:ext uri="{FF2B5EF4-FFF2-40B4-BE49-F238E27FC236}">
                      <a16:creationId xmlns:a16="http://schemas.microsoft.com/office/drawing/2014/main" id="{E0497354-C870-4946-8FA1-084B3142EDD8}"/>
                    </a:ext>
                  </a:extLst>
                </p:cNvPr>
                <p:cNvSpPr txBox="1">
                  <a:spLocks noRot="1" noChangeAspect="1" noMove="1" noResize="1" noEditPoints="1" noAdjustHandles="1" noChangeArrowheads="1" noChangeShapeType="1" noTextEdit="1"/>
                </p:cNvSpPr>
                <p:nvPr/>
              </p:nvSpPr>
              <p:spPr>
                <a:xfrm>
                  <a:off x="5919608" y="3881961"/>
                  <a:ext cx="430743" cy="246221"/>
                </a:xfrm>
                <a:prstGeom prst="rect">
                  <a:avLst/>
                </a:prstGeom>
                <a:blipFill>
                  <a:blip r:embed="rId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6" name="TextBox 76">
                  <a:extLst>
                    <a:ext uri="{FF2B5EF4-FFF2-40B4-BE49-F238E27FC236}">
                      <a16:creationId xmlns:a16="http://schemas.microsoft.com/office/drawing/2014/main" id="{0082D479-F871-4C1E-9159-B511709C31DF}"/>
                    </a:ext>
                  </a:extLst>
                </p:cNvPr>
                <p:cNvSpPr txBox="1"/>
                <p:nvPr/>
              </p:nvSpPr>
              <p:spPr>
                <a:xfrm>
                  <a:off x="6532668" y="3891057"/>
                  <a:ext cx="430743" cy="246221"/>
                </a:xfrm>
                <a:prstGeom prst="rect">
                  <a:avLst/>
                </a:prstGeom>
                <a:noFill/>
              </p:spPr>
              <p:txBody>
                <a:bodyPr wrap="square" tIns="0" bIns="0" rtlCol="0">
                  <a:spAutoFit/>
                </a:bodyPr>
                <a:lstStyle>
                  <a:defPPr>
                    <a:defRPr lang="en-US"/>
                  </a:defPPr>
                  <a:lvl1pPr lvl="0" algn="ctr">
                    <a:defRPr sz="1600" i="1" kern="0">
                      <a:solidFill>
                        <a:prstClr val="black"/>
                      </a:solidFill>
                      <a:latin typeface="Cambria Math" panose="02040503050406030204" pitchFamily="18" charset="0"/>
                    </a:defRPr>
                  </a:lvl1pPr>
                </a:lstStyle>
                <a:p>
                  <a:pPr defTabSz="914240"/>
                  <a14:m>
                    <m:oMathPara xmlns:m="http://schemas.openxmlformats.org/officeDocument/2006/math">
                      <m:oMathParaPr>
                        <m:jc m:val="centerGroup"/>
                      </m:oMathParaPr>
                      <m:oMath xmlns:m="http://schemas.openxmlformats.org/officeDocument/2006/math">
                        <m:sSub>
                          <m:sSubPr>
                            <m:ctrlPr>
                              <a:rPr lang="en-US" sz="1200" i="1" dirty="0">
                                <a:latin typeface="Cambria Math" panose="02040503050406030204" pitchFamily="18" charset="0"/>
                              </a:rPr>
                            </m:ctrlPr>
                          </m:sSubPr>
                          <m:e>
                            <m:r>
                              <a:rPr lang="en-US" sz="1200" dirty="0">
                                <a:latin typeface="Cambria Math" panose="02040503050406030204" pitchFamily="18" charset="0"/>
                              </a:rPr>
                              <m:t>𝑎</m:t>
                            </m:r>
                          </m:e>
                          <m:sub>
                            <m:r>
                              <a:rPr lang="en-US" sz="1200" dirty="0">
                                <a:latin typeface="Cambria Math" panose="02040503050406030204" pitchFamily="18" charset="0"/>
                              </a:rPr>
                              <m:t>𝑘</m:t>
                            </m:r>
                          </m:sub>
                        </m:sSub>
                      </m:oMath>
                    </m:oMathPara>
                  </a14:m>
                  <a:endParaRPr lang="en-US" sz="1200" dirty="0">
                    <a:ea typeface="微軟正黑體"/>
                  </a:endParaRPr>
                </a:p>
              </p:txBody>
            </p:sp>
          </mc:Choice>
          <mc:Fallback xmlns="">
            <p:sp>
              <p:nvSpPr>
                <p:cNvPr id="536" name="TextBox 76">
                  <a:extLst>
                    <a:ext uri="{FF2B5EF4-FFF2-40B4-BE49-F238E27FC236}">
                      <a16:creationId xmlns:a16="http://schemas.microsoft.com/office/drawing/2014/main" id="{0082D479-F871-4C1E-9159-B511709C31DF}"/>
                    </a:ext>
                  </a:extLst>
                </p:cNvPr>
                <p:cNvSpPr txBox="1">
                  <a:spLocks noRot="1" noChangeAspect="1" noMove="1" noResize="1" noEditPoints="1" noAdjustHandles="1" noChangeArrowheads="1" noChangeShapeType="1" noTextEdit="1"/>
                </p:cNvSpPr>
                <p:nvPr/>
              </p:nvSpPr>
              <p:spPr>
                <a:xfrm>
                  <a:off x="6532668" y="3891057"/>
                  <a:ext cx="430743" cy="246221"/>
                </a:xfrm>
                <a:prstGeom prst="rect">
                  <a:avLst/>
                </a:prstGeom>
                <a:blipFill>
                  <a:blip r:embed="rId10"/>
                  <a:stretch>
                    <a:fillRect b="-16129"/>
                  </a:stretch>
                </a:blipFill>
              </p:spPr>
              <p:txBody>
                <a:bodyPr/>
                <a:lstStyle/>
                <a:p>
                  <a:r>
                    <a:rPr lang="en-US">
                      <a:noFill/>
                    </a:rPr>
                    <a:t> </a:t>
                  </a:r>
                </a:p>
              </p:txBody>
            </p:sp>
          </mc:Fallback>
        </mc:AlternateContent>
        <p:sp>
          <p:nvSpPr>
            <p:cNvPr id="537" name="文字方塊 268">
              <a:extLst>
                <a:ext uri="{FF2B5EF4-FFF2-40B4-BE49-F238E27FC236}">
                  <a16:creationId xmlns:a16="http://schemas.microsoft.com/office/drawing/2014/main" id="{F2DC5AD3-4153-45F4-86B9-5E5F92E7D653}"/>
                </a:ext>
              </a:extLst>
            </p:cNvPr>
            <p:cNvSpPr txBox="1"/>
            <p:nvPr/>
          </p:nvSpPr>
          <p:spPr>
            <a:xfrm>
              <a:off x="6061204" y="3015945"/>
              <a:ext cx="663749" cy="430887"/>
            </a:xfrm>
            <a:prstGeom prst="rect">
              <a:avLst/>
            </a:prstGeom>
            <a:noFill/>
          </p:spPr>
          <p:txBody>
            <a:bodyPr wrap="square" rtlCol="0">
              <a:spAutoFit/>
            </a:bodyPr>
            <a:lstStyle/>
            <a:p>
              <a:pPr defTabSz="914240"/>
              <a:r>
                <a:rPr lang="en-US" sz="1500" dirty="0">
                  <a:solidFill>
                    <a:prstClr val="black"/>
                  </a:solidFill>
                  <a:latin typeface="Calibri"/>
                  <a:ea typeface="微軟正黑體"/>
                </a:rPr>
                <a:t>……</a:t>
              </a:r>
            </a:p>
          </p:txBody>
        </p:sp>
        <p:sp>
          <p:nvSpPr>
            <p:cNvPr id="538" name="文字方塊 269">
              <a:extLst>
                <a:ext uri="{FF2B5EF4-FFF2-40B4-BE49-F238E27FC236}">
                  <a16:creationId xmlns:a16="http://schemas.microsoft.com/office/drawing/2014/main" id="{6CE2AE83-0BC1-4A11-B4A5-4B8D76BF8122}"/>
                </a:ext>
              </a:extLst>
            </p:cNvPr>
            <p:cNvSpPr txBox="1"/>
            <p:nvPr/>
          </p:nvSpPr>
          <p:spPr>
            <a:xfrm>
              <a:off x="6212616" y="3778327"/>
              <a:ext cx="663749" cy="430887"/>
            </a:xfrm>
            <a:prstGeom prst="rect">
              <a:avLst/>
            </a:prstGeom>
            <a:noFill/>
          </p:spPr>
          <p:txBody>
            <a:bodyPr wrap="square" rtlCol="0">
              <a:spAutoFit/>
            </a:bodyPr>
            <a:lstStyle/>
            <a:p>
              <a:pPr defTabSz="914240"/>
              <a:r>
                <a:rPr lang="en-US" sz="1500" dirty="0">
                  <a:solidFill>
                    <a:prstClr val="black"/>
                  </a:solidFill>
                  <a:latin typeface="Calibri"/>
                  <a:ea typeface="微軟正黑體"/>
                </a:rPr>
                <a:t>…</a:t>
              </a:r>
            </a:p>
          </p:txBody>
        </p:sp>
      </p:grpSp>
      <p:sp>
        <p:nvSpPr>
          <p:cNvPr id="539" name="矩形 270">
            <a:extLst>
              <a:ext uri="{FF2B5EF4-FFF2-40B4-BE49-F238E27FC236}">
                <a16:creationId xmlns:a16="http://schemas.microsoft.com/office/drawing/2014/main" id="{366AD4B1-59DC-4A90-9AD4-B5C082A4168D}"/>
              </a:ext>
            </a:extLst>
          </p:cNvPr>
          <p:cNvSpPr/>
          <p:nvPr/>
        </p:nvSpPr>
        <p:spPr>
          <a:xfrm>
            <a:off x="4930135" y="3248031"/>
            <a:ext cx="1752404" cy="276999"/>
          </a:xfrm>
          <a:prstGeom prst="rect">
            <a:avLst/>
          </a:prstGeom>
        </p:spPr>
        <p:txBody>
          <a:bodyPr wrap="none">
            <a:spAutoFit/>
          </a:bodyPr>
          <a:lstStyle/>
          <a:p>
            <a:pPr algn="ctr" defTabSz="192931">
              <a:defRPr/>
            </a:pPr>
            <a:r>
              <a:rPr lang="en-US" sz="1200" b="1" kern="0" dirty="0">
                <a:solidFill>
                  <a:prstClr val="black"/>
                </a:solidFill>
                <a:latin typeface="Calibri"/>
                <a:ea typeface="微軟正黑體"/>
              </a:rPr>
              <a:t>Dialogue Policy Learning</a:t>
            </a:r>
          </a:p>
        </p:txBody>
      </p:sp>
      <p:cxnSp>
        <p:nvCxnSpPr>
          <p:cNvPr id="540" name="直線單箭頭接點 297">
            <a:extLst>
              <a:ext uri="{FF2B5EF4-FFF2-40B4-BE49-F238E27FC236}">
                <a16:creationId xmlns:a16="http://schemas.microsoft.com/office/drawing/2014/main" id="{19D62770-CB6F-4AD6-B237-7F8B8C9B22FB}"/>
              </a:ext>
            </a:extLst>
          </p:cNvPr>
          <p:cNvCxnSpPr>
            <a:stCxn id="433" idx="4"/>
            <a:endCxn id="509" idx="0"/>
          </p:cNvCxnSpPr>
          <p:nvPr/>
        </p:nvCxnSpPr>
        <p:spPr>
          <a:xfrm flipH="1">
            <a:off x="5980703" y="2332610"/>
            <a:ext cx="601724" cy="545783"/>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41" name="直線單箭頭接點 298">
            <a:extLst>
              <a:ext uri="{FF2B5EF4-FFF2-40B4-BE49-F238E27FC236}">
                <a16:creationId xmlns:a16="http://schemas.microsoft.com/office/drawing/2014/main" id="{B2AC8D6A-4EA0-48DA-9E52-1AE93E3B7EFC}"/>
              </a:ext>
            </a:extLst>
          </p:cNvPr>
          <p:cNvCxnSpPr>
            <a:stCxn id="403" idx="4"/>
            <a:endCxn id="508" idx="0"/>
          </p:cNvCxnSpPr>
          <p:nvPr/>
        </p:nvCxnSpPr>
        <p:spPr>
          <a:xfrm flipH="1">
            <a:off x="6512150" y="2221720"/>
            <a:ext cx="602693" cy="654716"/>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542" name="直線單箭頭接點 301">
            <a:extLst>
              <a:ext uri="{FF2B5EF4-FFF2-40B4-BE49-F238E27FC236}">
                <a16:creationId xmlns:a16="http://schemas.microsoft.com/office/drawing/2014/main" id="{F8C9D7CE-01C5-48C8-96FA-F40ABAC980F1}"/>
              </a:ext>
            </a:extLst>
          </p:cNvPr>
          <p:cNvCxnSpPr>
            <a:stCxn id="501" idx="4"/>
            <a:endCxn id="507" idx="0"/>
          </p:cNvCxnSpPr>
          <p:nvPr/>
        </p:nvCxnSpPr>
        <p:spPr>
          <a:xfrm flipH="1">
            <a:off x="5532017" y="2475782"/>
            <a:ext cx="402337" cy="402611"/>
          </a:xfrm>
          <a:prstGeom prst="straightConnector1">
            <a:avLst/>
          </a:prstGeom>
          <a:noFill/>
          <a:ln w="19050" cap="flat" cmpd="sng" algn="ctr">
            <a:solidFill>
              <a:sysClr val="windowText" lastClr="000000"/>
            </a:solidFill>
            <a:prstDash val="solid"/>
            <a:miter lim="800000"/>
            <a:tailEnd type="stealth" w="lg" len="lg"/>
          </a:ln>
          <a:effectLst/>
        </p:spPr>
      </p:cxnSp>
      <p:sp>
        <p:nvSpPr>
          <p:cNvPr id="172" name="TextBox 50">
            <a:extLst>
              <a:ext uri="{FF2B5EF4-FFF2-40B4-BE49-F238E27FC236}">
                <a16:creationId xmlns:a16="http://schemas.microsoft.com/office/drawing/2014/main" id="{9641FD60-7155-47CE-B12D-3279AA20CE99}"/>
              </a:ext>
            </a:extLst>
          </p:cNvPr>
          <p:cNvSpPr txBox="1"/>
          <p:nvPr/>
        </p:nvSpPr>
        <p:spPr>
          <a:xfrm>
            <a:off x="2750055" y="2125443"/>
            <a:ext cx="1936652" cy="461665"/>
          </a:xfrm>
          <a:prstGeom prst="rect">
            <a:avLst/>
          </a:prstGeom>
          <a:noFill/>
        </p:spPr>
        <p:txBody>
          <a:bodyPr wrap="square" rtlCol="0">
            <a:spAutoFit/>
          </a:bodyPr>
          <a:lstStyle/>
          <a:p>
            <a:pPr defTabSz="303873">
              <a:defRPr/>
            </a:pPr>
            <a:r>
              <a:rPr lang="en-US" sz="1200" kern="0" dirty="0">
                <a:solidFill>
                  <a:srgbClr val="7030A0"/>
                </a:solidFill>
              </a:rPr>
              <a:t>Are there any action movies to see this weekend?</a:t>
            </a:r>
          </a:p>
        </p:txBody>
      </p:sp>
      <p:sp>
        <p:nvSpPr>
          <p:cNvPr id="175" name="TextBox 29">
            <a:extLst>
              <a:ext uri="{FF2B5EF4-FFF2-40B4-BE49-F238E27FC236}">
                <a16:creationId xmlns:a16="http://schemas.microsoft.com/office/drawing/2014/main" id="{53181822-2E99-4C7C-81E7-4AA3DA4E1C94}"/>
              </a:ext>
            </a:extLst>
          </p:cNvPr>
          <p:cNvSpPr txBox="1"/>
          <p:nvPr/>
        </p:nvSpPr>
        <p:spPr>
          <a:xfrm>
            <a:off x="2958181" y="3681740"/>
            <a:ext cx="1419079" cy="276999"/>
          </a:xfrm>
          <a:prstGeom prst="rect">
            <a:avLst/>
          </a:prstGeom>
          <a:noFill/>
        </p:spPr>
        <p:txBody>
          <a:bodyPr wrap="square" rtlCol="0">
            <a:spAutoFit/>
          </a:bodyPr>
          <a:lstStyle/>
          <a:p>
            <a:pPr defTabSz="303873">
              <a:defRPr/>
            </a:pPr>
            <a:r>
              <a:rPr lang="en-US" sz="1200" kern="0" dirty="0" err="1">
                <a:solidFill>
                  <a:srgbClr val="7030A0"/>
                </a:solidFill>
              </a:rPr>
              <a:t>request_location</a:t>
            </a:r>
            <a:endParaRPr lang="en-US" sz="1200" kern="0" dirty="0">
              <a:solidFill>
                <a:srgbClr val="7030A0"/>
              </a:solidFill>
            </a:endParaRPr>
          </a:p>
        </p:txBody>
      </p:sp>
    </p:spTree>
    <p:extLst>
      <p:ext uri="{BB962C8B-B14F-4D97-AF65-F5344CB8AC3E}">
        <p14:creationId xmlns:p14="http://schemas.microsoft.com/office/powerpoint/2010/main" val="18342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randombar(horizontal)">
                                      <p:cBhvr>
                                        <p:cTn id="7" dur="500"/>
                                        <p:tgtEl>
                                          <p:spTgt spid="377"/>
                                        </p:tgtEl>
                                      </p:cBhvr>
                                    </p:animEffect>
                                  </p:childTnLst>
                                </p:cTn>
                              </p:par>
                              <p:par>
                                <p:cTn id="8" presetID="14" presetClass="entr" presetSubtype="10" fill="hold"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randombar(horizontal)">
                                      <p:cBhvr>
                                        <p:cTn id="10" dur="500"/>
                                        <p:tgtEl>
                                          <p:spTgt spid="408"/>
                                        </p:tgtEl>
                                      </p:cBhvr>
                                    </p:animEffect>
                                  </p:childTnLst>
                                </p:cTn>
                              </p:par>
                              <p:par>
                                <p:cTn id="11" presetID="14" presetClass="entr" presetSubtype="10" fill="hold" nodeType="withEffect">
                                  <p:stCondLst>
                                    <p:cond delay="0"/>
                                  </p:stCondLst>
                                  <p:childTnLst>
                                    <p:set>
                                      <p:cBhvr>
                                        <p:cTn id="12" dur="1" fill="hold">
                                          <p:stCondLst>
                                            <p:cond delay="0"/>
                                          </p:stCondLst>
                                        </p:cTn>
                                        <p:tgtEl>
                                          <p:spTgt spid="476"/>
                                        </p:tgtEl>
                                        <p:attrNameLst>
                                          <p:attrName>style.visibility</p:attrName>
                                        </p:attrNameLst>
                                      </p:cBhvr>
                                      <p:to>
                                        <p:strVal val="visible"/>
                                      </p:to>
                                    </p:set>
                                    <p:animEffect transition="in" filter="randombar(horizontal)">
                                      <p:cBhvr>
                                        <p:cTn id="13" dur="500"/>
                                        <p:tgtEl>
                                          <p:spTgt spid="47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542"/>
                                        </p:tgtEl>
                                        <p:attrNameLst>
                                          <p:attrName>style.visibility</p:attrName>
                                        </p:attrNameLst>
                                      </p:cBhvr>
                                      <p:to>
                                        <p:strVal val="visible"/>
                                      </p:to>
                                    </p:set>
                                    <p:animEffect transition="in" filter="wipe(up)">
                                      <p:cBhvr>
                                        <p:cTn id="18" dur="500"/>
                                        <p:tgtEl>
                                          <p:spTgt spid="542"/>
                                        </p:tgtEl>
                                      </p:cBhvr>
                                    </p:animEffect>
                                  </p:childTnLst>
                                </p:cTn>
                              </p:par>
                              <p:par>
                                <p:cTn id="19" presetID="22" presetClass="entr" presetSubtype="1" fill="hold" nodeType="withEffect">
                                  <p:stCondLst>
                                    <p:cond delay="0"/>
                                  </p:stCondLst>
                                  <p:childTnLst>
                                    <p:set>
                                      <p:cBhvr>
                                        <p:cTn id="20" dur="1" fill="hold">
                                          <p:stCondLst>
                                            <p:cond delay="0"/>
                                          </p:stCondLst>
                                        </p:cTn>
                                        <p:tgtEl>
                                          <p:spTgt spid="540"/>
                                        </p:tgtEl>
                                        <p:attrNameLst>
                                          <p:attrName>style.visibility</p:attrName>
                                        </p:attrNameLst>
                                      </p:cBhvr>
                                      <p:to>
                                        <p:strVal val="visible"/>
                                      </p:to>
                                    </p:set>
                                    <p:animEffect transition="in" filter="wipe(up)">
                                      <p:cBhvr>
                                        <p:cTn id="21" dur="500"/>
                                        <p:tgtEl>
                                          <p:spTgt spid="540"/>
                                        </p:tgtEl>
                                      </p:cBhvr>
                                    </p:animEffect>
                                  </p:childTnLst>
                                </p:cTn>
                              </p:par>
                              <p:par>
                                <p:cTn id="22" presetID="22" presetClass="entr" presetSubtype="1" fill="hold" nodeType="withEffect">
                                  <p:stCondLst>
                                    <p:cond delay="0"/>
                                  </p:stCondLst>
                                  <p:childTnLst>
                                    <p:set>
                                      <p:cBhvr>
                                        <p:cTn id="23" dur="1" fill="hold">
                                          <p:stCondLst>
                                            <p:cond delay="0"/>
                                          </p:stCondLst>
                                        </p:cTn>
                                        <p:tgtEl>
                                          <p:spTgt spid="541"/>
                                        </p:tgtEl>
                                        <p:attrNameLst>
                                          <p:attrName>style.visibility</p:attrName>
                                        </p:attrNameLst>
                                      </p:cBhvr>
                                      <p:to>
                                        <p:strVal val="visible"/>
                                      </p:to>
                                    </p:set>
                                    <p:animEffect transition="in" filter="wipe(up)">
                                      <p:cBhvr>
                                        <p:cTn id="24" dur="500"/>
                                        <p:tgtEl>
                                          <p:spTgt spid="541"/>
                                        </p:tgtEl>
                                      </p:cBhvr>
                                    </p:animEffect>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440"/>
                                        </p:tgtEl>
                                        <p:attrNameLst>
                                          <p:attrName>style.visibility</p:attrName>
                                        </p:attrNameLst>
                                      </p:cBhvr>
                                      <p:to>
                                        <p:strVal val="visible"/>
                                      </p:to>
                                    </p:set>
                                    <p:animEffect transition="in" filter="randombar(horizontal)">
                                      <p:cBhvr>
                                        <p:cTn id="28" dur="500"/>
                                        <p:tgtEl>
                                          <p:spTgt spid="440"/>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507"/>
                                        </p:tgtEl>
                                        <p:attrNameLst>
                                          <p:attrName>style.visibility</p:attrName>
                                        </p:attrNameLst>
                                      </p:cBhvr>
                                      <p:to>
                                        <p:strVal val="visible"/>
                                      </p:to>
                                    </p:set>
                                    <p:animEffect transition="in" filter="randombar(horizontal)">
                                      <p:cBhvr>
                                        <p:cTn id="31" dur="500"/>
                                        <p:tgtEl>
                                          <p:spTgt spid="50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508"/>
                                        </p:tgtEl>
                                        <p:attrNameLst>
                                          <p:attrName>style.visibility</p:attrName>
                                        </p:attrNameLst>
                                      </p:cBhvr>
                                      <p:to>
                                        <p:strVal val="visible"/>
                                      </p:to>
                                    </p:set>
                                    <p:animEffect transition="in" filter="randombar(horizontal)">
                                      <p:cBhvr>
                                        <p:cTn id="34" dur="500"/>
                                        <p:tgtEl>
                                          <p:spTgt spid="50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09"/>
                                        </p:tgtEl>
                                        <p:attrNameLst>
                                          <p:attrName>style.visibility</p:attrName>
                                        </p:attrNameLst>
                                      </p:cBhvr>
                                      <p:to>
                                        <p:strVal val="visible"/>
                                      </p:to>
                                    </p:set>
                                    <p:animEffect transition="in" filter="randombar(horizontal)">
                                      <p:cBhvr>
                                        <p:cTn id="37" dur="500"/>
                                        <p:tgtEl>
                                          <p:spTgt spid="509"/>
                                        </p:tgtEl>
                                      </p:cBhvr>
                                    </p:animEffect>
                                  </p:childTnLst>
                                </p:cTn>
                              </p:par>
                              <p:par>
                                <p:cTn id="38" presetID="14" presetClass="entr" presetSubtype="10" fill="hold" nodeType="withEffect">
                                  <p:stCondLst>
                                    <p:cond delay="0"/>
                                  </p:stCondLst>
                                  <p:childTnLst>
                                    <p:set>
                                      <p:cBhvr>
                                        <p:cTn id="39" dur="1" fill="hold">
                                          <p:stCondLst>
                                            <p:cond delay="0"/>
                                          </p:stCondLst>
                                        </p:cTn>
                                        <p:tgtEl>
                                          <p:spTgt spid="510"/>
                                        </p:tgtEl>
                                        <p:attrNameLst>
                                          <p:attrName>style.visibility</p:attrName>
                                        </p:attrNameLst>
                                      </p:cBhvr>
                                      <p:to>
                                        <p:strVal val="visible"/>
                                      </p:to>
                                    </p:set>
                                    <p:animEffect transition="in" filter="randombar(horizontal)">
                                      <p:cBhvr>
                                        <p:cTn id="40" dur="500"/>
                                        <p:tgtEl>
                                          <p:spTgt spid="510"/>
                                        </p:tgtEl>
                                      </p:cBhvr>
                                    </p:animEffect>
                                  </p:childTnLst>
                                </p:cTn>
                              </p:par>
                              <p:par>
                                <p:cTn id="41" presetID="14" presetClass="entr" presetSubtype="10" fill="hold" nodeType="withEffect">
                                  <p:stCondLst>
                                    <p:cond delay="0"/>
                                  </p:stCondLst>
                                  <p:childTnLst>
                                    <p:set>
                                      <p:cBhvr>
                                        <p:cTn id="42" dur="1" fill="hold">
                                          <p:stCondLst>
                                            <p:cond delay="0"/>
                                          </p:stCondLst>
                                        </p:cTn>
                                        <p:tgtEl>
                                          <p:spTgt spid="511"/>
                                        </p:tgtEl>
                                        <p:attrNameLst>
                                          <p:attrName>style.visibility</p:attrName>
                                        </p:attrNameLst>
                                      </p:cBhvr>
                                      <p:to>
                                        <p:strVal val="visible"/>
                                      </p:to>
                                    </p:set>
                                    <p:animEffect transition="in" filter="randombar(horizontal)">
                                      <p:cBhvr>
                                        <p:cTn id="43" dur="500"/>
                                        <p:tgtEl>
                                          <p:spTgt spid="511"/>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512"/>
                                        </p:tgtEl>
                                        <p:attrNameLst>
                                          <p:attrName>style.visibility</p:attrName>
                                        </p:attrNameLst>
                                      </p:cBhvr>
                                      <p:to>
                                        <p:strVal val="visible"/>
                                      </p:to>
                                    </p:set>
                                    <p:animEffect transition="in" filter="randombar(horizontal)">
                                      <p:cBhvr>
                                        <p:cTn id="46" dur="500"/>
                                        <p:tgtEl>
                                          <p:spTgt spid="512"/>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514"/>
                                        </p:tgtEl>
                                        <p:attrNameLst>
                                          <p:attrName>style.visibility</p:attrName>
                                        </p:attrNameLst>
                                      </p:cBhvr>
                                      <p:to>
                                        <p:strVal val="visible"/>
                                      </p:to>
                                    </p:set>
                                    <p:animEffect transition="in" filter="randombar(horizontal)">
                                      <p:cBhvr>
                                        <p:cTn id="49" dur="500"/>
                                        <p:tgtEl>
                                          <p:spTgt spid="514"/>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452"/>
                                        </p:tgtEl>
                                        <p:attrNameLst>
                                          <p:attrName>style.visibility</p:attrName>
                                        </p:attrNameLst>
                                      </p:cBhvr>
                                      <p:to>
                                        <p:strVal val="visible"/>
                                      </p:to>
                                    </p:set>
                                    <p:animEffect transition="in" filter="randombar(horizontal)">
                                      <p:cBhvr>
                                        <p:cTn id="54" dur="500"/>
                                        <p:tgtEl>
                                          <p:spTgt spid="45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91"/>
                                        </p:tgtEl>
                                        <p:attrNameLst>
                                          <p:attrName>style.visibility</p:attrName>
                                        </p:attrNameLst>
                                      </p:cBhvr>
                                      <p:to>
                                        <p:strVal val="visible"/>
                                      </p:to>
                                    </p:set>
                                    <p:animEffect transition="in" filter="randombar(horizontal)">
                                      <p:cBhvr>
                                        <p:cTn id="59" dur="500"/>
                                        <p:tgtEl>
                                          <p:spTgt spid="191"/>
                                        </p:tgtEl>
                                      </p:cBhvr>
                                    </p:animEffect>
                                  </p:childTnLst>
                                </p:cTn>
                              </p:par>
                              <p:par>
                                <p:cTn id="60" presetID="14" presetClass="entr" presetSubtype="10" fill="hold" nodeType="withEffect">
                                  <p:stCondLst>
                                    <p:cond delay="0"/>
                                  </p:stCondLst>
                                  <p:childTnLst>
                                    <p:set>
                                      <p:cBhvr>
                                        <p:cTn id="61" dur="1" fill="hold">
                                          <p:stCondLst>
                                            <p:cond delay="0"/>
                                          </p:stCondLst>
                                        </p:cTn>
                                        <p:tgtEl>
                                          <p:spTgt spid="439"/>
                                        </p:tgtEl>
                                        <p:attrNameLst>
                                          <p:attrName>style.visibility</p:attrName>
                                        </p:attrNameLst>
                                      </p:cBhvr>
                                      <p:to>
                                        <p:strVal val="visible"/>
                                      </p:to>
                                    </p:set>
                                    <p:animEffect transition="in" filter="randombar(horizontal)">
                                      <p:cBhvr>
                                        <p:cTn id="62" dur="500"/>
                                        <p:tgtEl>
                                          <p:spTgt spid="439"/>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438"/>
                                        </p:tgtEl>
                                        <p:attrNameLst>
                                          <p:attrName>style.visibility</p:attrName>
                                        </p:attrNameLst>
                                      </p:cBhvr>
                                      <p:to>
                                        <p:strVal val="visible"/>
                                      </p:to>
                                    </p:set>
                                    <p:animEffect transition="in" filter="randombar(horizontal)">
                                      <p:cBhvr>
                                        <p:cTn id="65" dur="500"/>
                                        <p:tgtEl>
                                          <p:spTgt spid="438"/>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41"/>
                                        </p:tgtEl>
                                        <p:attrNameLst>
                                          <p:attrName>style.visibility</p:attrName>
                                        </p:attrNameLst>
                                      </p:cBhvr>
                                      <p:to>
                                        <p:strVal val="visible"/>
                                      </p:to>
                                    </p:set>
                                    <p:animEffect transition="in" filter="randombar(horizontal)">
                                      <p:cBhvr>
                                        <p:cTn id="68" dur="500"/>
                                        <p:tgtEl>
                                          <p:spTgt spid="441"/>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443"/>
                                        </p:tgtEl>
                                        <p:attrNameLst>
                                          <p:attrName>style.visibility</p:attrName>
                                        </p:attrNameLst>
                                      </p:cBhvr>
                                      <p:to>
                                        <p:strVal val="visible"/>
                                      </p:to>
                                    </p:set>
                                    <p:animEffect transition="in" filter="randombar(horizontal)">
                                      <p:cBhvr>
                                        <p:cTn id="71" dur="500"/>
                                        <p:tgtEl>
                                          <p:spTgt spid="443"/>
                                        </p:tgtEl>
                                      </p:cBhvr>
                                    </p:animEffect>
                                  </p:childTnLst>
                                </p:cTn>
                              </p:par>
                              <p:par>
                                <p:cTn id="72" presetID="14" presetClass="entr" presetSubtype="10" fill="hold" nodeType="withEffect">
                                  <p:stCondLst>
                                    <p:cond delay="0"/>
                                  </p:stCondLst>
                                  <p:childTnLst>
                                    <p:set>
                                      <p:cBhvr>
                                        <p:cTn id="73" dur="1" fill="hold">
                                          <p:stCondLst>
                                            <p:cond delay="0"/>
                                          </p:stCondLst>
                                        </p:cTn>
                                        <p:tgtEl>
                                          <p:spTgt spid="444"/>
                                        </p:tgtEl>
                                        <p:attrNameLst>
                                          <p:attrName>style.visibility</p:attrName>
                                        </p:attrNameLst>
                                      </p:cBhvr>
                                      <p:to>
                                        <p:strVal val="visible"/>
                                      </p:to>
                                    </p:set>
                                    <p:animEffect transition="in" filter="randombar(horizontal)">
                                      <p:cBhvr>
                                        <p:cTn id="74" dur="500"/>
                                        <p:tgtEl>
                                          <p:spTgt spid="444"/>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445"/>
                                        </p:tgtEl>
                                        <p:attrNameLst>
                                          <p:attrName>style.visibility</p:attrName>
                                        </p:attrNameLst>
                                      </p:cBhvr>
                                      <p:to>
                                        <p:strVal val="visible"/>
                                      </p:to>
                                    </p:set>
                                    <p:animEffect transition="in" filter="randombar(horizontal)">
                                      <p:cBhvr>
                                        <p:cTn id="77" dur="500"/>
                                        <p:tgtEl>
                                          <p:spTgt spid="445"/>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46"/>
                                        </p:tgtEl>
                                        <p:attrNameLst>
                                          <p:attrName>style.visibility</p:attrName>
                                        </p:attrNameLst>
                                      </p:cBhvr>
                                      <p:to>
                                        <p:strVal val="visible"/>
                                      </p:to>
                                    </p:set>
                                    <p:animEffect transition="in" filter="randombar(horizontal)">
                                      <p:cBhvr>
                                        <p:cTn id="80" dur="500"/>
                                        <p:tgtEl>
                                          <p:spTgt spid="446"/>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475"/>
                                        </p:tgtEl>
                                        <p:attrNameLst>
                                          <p:attrName>style.visibility</p:attrName>
                                        </p:attrNameLst>
                                      </p:cBhvr>
                                      <p:to>
                                        <p:strVal val="visible"/>
                                      </p:to>
                                    </p:set>
                                    <p:animEffect transition="in" filter="randombar(horizontal)">
                                      <p:cBhvr>
                                        <p:cTn id="83" dur="500"/>
                                        <p:tgtEl>
                                          <p:spTgt spid="475"/>
                                        </p:tgtEl>
                                      </p:cBhvr>
                                    </p:animEffect>
                                  </p:childTnLst>
                                </p:cTn>
                              </p:par>
                              <p:par>
                                <p:cTn id="84" presetID="14" presetClass="entr" presetSubtype="10" fill="hold" nodeType="withEffect">
                                  <p:stCondLst>
                                    <p:cond delay="0"/>
                                  </p:stCondLst>
                                  <p:childTnLst>
                                    <p:set>
                                      <p:cBhvr>
                                        <p:cTn id="85" dur="1" fill="hold">
                                          <p:stCondLst>
                                            <p:cond delay="0"/>
                                          </p:stCondLst>
                                        </p:cTn>
                                        <p:tgtEl>
                                          <p:spTgt spid="447"/>
                                        </p:tgtEl>
                                        <p:attrNameLst>
                                          <p:attrName>style.visibility</p:attrName>
                                        </p:attrNameLst>
                                      </p:cBhvr>
                                      <p:to>
                                        <p:strVal val="visible"/>
                                      </p:to>
                                    </p:set>
                                    <p:animEffect transition="in" filter="randombar(horizontal)">
                                      <p:cBhvr>
                                        <p:cTn id="86" dur="500"/>
                                        <p:tgtEl>
                                          <p:spTgt spid="447"/>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539"/>
                                        </p:tgtEl>
                                        <p:attrNameLst>
                                          <p:attrName>style.visibility</p:attrName>
                                        </p:attrNameLst>
                                      </p:cBhvr>
                                      <p:to>
                                        <p:strVal val="visible"/>
                                      </p:to>
                                    </p:set>
                                    <p:animEffect transition="in" filter="randombar(horizontal)">
                                      <p:cBhvr>
                                        <p:cTn id="89" dur="500"/>
                                        <p:tgtEl>
                                          <p:spTgt spid="539"/>
                                        </p:tgtEl>
                                      </p:cBhvr>
                                    </p:animEffect>
                                  </p:childTnLst>
                                </p:cTn>
                              </p:par>
                              <p:par>
                                <p:cTn id="90" presetID="14" presetClass="entr" presetSubtype="10" fill="hold" nodeType="withEffect">
                                  <p:stCondLst>
                                    <p:cond delay="0"/>
                                  </p:stCondLst>
                                  <p:childTnLst>
                                    <p:set>
                                      <p:cBhvr>
                                        <p:cTn id="91" dur="1" fill="hold">
                                          <p:stCondLst>
                                            <p:cond delay="0"/>
                                          </p:stCondLst>
                                        </p:cTn>
                                        <p:tgtEl>
                                          <p:spTgt spid="515"/>
                                        </p:tgtEl>
                                        <p:attrNameLst>
                                          <p:attrName>style.visibility</p:attrName>
                                        </p:attrNameLst>
                                      </p:cBhvr>
                                      <p:to>
                                        <p:strVal val="visible"/>
                                      </p:to>
                                    </p:set>
                                    <p:animEffect transition="in" filter="randombar(horizontal)">
                                      <p:cBhvr>
                                        <p:cTn id="92" dur="500"/>
                                        <p:tgtEl>
                                          <p:spTgt spid="515"/>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442"/>
                                        </p:tgtEl>
                                        <p:attrNameLst>
                                          <p:attrName>style.visibility</p:attrName>
                                        </p:attrNameLst>
                                      </p:cBhvr>
                                      <p:to>
                                        <p:strVal val="visible"/>
                                      </p:to>
                                    </p:set>
                                    <p:animEffect transition="in" filter="randombar(horizontal)">
                                      <p:cBhvr>
                                        <p:cTn id="95" dur="500"/>
                                        <p:tgtEl>
                                          <p:spTgt spid="442"/>
                                        </p:tgtEl>
                                      </p:cBhvr>
                                    </p:animEffect>
                                  </p:childTnLst>
                                </p:cTn>
                              </p:par>
                              <p:par>
                                <p:cTn id="96" presetID="14" presetClass="entr" presetSubtype="10" fill="hold" nodeType="withEffect">
                                  <p:stCondLst>
                                    <p:cond delay="0"/>
                                  </p:stCondLst>
                                  <p:childTnLst>
                                    <p:set>
                                      <p:cBhvr>
                                        <p:cTn id="97" dur="1" fill="hold">
                                          <p:stCondLst>
                                            <p:cond delay="0"/>
                                          </p:stCondLst>
                                        </p:cTn>
                                        <p:tgtEl>
                                          <p:spTgt spid="513"/>
                                        </p:tgtEl>
                                        <p:attrNameLst>
                                          <p:attrName>style.visibility</p:attrName>
                                        </p:attrNameLst>
                                      </p:cBhvr>
                                      <p:to>
                                        <p:strVal val="visible"/>
                                      </p:to>
                                    </p:set>
                                    <p:animEffect transition="in" filter="randombar(horizontal)">
                                      <p:cBhvr>
                                        <p:cTn id="98" dur="500"/>
                                        <p:tgtEl>
                                          <p:spTgt spid="51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451"/>
                                        </p:tgtEl>
                                        <p:attrNameLst>
                                          <p:attrName>style.visibility</p:attrName>
                                        </p:attrNameLst>
                                      </p:cBhvr>
                                      <p:to>
                                        <p:strVal val="visible"/>
                                      </p:to>
                                    </p:set>
                                    <p:animEffect transition="in" filter="wipe(up)">
                                      <p:cBhvr>
                                        <p:cTn id="103" dur="500"/>
                                        <p:tgtEl>
                                          <p:spTgt spid="451"/>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448"/>
                                        </p:tgtEl>
                                        <p:attrNameLst>
                                          <p:attrName>style.visibility</p:attrName>
                                        </p:attrNameLst>
                                      </p:cBhvr>
                                      <p:to>
                                        <p:strVal val="visible"/>
                                      </p:to>
                                    </p:set>
                                    <p:animEffect transition="in" filter="wipe(right)">
                                      <p:cBhvr>
                                        <p:cTn id="106" dur="500"/>
                                        <p:tgtEl>
                                          <p:spTgt spid="448"/>
                                        </p:tgtEl>
                                      </p:cBhvr>
                                    </p:animEffect>
                                  </p:childTnLst>
                                </p:cTn>
                              </p:par>
                              <p:par>
                                <p:cTn id="107" presetID="22" presetClass="entr" presetSubtype="1" fill="hold" nodeType="withEffect">
                                  <p:stCondLst>
                                    <p:cond delay="0"/>
                                  </p:stCondLst>
                                  <p:childTnLst>
                                    <p:set>
                                      <p:cBhvr>
                                        <p:cTn id="108" dur="1" fill="hold">
                                          <p:stCondLst>
                                            <p:cond delay="0"/>
                                          </p:stCondLst>
                                        </p:cTn>
                                        <p:tgtEl>
                                          <p:spTgt spid="449"/>
                                        </p:tgtEl>
                                        <p:attrNameLst>
                                          <p:attrName>style.visibility</p:attrName>
                                        </p:attrNameLst>
                                      </p:cBhvr>
                                      <p:to>
                                        <p:strVal val="visible"/>
                                      </p:to>
                                    </p:set>
                                    <p:animEffect transition="in" filter="wipe(up)">
                                      <p:cBhvr>
                                        <p:cTn id="109" dur="500"/>
                                        <p:tgtEl>
                                          <p:spTgt spid="449"/>
                                        </p:tgtEl>
                                      </p:cBhvr>
                                    </p:animEffect>
                                  </p:childTnLst>
                                </p:cTn>
                              </p:par>
                              <p:par>
                                <p:cTn id="110" presetID="22" presetClass="entr" presetSubtype="1" fill="hold" nodeType="withEffect">
                                  <p:stCondLst>
                                    <p:cond delay="0"/>
                                  </p:stCondLst>
                                  <p:childTnLst>
                                    <p:set>
                                      <p:cBhvr>
                                        <p:cTn id="111" dur="1" fill="hold">
                                          <p:stCondLst>
                                            <p:cond delay="0"/>
                                          </p:stCondLst>
                                        </p:cTn>
                                        <p:tgtEl>
                                          <p:spTgt spid="450"/>
                                        </p:tgtEl>
                                        <p:attrNameLst>
                                          <p:attrName>style.visibility</p:attrName>
                                        </p:attrNameLst>
                                      </p:cBhvr>
                                      <p:to>
                                        <p:strVal val="visible"/>
                                      </p:to>
                                    </p:set>
                                    <p:animEffect transition="in" filter="wipe(up)">
                                      <p:cBhvr>
                                        <p:cTn id="112" dur="500"/>
                                        <p:tgtEl>
                                          <p:spTgt spid="450"/>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172"/>
                                        </p:tgtEl>
                                        <p:attrNameLst>
                                          <p:attrName>style.visibility</p:attrName>
                                        </p:attrNameLst>
                                      </p:cBhvr>
                                      <p:to>
                                        <p:strVal val="visible"/>
                                      </p:to>
                                    </p:set>
                                    <p:animEffect transition="in" filter="barn(inVertical)">
                                      <p:cBhvr>
                                        <p:cTn id="115" dur="500"/>
                                        <p:tgtEl>
                                          <p:spTgt spid="172"/>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175"/>
                                        </p:tgtEl>
                                        <p:attrNameLst>
                                          <p:attrName>style.visibility</p:attrName>
                                        </p:attrNameLst>
                                      </p:cBhvr>
                                      <p:to>
                                        <p:strVal val="visible"/>
                                      </p:to>
                                    </p:set>
                                    <p:animEffect transition="in" filter="barn(inVertical)">
                                      <p:cBhvr>
                                        <p:cTn id="118" dur="500"/>
                                        <p:tgtEl>
                                          <p:spTgt spid="175"/>
                                        </p:tgtEl>
                                      </p:cBhvr>
                                    </p:animEffect>
                                  </p:childTnLst>
                                </p:cTn>
                              </p:par>
                            </p:childTnLst>
                          </p:cTn>
                        </p:par>
                      </p:childTnLst>
                    </p:cTn>
                  </p:par>
                  <p:par>
                    <p:cTn id="119" fill="hold">
                      <p:stCondLst>
                        <p:cond delay="indefinite"/>
                      </p:stCondLst>
                      <p:childTnLst>
                        <p:par>
                          <p:cTn id="120" fill="hold">
                            <p:stCondLst>
                              <p:cond delay="0"/>
                            </p:stCondLst>
                            <p:childTnLst>
                              <p:par>
                                <p:cTn id="121" presetID="6" presetClass="entr" presetSubtype="16" fill="hold" grpId="0" nodeType="clickEffect">
                                  <p:stCondLst>
                                    <p:cond delay="0"/>
                                  </p:stCondLst>
                                  <p:childTnLst>
                                    <p:set>
                                      <p:cBhvr>
                                        <p:cTn id="122" dur="1" fill="hold">
                                          <p:stCondLst>
                                            <p:cond delay="0"/>
                                          </p:stCondLst>
                                        </p:cTn>
                                        <p:tgtEl>
                                          <p:spTgt spid="393"/>
                                        </p:tgtEl>
                                        <p:attrNameLst>
                                          <p:attrName>style.visibility</p:attrName>
                                        </p:attrNameLst>
                                      </p:cBhvr>
                                      <p:to>
                                        <p:strVal val="visible"/>
                                      </p:to>
                                    </p:set>
                                    <p:animEffect transition="in" filter="circle(in)">
                                      <p:cBhvr>
                                        <p:cTn id="123"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191" grpId="0" animBg="1"/>
      <p:bldP spid="438" grpId="0" animBg="1"/>
      <p:bldP spid="440" grpId="0" animBg="1"/>
      <p:bldP spid="441" grpId="0" animBg="1"/>
      <p:bldP spid="442" grpId="0"/>
      <p:bldP spid="443" grpId="0" animBg="1"/>
      <p:bldP spid="445" grpId="0" animBg="1"/>
      <p:bldP spid="446" grpId="0"/>
      <p:bldP spid="448" grpId="0"/>
      <p:bldP spid="451" grpId="0"/>
      <p:bldP spid="475" grpId="0" animBg="1"/>
      <p:bldP spid="507" grpId="0" animBg="1"/>
      <p:bldP spid="508" grpId="0" animBg="1"/>
      <p:bldP spid="509" grpId="0" animBg="1"/>
      <p:bldP spid="512" grpId="0"/>
      <p:bldP spid="514" grpId="0"/>
      <p:bldP spid="539" grpId="0"/>
      <p:bldP spid="172" grpId="0"/>
      <p:bldP spid="17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85800" y="1439129"/>
            <a:ext cx="5893425" cy="238520"/>
          </a:xfrm>
          <a:prstGeom prst="rect">
            <a:avLst/>
          </a:prstGeom>
          <a:solidFill>
            <a:srgbClr val="FFE7E7"/>
          </a:solidFill>
        </p:spPr>
        <p:txBody>
          <a:bodyPr vert="horz" lIns="51428" tIns="25714" rIns="51428" bIns="2571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050" dirty="0"/>
              <a:t>U</a:t>
            </a:r>
            <a:r>
              <a:rPr lang="x-none" sz="1050" dirty="0"/>
              <a:t>ser goal</a:t>
            </a:r>
            <a:r>
              <a:rPr lang="en-US" sz="1050" dirty="0"/>
              <a:t> – </a:t>
            </a:r>
            <a:r>
              <a:rPr lang="en-US" sz="1050" b="1" i="1" dirty="0">
                <a:solidFill>
                  <a:srgbClr val="C00000"/>
                </a:solidFill>
              </a:rPr>
              <a:t>Two tickets for “</a:t>
            </a:r>
            <a:r>
              <a:rPr lang="en-US" sz="1050" b="1" i="1" dirty="0" err="1">
                <a:solidFill>
                  <a:srgbClr val="C00000"/>
                </a:solidFill>
              </a:rPr>
              <a:t>Deadpool</a:t>
            </a:r>
            <a:r>
              <a:rPr lang="en-US" sz="1050" b="1" i="1" dirty="0">
                <a:solidFill>
                  <a:srgbClr val="C00000"/>
                </a:solidFill>
              </a:rPr>
              <a:t>” tomorrow 9PM at AMC Pacific Place 11 theater, Seattle.</a:t>
            </a:r>
            <a:br>
              <a:rPr lang="en-US" sz="750" dirty="0">
                <a:solidFill>
                  <a:srgbClr val="C00000"/>
                </a:solidFill>
              </a:rPr>
            </a:br>
            <a:endParaRPr lang="x-none" sz="675" dirty="0">
              <a:solidFill>
                <a:srgbClr val="C00000"/>
              </a:solidFill>
            </a:endParaRPr>
          </a:p>
        </p:txBody>
      </p:sp>
      <p:sp>
        <p:nvSpPr>
          <p:cNvPr id="5" name="TextBox 4"/>
          <p:cNvSpPr txBox="1"/>
          <p:nvPr/>
        </p:nvSpPr>
        <p:spPr>
          <a:xfrm>
            <a:off x="589728" y="1723187"/>
            <a:ext cx="6420672" cy="3323987"/>
          </a:xfrm>
          <a:prstGeom prst="rect">
            <a:avLst/>
          </a:prstGeom>
          <a:noFill/>
        </p:spPr>
        <p:txBody>
          <a:bodyPr wrap="square" rtlCol="0">
            <a:spAutoFit/>
          </a:bodyPr>
          <a:lstStyle/>
          <a:p>
            <a:r>
              <a:rPr lang="en-US" sz="1000" b="1" dirty="0"/>
              <a:t>RULE BASED SYSTEM</a:t>
            </a:r>
            <a:endParaRPr lang="en-US" sz="1000" dirty="0"/>
          </a:p>
          <a:p>
            <a:r>
              <a:rPr lang="en-US" sz="1000" dirty="0"/>
              <a:t>User:   Do you have any ticket for movie ‘</a:t>
            </a:r>
            <a:r>
              <a:rPr lang="en-US" sz="1000" dirty="0" err="1"/>
              <a:t>Deadpool</a:t>
            </a:r>
            <a:r>
              <a:rPr lang="en-US" sz="1000" dirty="0"/>
              <a:t>’ at 9:00 pm?</a:t>
            </a:r>
          </a:p>
          <a:p>
            <a:r>
              <a:rPr lang="en-US" sz="1000" dirty="0"/>
              <a:t>Agent: Which theater do you want?</a:t>
            </a:r>
          </a:p>
          <a:p>
            <a:r>
              <a:rPr lang="en-US" sz="1000" dirty="0"/>
              <a:t>User:   AMC pacific place 11 theater, please!</a:t>
            </a:r>
          </a:p>
          <a:p>
            <a:r>
              <a:rPr lang="en-US" sz="1000" dirty="0"/>
              <a:t>Agent: How many tickets do you want?</a:t>
            </a:r>
          </a:p>
          <a:p>
            <a:r>
              <a:rPr lang="en-US" sz="1000" dirty="0"/>
              <a:t>User:   Two!</a:t>
            </a:r>
          </a:p>
          <a:p>
            <a:r>
              <a:rPr lang="en-US" sz="1000" dirty="0"/>
              <a:t>Agent: What date?</a:t>
            </a:r>
          </a:p>
          <a:p>
            <a:r>
              <a:rPr lang="en-US" sz="1000" dirty="0"/>
              <a:t>User:   Tomorrow!</a:t>
            </a:r>
          </a:p>
          <a:p>
            <a:r>
              <a:rPr lang="en-US" sz="1000" dirty="0"/>
              <a:t>Agent: Which city do you want?</a:t>
            </a:r>
          </a:p>
          <a:p>
            <a:r>
              <a:rPr lang="en-US" sz="1000" dirty="0"/>
              <a:t>User:   Seattle!</a:t>
            </a:r>
          </a:p>
          <a:p>
            <a:r>
              <a:rPr lang="en-US" sz="1000" dirty="0"/>
              <a:t>Agent: Do you have any specification for zip code?</a:t>
            </a:r>
          </a:p>
          <a:p>
            <a:r>
              <a:rPr lang="en-US" sz="1000" dirty="0"/>
              <a:t>User:   No, I do not care. </a:t>
            </a:r>
          </a:p>
          <a:p>
            <a:r>
              <a:rPr lang="en-US" sz="1000" dirty="0"/>
              <a:t>Agent: Do you have any distance constraint?</a:t>
            </a:r>
          </a:p>
          <a:p>
            <a:r>
              <a:rPr lang="en-US" sz="1000" dirty="0"/>
              <a:t>User:   No, I do not care.</a:t>
            </a:r>
          </a:p>
          <a:p>
            <a:r>
              <a:rPr lang="en-US" sz="1000" dirty="0"/>
              <a:t>Agent: How about video format? 2d? Imax 3d? </a:t>
            </a:r>
          </a:p>
          <a:p>
            <a:r>
              <a:rPr lang="en-US" sz="1000" dirty="0"/>
              <a:t>User:   Any kind is okay.</a:t>
            </a:r>
          </a:p>
          <a:p>
            <a:r>
              <a:rPr lang="en-US" sz="1000" dirty="0"/>
              <a:t>Agent: Do you have any constraint to price?</a:t>
            </a:r>
          </a:p>
          <a:p>
            <a:r>
              <a:rPr lang="en-US" sz="1000" dirty="0"/>
              <a:t>User:   No!</a:t>
            </a:r>
          </a:p>
          <a:p>
            <a:r>
              <a:rPr lang="en-US" sz="1000" dirty="0"/>
              <a:t>Agent: Okay, I will issue 2 tickets for you, tomorrow 9:00 pm at AMC pacific place 11 theater, Seattle, movie ‘</a:t>
            </a:r>
            <a:r>
              <a:rPr lang="en-US" sz="1000" dirty="0" err="1"/>
              <a:t>Deadpool</a:t>
            </a:r>
            <a:r>
              <a:rPr lang="en-US" sz="1000" dirty="0"/>
              <a:t>’.</a:t>
            </a:r>
          </a:p>
          <a:p>
            <a:r>
              <a:rPr lang="en-US" sz="1000" dirty="0"/>
              <a:t>User:   Okay, thanks.</a:t>
            </a:r>
          </a:p>
          <a:p>
            <a:r>
              <a:rPr lang="en-US" sz="1000" dirty="0"/>
              <a:t>Agent: Thanks!</a:t>
            </a:r>
          </a:p>
        </p:txBody>
      </p:sp>
      <p:sp>
        <p:nvSpPr>
          <p:cNvPr id="6" name="TextBox 5"/>
          <p:cNvSpPr txBox="1"/>
          <p:nvPr/>
        </p:nvSpPr>
        <p:spPr>
          <a:xfrm>
            <a:off x="5181600" y="1723187"/>
            <a:ext cx="3162993" cy="2400657"/>
          </a:xfrm>
          <a:prstGeom prst="rect">
            <a:avLst/>
          </a:prstGeom>
          <a:noFill/>
        </p:spPr>
        <p:txBody>
          <a:bodyPr wrap="square" rtlCol="0">
            <a:spAutoFit/>
          </a:bodyPr>
          <a:lstStyle/>
          <a:p>
            <a:r>
              <a:rPr lang="en-US" sz="1000" b="1" dirty="0"/>
              <a:t>REINFORCEMENT LEARNING SYSTEM</a:t>
            </a:r>
          </a:p>
          <a:p>
            <a:r>
              <a:rPr lang="en-US" sz="1000" dirty="0"/>
              <a:t>User:   I want two tickets for movie ‘</a:t>
            </a:r>
            <a:r>
              <a:rPr lang="en-US" sz="1000" dirty="0" err="1"/>
              <a:t>Deadpool</a:t>
            </a:r>
            <a:r>
              <a:rPr lang="en-US" sz="1000" dirty="0"/>
              <a:t>’.</a:t>
            </a:r>
          </a:p>
          <a:p>
            <a:r>
              <a:rPr lang="en-US" sz="1000" dirty="0"/>
              <a:t>Agent: What is the </a:t>
            </a:r>
            <a:r>
              <a:rPr lang="en-US" sz="1000" dirty="0" err="1"/>
              <a:t>starttime</a:t>
            </a:r>
            <a:r>
              <a:rPr lang="en-US" sz="1000" dirty="0"/>
              <a:t> you prefer?</a:t>
            </a:r>
          </a:p>
          <a:p>
            <a:r>
              <a:rPr lang="en-US" sz="1000" dirty="0"/>
              <a:t>User:   9:00 PM</a:t>
            </a:r>
          </a:p>
          <a:p>
            <a:r>
              <a:rPr lang="en-US" sz="1000" dirty="0"/>
              <a:t>Agent: Which day?</a:t>
            </a:r>
          </a:p>
          <a:p>
            <a:r>
              <a:rPr lang="en-US" sz="1000" dirty="0"/>
              <a:t>User:   Tomorrow</a:t>
            </a:r>
          </a:p>
          <a:p>
            <a:r>
              <a:rPr lang="en-US" sz="1000" dirty="0"/>
              <a:t>Agent: Which city?</a:t>
            </a:r>
          </a:p>
          <a:p>
            <a:r>
              <a:rPr lang="en-US" sz="1000" dirty="0"/>
              <a:t>User:   Seattle</a:t>
            </a:r>
          </a:p>
          <a:p>
            <a:r>
              <a:rPr lang="en-US" sz="1000" dirty="0"/>
              <a:t>Agent: Which theater do you prefer?</a:t>
            </a:r>
            <a:br>
              <a:rPr lang="en-US" sz="1000" dirty="0"/>
            </a:br>
            <a:r>
              <a:rPr lang="en-US" sz="1000" dirty="0"/>
              <a:t>User:   AMC Pacific Place 11 theater.</a:t>
            </a:r>
          </a:p>
          <a:p>
            <a:r>
              <a:rPr lang="en-US" sz="1000" dirty="0"/>
              <a:t>Agent: Okay, I will issue 2 tickets for you, tomorrow 9:00 pm at AMC pacific place 11 theater, Seattle, movie ‘</a:t>
            </a:r>
            <a:r>
              <a:rPr lang="en-US" sz="1000" dirty="0" err="1"/>
              <a:t>Deadpool</a:t>
            </a:r>
            <a:r>
              <a:rPr lang="en-US" sz="1000" dirty="0"/>
              <a:t>’.</a:t>
            </a:r>
          </a:p>
          <a:p>
            <a:r>
              <a:rPr lang="en-US" sz="1000" dirty="0"/>
              <a:t>User:   Okay, thanks.</a:t>
            </a:r>
          </a:p>
          <a:p>
            <a:r>
              <a:rPr lang="en-US" sz="1000" dirty="0"/>
              <a:t>Agent: Thanks!</a:t>
            </a:r>
          </a:p>
        </p:txBody>
      </p:sp>
      <p:sp>
        <p:nvSpPr>
          <p:cNvPr id="7" name="Rounded Rectangle 6"/>
          <p:cNvSpPr/>
          <p:nvPr/>
        </p:nvSpPr>
        <p:spPr>
          <a:xfrm>
            <a:off x="601676" y="3303606"/>
            <a:ext cx="2671696" cy="1199104"/>
          </a:xfrm>
          <a:prstGeom prst="roundRect">
            <a:avLst>
              <a:gd name="adj" fmla="val 5648"/>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標題 9"/>
          <p:cNvSpPr>
            <a:spLocks noGrp="1"/>
          </p:cNvSpPr>
          <p:nvPr>
            <p:ph type="title"/>
          </p:nvPr>
        </p:nvSpPr>
        <p:spPr/>
        <p:txBody>
          <a:bodyPr/>
          <a:lstStyle/>
          <a:p>
            <a:r>
              <a:rPr lang="en-US" dirty="0"/>
              <a:t>Reinforcement Learning Agent </a:t>
            </a:r>
            <a:r>
              <a:rPr lang="en-US" sz="1700" dirty="0"/>
              <a:t>(</a:t>
            </a:r>
            <a:r>
              <a:rPr lang="en-US" sz="1700" dirty="0">
                <a:hlinkClick r:id="rId2"/>
              </a:rPr>
              <a:t>Li et al., 2017</a:t>
            </a:r>
            <a:r>
              <a:rPr lang="en-US" sz="1700" dirty="0"/>
              <a:t>)</a:t>
            </a:r>
          </a:p>
        </p:txBody>
      </p:sp>
      <p:sp>
        <p:nvSpPr>
          <p:cNvPr id="12" name="矩形 11"/>
          <p:cNvSpPr/>
          <p:nvPr/>
        </p:nvSpPr>
        <p:spPr>
          <a:xfrm>
            <a:off x="2216385" y="4758789"/>
            <a:ext cx="5155969" cy="286232"/>
          </a:xfrm>
          <a:prstGeom prst="rect">
            <a:avLst/>
          </a:prstGeom>
          <a:solidFill>
            <a:srgbClr val="FFFFCC"/>
          </a:solidFill>
          <a:ln>
            <a:solidFill>
              <a:schemeClr val="tx1">
                <a:lumMod val="50000"/>
                <a:lumOff val="50000"/>
              </a:schemeClr>
            </a:solidFill>
            <a:prstDash val="dash"/>
          </a:ln>
        </p:spPr>
        <p:txBody>
          <a:bodyPr wrap="square" rtlCol="0">
            <a:spAutoFit/>
          </a:bodyPr>
          <a:lstStyle/>
          <a:p>
            <a:pPr algn="ctr">
              <a:lnSpc>
                <a:spcPct val="90000"/>
              </a:lnSpc>
            </a:pPr>
            <a:r>
              <a:rPr lang="en-US" sz="1400" dirty="0"/>
              <a:t>Skip the requests the user may not care about to improve efficiency</a:t>
            </a:r>
          </a:p>
        </p:txBody>
      </p:sp>
      <p:sp>
        <p:nvSpPr>
          <p:cNvPr id="13" name="矩形 12"/>
          <p:cNvSpPr/>
          <p:nvPr/>
        </p:nvSpPr>
        <p:spPr>
          <a:xfrm>
            <a:off x="3281295" y="3865955"/>
            <a:ext cx="1828800" cy="415498"/>
          </a:xfrm>
          <a:prstGeom prst="rect">
            <a:avLst/>
          </a:prstGeom>
        </p:spPr>
        <p:txBody>
          <a:bodyPr wrap="square">
            <a:spAutoFit/>
          </a:bodyPr>
          <a:lstStyle/>
          <a:p>
            <a:pPr indent="-203346"/>
            <a:r>
              <a:rPr lang="en-US" altLang="zh-TW" sz="1050" b="1" dirty="0">
                <a:solidFill>
                  <a:srgbClr val="C00000"/>
                </a:solidFill>
              </a:rPr>
              <a:t>n</a:t>
            </a:r>
            <a:r>
              <a:rPr lang="en-US" sz="1050" b="1" dirty="0">
                <a:solidFill>
                  <a:srgbClr val="C00000"/>
                </a:solidFill>
              </a:rPr>
              <a:t>o notion about what requests can be skipped</a:t>
            </a:r>
          </a:p>
        </p:txBody>
      </p:sp>
      <p:sp>
        <p:nvSpPr>
          <p:cNvPr id="3" name="Slide Number Placeholder 2">
            <a:extLst>
              <a:ext uri="{FF2B5EF4-FFF2-40B4-BE49-F238E27FC236}">
                <a16:creationId xmlns:a16="http://schemas.microsoft.com/office/drawing/2014/main" id="{7AA8D2F5-91DC-4BA1-B40A-95ED10170083}"/>
              </a:ext>
            </a:extLst>
          </p:cNvPr>
          <p:cNvSpPr>
            <a:spLocks noGrp="1"/>
          </p:cNvSpPr>
          <p:nvPr>
            <p:ph type="sldNum" sz="quarter" idx="12"/>
          </p:nvPr>
        </p:nvSpPr>
        <p:spPr/>
        <p:txBody>
          <a:bodyPr/>
          <a:lstStyle/>
          <a:p>
            <a:fld id="{34C99D79-8A4B-4031-B1E0-AF26F8EDF2BC}" type="slidenum">
              <a:rPr lang="en-US" altLang="zh-TW" smtClean="0"/>
              <a:pPr/>
              <a:t>19</a:t>
            </a:fld>
            <a:endParaRPr lang="zh-TW" altLang="en-US" dirty="0"/>
          </a:p>
        </p:txBody>
      </p:sp>
    </p:spTree>
    <p:extLst>
      <p:ext uri="{BB962C8B-B14F-4D97-AF65-F5344CB8AC3E}">
        <p14:creationId xmlns:p14="http://schemas.microsoft.com/office/powerpoint/2010/main" val="21637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5732-07F3-4FD3-89D1-83B28AEF63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05B943-9D22-4769-834B-FA6251370E0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2929C15-5E13-4951-AAF7-F5304799189E}"/>
              </a:ext>
            </a:extLst>
          </p:cNvPr>
          <p:cNvSpPr>
            <a:spLocks noGrp="1"/>
          </p:cNvSpPr>
          <p:nvPr>
            <p:ph type="sldNum" sz="quarter" idx="12"/>
          </p:nvPr>
        </p:nvSpPr>
        <p:spPr/>
        <p:txBody>
          <a:bodyPr/>
          <a:lstStyle/>
          <a:p>
            <a:pPr algn="r" defTabSz="342900">
              <a:defRPr/>
            </a:pPr>
            <a:fld id="{629637A9-119A-49DA-BD12-AAC58B377D80}" type="slidenum">
              <a:rPr kumimoji="0" lang="en-US" b="0" smtClean="0"/>
              <a:pPr algn="r" defTabSz="342900">
                <a:defRPr/>
              </a:pPr>
              <a:t>2</a:t>
            </a:fld>
            <a:endParaRPr kumimoji="0" lang="en-US" b="0" dirty="0"/>
          </a:p>
        </p:txBody>
      </p:sp>
      <p:pic>
        <p:nvPicPr>
          <p:cNvPr id="6" name="Picture 2" descr="ãJARVIS iron manãçåçæå°çµæ">
            <a:extLst>
              <a:ext uri="{FF2B5EF4-FFF2-40B4-BE49-F238E27FC236}">
                <a16:creationId xmlns:a16="http://schemas.microsoft.com/office/drawing/2014/main" id="{950D4F65-7D00-4FAB-989E-07D907A4BA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12" b="7812"/>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7D18F2B-28F3-4D38-AB68-C5E9FA6452A8}"/>
              </a:ext>
            </a:extLst>
          </p:cNvPr>
          <p:cNvSpPr txBox="1">
            <a:spLocks/>
          </p:cNvSpPr>
          <p:nvPr/>
        </p:nvSpPr>
        <p:spPr>
          <a:xfrm>
            <a:off x="3761251" y="4494477"/>
            <a:ext cx="5039259" cy="357987"/>
          </a:xfrm>
          <a:prstGeom prst="rect">
            <a:avLst/>
          </a:prstGeom>
        </p:spPr>
        <p:txBody>
          <a:bodyPr vert="horz" lIns="68580" tIns="34290" rIns="68580" bIns="3429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100" dirty="0">
                <a:solidFill>
                  <a:schemeClr val="bg1"/>
                </a:solidFill>
              </a:rPr>
              <a:t>What can machines achieve now or in the future?</a:t>
            </a:r>
          </a:p>
        </p:txBody>
      </p:sp>
      <p:sp>
        <p:nvSpPr>
          <p:cNvPr id="8" name="Title 1">
            <a:extLst>
              <a:ext uri="{FF2B5EF4-FFF2-40B4-BE49-F238E27FC236}">
                <a16:creationId xmlns:a16="http://schemas.microsoft.com/office/drawing/2014/main" id="{9C4C9C1E-A225-4D07-AB6D-DE8B5E8A6208}"/>
              </a:ext>
            </a:extLst>
          </p:cNvPr>
          <p:cNvSpPr txBox="1">
            <a:spLocks/>
          </p:cNvSpPr>
          <p:nvPr/>
        </p:nvSpPr>
        <p:spPr>
          <a:xfrm>
            <a:off x="619479" y="3722524"/>
            <a:ext cx="3725266" cy="705002"/>
          </a:xfrm>
          <a:prstGeom prst="rect">
            <a:avLst/>
          </a:prstGeom>
        </p:spPr>
        <p:txBody>
          <a:bodyPr vert="horz" anchor="b">
            <a:normAutofit/>
          </a:bodyPr>
          <a:lstStyle>
            <a:lvl1pPr algn="l" rtl="0" eaLnBrk="1" latinLnBrk="0" hangingPunct="1">
              <a:spcBef>
                <a:spcPct val="0"/>
              </a:spcBef>
              <a:buNone/>
              <a:defRPr kumimoji="1" lang="zh-TW" sz="3150" kern="1200">
                <a:solidFill>
                  <a:schemeClr val="tx2"/>
                </a:solidFill>
                <a:latin typeface="+mj-lt"/>
                <a:ea typeface="+mj-ea"/>
                <a:cs typeface="+mj-cs"/>
              </a:defRPr>
            </a:lvl1pPr>
            <a:extLst/>
          </a:lstStyle>
          <a:p>
            <a:r>
              <a:rPr lang="en-US" b="1" dirty="0">
                <a:solidFill>
                  <a:schemeClr val="bg1"/>
                </a:solidFill>
              </a:rPr>
              <a:t>Iron Man </a:t>
            </a:r>
            <a:r>
              <a:rPr lang="en-US" altLang="zh-TW" b="1" dirty="0">
                <a:solidFill>
                  <a:schemeClr val="bg1"/>
                </a:solidFill>
                <a:ea typeface="Microsoft JhengHei" panose="020B0604030504040204" pitchFamily="34" charset="-120"/>
              </a:rPr>
              <a:t>(2008)</a:t>
            </a:r>
            <a:endParaRPr lang="en-US" b="1" dirty="0">
              <a:solidFill>
                <a:schemeClr val="bg1"/>
              </a:solidFill>
            </a:endParaRPr>
          </a:p>
        </p:txBody>
      </p:sp>
    </p:spTree>
    <p:extLst>
      <p:ext uri="{BB962C8B-B14F-4D97-AF65-F5344CB8AC3E}">
        <p14:creationId xmlns:p14="http://schemas.microsoft.com/office/powerpoint/2010/main" val="118381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a:spLocks noGrp="1"/>
          </p:cNvSpPr>
          <p:nvPr>
            <p:ph type="title"/>
          </p:nvPr>
        </p:nvSpPr>
        <p:spPr/>
        <p:txBody>
          <a:bodyPr>
            <a:normAutofit/>
          </a:bodyPr>
          <a:lstStyle/>
          <a:p>
            <a:r>
              <a:rPr lang="en-US" dirty="0"/>
              <a:t>RL</a:t>
            </a:r>
            <a:r>
              <a:rPr lang="zh-TW" altLang="en-US" dirty="0"/>
              <a:t> </a:t>
            </a:r>
            <a:r>
              <a:rPr lang="en-US" altLang="zh-TW" dirty="0"/>
              <a:t>in</a:t>
            </a:r>
            <a:r>
              <a:rPr lang="zh-TW" altLang="en-US" dirty="0"/>
              <a:t> </a:t>
            </a:r>
            <a:r>
              <a:rPr lang="en-US" altLang="zh-TW" dirty="0"/>
              <a:t>Dialogue</a:t>
            </a:r>
            <a:r>
              <a:rPr lang="zh-TW" altLang="en-US" dirty="0"/>
              <a:t> </a:t>
            </a:r>
            <a:r>
              <a:rPr lang="en-US" altLang="zh-TW" dirty="0"/>
              <a:t>Systems</a:t>
            </a:r>
            <a:endParaRPr lang="en-US" dirty="0"/>
          </a:p>
        </p:txBody>
      </p:sp>
      <p:sp>
        <p:nvSpPr>
          <p:cNvPr id="3" name="Content Placeholder 2"/>
          <p:cNvSpPr>
            <a:spLocks noGrp="1"/>
          </p:cNvSpPr>
          <p:nvPr>
            <p:ph idx="1"/>
          </p:nvPr>
        </p:nvSpPr>
        <p:spPr/>
        <p:txBody>
          <a:bodyPr>
            <a:normAutofit/>
          </a:bodyPr>
          <a:lstStyle/>
          <a:p>
            <a:pPr marL="257175" indent="-257175">
              <a:buFont typeface="+mj-lt"/>
              <a:buAutoNum type="arabicPeriod"/>
            </a:pPr>
            <a:r>
              <a:rPr lang="en-US" altLang="zh-TW" sz="1800" dirty="0"/>
              <a:t>Sample</a:t>
            </a:r>
            <a:r>
              <a:rPr lang="zh-TW" altLang="en-US" sz="1800" dirty="0"/>
              <a:t> </a:t>
            </a:r>
            <a:r>
              <a:rPr lang="en-US" altLang="zh-TW" sz="1800" dirty="0"/>
              <a:t>inefficient,</a:t>
            </a:r>
            <a:r>
              <a:rPr lang="zh-TW" altLang="en-US" sz="1800" dirty="0"/>
              <a:t> </a:t>
            </a:r>
            <a:r>
              <a:rPr lang="en-US" altLang="zh-TW" sz="1800" dirty="0"/>
              <a:t>hard</a:t>
            </a:r>
            <a:r>
              <a:rPr lang="zh-TW" altLang="en-US" sz="1800" dirty="0"/>
              <a:t> </a:t>
            </a:r>
            <a:r>
              <a:rPr lang="en-US" altLang="zh-TW" sz="1800" dirty="0"/>
              <a:t>to</a:t>
            </a:r>
            <a:r>
              <a:rPr lang="zh-TW" altLang="en-US" sz="1800" dirty="0"/>
              <a:t> </a:t>
            </a:r>
            <a:r>
              <a:rPr lang="en-US" altLang="zh-TW" sz="1800" dirty="0"/>
              <a:t>design</a:t>
            </a:r>
            <a:r>
              <a:rPr lang="zh-TW" altLang="en-US" sz="1800" dirty="0"/>
              <a:t> </a:t>
            </a:r>
            <a:r>
              <a:rPr lang="en-US" altLang="zh-TW" sz="1800" dirty="0"/>
              <a:t>reward</a:t>
            </a:r>
            <a:r>
              <a:rPr lang="zh-TW" altLang="en-US" sz="1800" dirty="0"/>
              <a:t> </a:t>
            </a:r>
            <a:r>
              <a:rPr lang="en-US" altLang="zh-TW" sz="1800" dirty="0"/>
              <a:t>function,</a:t>
            </a:r>
            <a:r>
              <a:rPr lang="zh-TW" altLang="en-US" sz="1800" dirty="0"/>
              <a:t> </a:t>
            </a:r>
            <a:r>
              <a:rPr lang="en-US" altLang="zh-TW" sz="1800" dirty="0"/>
              <a:t>local</a:t>
            </a:r>
            <a:r>
              <a:rPr lang="zh-TW" altLang="en-US" sz="1800" dirty="0"/>
              <a:t> </a:t>
            </a:r>
            <a:r>
              <a:rPr lang="en-US" altLang="zh-TW" sz="1800" dirty="0"/>
              <a:t>optima</a:t>
            </a:r>
            <a:r>
              <a:rPr lang="mr-IN" altLang="zh-TW" sz="1800" dirty="0"/>
              <a:t>…</a:t>
            </a:r>
            <a:endParaRPr lang="en-US" altLang="zh-TW" sz="1800" dirty="0"/>
          </a:p>
          <a:p>
            <a:pPr marL="257175" indent="-257175">
              <a:buFont typeface="+mj-lt"/>
              <a:buAutoNum type="arabicPeriod"/>
            </a:pPr>
            <a:r>
              <a:rPr lang="en-US" altLang="zh-TW" sz="1800" dirty="0"/>
              <a:t>Real</a:t>
            </a:r>
            <a:r>
              <a:rPr lang="zh-TW" altLang="en-US" sz="1800" dirty="0"/>
              <a:t> </a:t>
            </a:r>
            <a:r>
              <a:rPr lang="en-US" altLang="zh-TW" sz="1800" dirty="0"/>
              <a:t>users</a:t>
            </a:r>
            <a:r>
              <a:rPr lang="zh-TW" altLang="en-US" sz="1800" dirty="0"/>
              <a:t> </a:t>
            </a:r>
            <a:r>
              <a:rPr lang="en-US" altLang="zh-TW" sz="1800" dirty="0"/>
              <a:t>are</a:t>
            </a:r>
            <a:r>
              <a:rPr lang="zh-TW" altLang="en-US" sz="1800" dirty="0"/>
              <a:t> </a:t>
            </a:r>
            <a:r>
              <a:rPr lang="en-US" altLang="zh-TW" sz="1800" dirty="0"/>
              <a:t>expensive</a:t>
            </a:r>
          </a:p>
          <a:p>
            <a:pPr marL="257175" indent="-257175">
              <a:buFont typeface="+mj-lt"/>
              <a:buAutoNum type="arabicPeriod"/>
            </a:pPr>
            <a:r>
              <a:rPr lang="en-US" altLang="zh-TW" sz="1800" dirty="0"/>
              <a:t>Discrepancy</a:t>
            </a:r>
            <a:r>
              <a:rPr lang="zh-TW" altLang="en-US" sz="1800" dirty="0"/>
              <a:t> </a:t>
            </a:r>
            <a:r>
              <a:rPr lang="en-US" altLang="zh-TW" sz="1800" dirty="0"/>
              <a:t>between</a:t>
            </a:r>
            <a:r>
              <a:rPr lang="zh-TW" altLang="en-US" sz="1800" dirty="0"/>
              <a:t> </a:t>
            </a:r>
            <a:r>
              <a:rPr lang="en-US" altLang="zh-TW" sz="1800" dirty="0"/>
              <a:t>real</a:t>
            </a:r>
            <a:r>
              <a:rPr lang="zh-TW" altLang="en-US" sz="1800" dirty="0"/>
              <a:t> </a:t>
            </a:r>
            <a:r>
              <a:rPr lang="en-US" altLang="zh-TW" sz="1800" dirty="0"/>
              <a:t>users</a:t>
            </a:r>
            <a:r>
              <a:rPr lang="zh-TW" altLang="en-US" sz="1800" dirty="0"/>
              <a:t> </a:t>
            </a:r>
            <a:r>
              <a:rPr lang="en-US" altLang="zh-TW" sz="1800" dirty="0"/>
              <a:t>and</a:t>
            </a:r>
            <a:r>
              <a:rPr lang="zh-TW" altLang="en-US" sz="1800" dirty="0"/>
              <a:t> </a:t>
            </a:r>
            <a:r>
              <a:rPr lang="en-US" altLang="zh-TW" sz="1800" dirty="0"/>
              <a:t>simulators</a:t>
            </a:r>
          </a:p>
          <a:p>
            <a:pPr marL="257175" indent="-257175">
              <a:buFont typeface="+mj-lt"/>
              <a:buAutoNum type="arabicPeriod"/>
            </a:pPr>
            <a:endParaRPr lang="en-US" altLang="zh-TW" sz="1800" dirty="0"/>
          </a:p>
          <a:p>
            <a:pPr marL="257175" indent="-257175">
              <a:buFont typeface="+mj-lt"/>
              <a:buAutoNum type="arabicPeriod"/>
            </a:pPr>
            <a:endParaRPr lang="en-US" altLang="zh-TW" sz="1800" dirty="0"/>
          </a:p>
        </p:txBody>
      </p:sp>
      <p:sp>
        <p:nvSpPr>
          <p:cNvPr id="4" name="Slide Number Placeholder 3"/>
          <p:cNvSpPr>
            <a:spLocks noGrp="1"/>
          </p:cNvSpPr>
          <p:nvPr>
            <p:ph type="sldNum" sz="quarter" idx="12"/>
          </p:nvPr>
        </p:nvSpPr>
        <p:spPr/>
        <p:txBody>
          <a:bodyPr/>
          <a:lstStyle/>
          <a:p>
            <a:pPr>
              <a:defRPr/>
            </a:pPr>
            <a:fld id="{25BA54BD-C84D-46CE-8B72-31BFB26ABA43}" type="slidenum">
              <a:rPr lang="en-US">
                <a:latin typeface="Calibri" panose="020F0502020204030204"/>
              </a:rPr>
              <a:pPr>
                <a:defRPr/>
              </a:pPr>
              <a:t>20</a:t>
            </a:fld>
            <a:endParaRPr lang="en-US" dirty="0">
              <a:latin typeface="Calibri" panose="020F0502020204030204"/>
            </a:endParaRPr>
          </a:p>
        </p:txBody>
      </p:sp>
    </p:spTree>
    <p:custDataLst>
      <p:tags r:id="rId1"/>
    </p:custDataLst>
    <p:extLst>
      <p:ext uri="{BB962C8B-B14F-4D97-AF65-F5344CB8AC3E}">
        <p14:creationId xmlns:p14="http://schemas.microsoft.com/office/powerpoint/2010/main" val="11920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B53D473-5E3A-4CBE-A62F-A8B3678BFD45}"/>
              </a:ext>
            </a:extLst>
          </p:cNvPr>
          <p:cNvSpPr>
            <a:spLocks noGrp="1"/>
          </p:cNvSpPr>
          <p:nvPr>
            <p:ph idx="1"/>
          </p:nvPr>
        </p:nvSpPr>
        <p:spPr/>
        <p:txBody>
          <a:bodyPr>
            <a:normAutofit/>
          </a:bodyPr>
          <a:lstStyle/>
          <a:p>
            <a:r>
              <a:rPr lang="en-US" sz="1800" dirty="0"/>
              <a:t>Idea</a:t>
            </a:r>
          </a:p>
          <a:p>
            <a:pPr lvl="1"/>
            <a:r>
              <a:rPr lang="en-US" sz="1575" dirty="0"/>
              <a:t>learning with real users with planning</a:t>
            </a:r>
          </a:p>
          <a:p>
            <a:pPr lvl="1"/>
            <a:r>
              <a:rPr lang="en-US" sz="1575" dirty="0"/>
              <a:t>add a </a:t>
            </a:r>
            <a:r>
              <a:rPr lang="en-US" sz="1575" i="1" dirty="0"/>
              <a:t>discriminator</a:t>
            </a:r>
            <a:r>
              <a:rPr lang="en-US" sz="1575" dirty="0"/>
              <a:t> to filter out the bad experiences</a:t>
            </a:r>
          </a:p>
        </p:txBody>
      </p:sp>
      <p:sp>
        <p:nvSpPr>
          <p:cNvPr id="73" name="Rounded Rectangle 8">
            <a:extLst>
              <a:ext uri="{FF2B5EF4-FFF2-40B4-BE49-F238E27FC236}">
                <a16:creationId xmlns:a16="http://schemas.microsoft.com/office/drawing/2014/main" id="{8118C575-16EC-4E78-8EC7-FDF36A80DCED}"/>
              </a:ext>
            </a:extLst>
          </p:cNvPr>
          <p:cNvSpPr/>
          <p:nvPr/>
        </p:nvSpPr>
        <p:spPr>
          <a:xfrm>
            <a:off x="6988729" y="3234271"/>
            <a:ext cx="1017246" cy="462385"/>
          </a:xfrm>
          <a:prstGeom prst="roundRect">
            <a:avLst/>
          </a:prstGeom>
          <a:solidFill>
            <a:srgbClr val="CCECFF"/>
          </a:solidFill>
          <a:ln w="6350" cap="flat" cmpd="sng" algn="in">
            <a:noFill/>
            <a:prstDash val="solid"/>
          </a:ln>
          <a:effectLst/>
        </p:spPr>
        <p:txBody>
          <a:bodyPr rtlCol="0" anchor="ctr"/>
          <a:lstStyle/>
          <a:p>
            <a:pPr algn="ctr" defTabSz="257259">
              <a:defRPr/>
            </a:pPr>
            <a:r>
              <a:rPr lang="en-US" altLang="zh-CN" sz="1350" b="1" kern="0">
                <a:solidFill>
                  <a:prstClr val="black"/>
                </a:solidFill>
                <a:ea typeface="等线" panose="02010600030101010101" pitchFamily="2" charset="-122"/>
              </a:rPr>
              <a:t>Policy Model</a:t>
            </a:r>
            <a:endParaRPr lang="en-US" sz="1350" b="1" kern="0" dirty="0">
              <a:solidFill>
                <a:prstClr val="black"/>
              </a:solidFill>
            </a:endParaRPr>
          </a:p>
        </p:txBody>
      </p:sp>
      <p:sp>
        <p:nvSpPr>
          <p:cNvPr id="74" name="Rounded Rectangle 6">
            <a:extLst>
              <a:ext uri="{FF2B5EF4-FFF2-40B4-BE49-F238E27FC236}">
                <a16:creationId xmlns:a16="http://schemas.microsoft.com/office/drawing/2014/main" id="{446DAC5D-DFB4-45B6-A246-B7E51C73DCE5}"/>
              </a:ext>
            </a:extLst>
          </p:cNvPr>
          <p:cNvSpPr/>
          <p:nvPr/>
        </p:nvSpPr>
        <p:spPr>
          <a:xfrm flipH="1">
            <a:off x="7664667" y="4010184"/>
            <a:ext cx="832292" cy="342900"/>
          </a:xfrm>
          <a:prstGeom prst="roundRect">
            <a:avLst/>
          </a:prstGeom>
          <a:solidFill>
            <a:srgbClr val="BAE18F"/>
          </a:solidFill>
          <a:ln w="6350" cap="flat" cmpd="sng" algn="in">
            <a:noFill/>
            <a:prstDash val="solid"/>
          </a:ln>
          <a:effectLst/>
        </p:spPr>
        <p:txBody>
          <a:bodyPr rtlCol="0" anchor="ctr"/>
          <a:lstStyle/>
          <a:p>
            <a:pPr algn="ctr" defTabSz="257259">
              <a:defRPr/>
            </a:pPr>
            <a:r>
              <a:rPr lang="en-US" altLang="zh-CN" sz="1500" b="1" kern="0">
                <a:solidFill>
                  <a:prstClr val="black"/>
                </a:solidFill>
                <a:ea typeface="等线" panose="02010600030101010101" pitchFamily="2" charset="-122"/>
              </a:rPr>
              <a:t>User</a:t>
            </a:r>
            <a:endParaRPr lang="en-US" sz="1500" b="1" kern="0" dirty="0">
              <a:solidFill>
                <a:prstClr val="black"/>
              </a:solidFill>
            </a:endParaRPr>
          </a:p>
        </p:txBody>
      </p:sp>
      <p:sp>
        <p:nvSpPr>
          <p:cNvPr id="75" name="Rounded Rectangle 8">
            <a:extLst>
              <a:ext uri="{FF2B5EF4-FFF2-40B4-BE49-F238E27FC236}">
                <a16:creationId xmlns:a16="http://schemas.microsoft.com/office/drawing/2014/main" id="{9A90670C-328E-424C-9937-BEF904A1DDF7}"/>
              </a:ext>
            </a:extLst>
          </p:cNvPr>
          <p:cNvSpPr/>
          <p:nvPr/>
        </p:nvSpPr>
        <p:spPr>
          <a:xfrm flipH="1">
            <a:off x="4891098" y="3978889"/>
            <a:ext cx="835229" cy="374194"/>
          </a:xfrm>
          <a:prstGeom prst="roundRect">
            <a:avLst/>
          </a:prstGeom>
          <a:solidFill>
            <a:srgbClr val="FFCCCC"/>
          </a:solidFill>
          <a:ln w="6350" cap="flat" cmpd="sng" algn="in">
            <a:noFill/>
            <a:prstDash val="solid"/>
          </a:ln>
          <a:effectLst/>
        </p:spPr>
        <p:txBody>
          <a:bodyPr rtlCol="0" anchor="ctr"/>
          <a:lstStyle/>
          <a:p>
            <a:pPr algn="ctr" defTabSz="257259">
              <a:defRPr/>
            </a:pPr>
            <a:r>
              <a:rPr lang="en-US" altLang="zh-CN" sz="1350" b="1" kern="0">
                <a:solidFill>
                  <a:prstClr val="black"/>
                </a:solidFill>
                <a:ea typeface="等线" panose="02010600030101010101" pitchFamily="2" charset="-122"/>
              </a:rPr>
              <a:t>World Model</a:t>
            </a:r>
            <a:endParaRPr lang="en-US" sz="1350" b="1" kern="0" dirty="0">
              <a:solidFill>
                <a:prstClr val="black"/>
              </a:solidFill>
            </a:endParaRPr>
          </a:p>
        </p:txBody>
      </p:sp>
      <p:sp>
        <p:nvSpPr>
          <p:cNvPr id="76" name="Rounded Rectangle 6">
            <a:extLst>
              <a:ext uri="{FF2B5EF4-FFF2-40B4-BE49-F238E27FC236}">
                <a16:creationId xmlns:a16="http://schemas.microsoft.com/office/drawing/2014/main" id="{27209023-8CC2-4510-B7C9-B745A24D7F88}"/>
              </a:ext>
            </a:extLst>
          </p:cNvPr>
          <p:cNvSpPr/>
          <p:nvPr/>
        </p:nvSpPr>
        <p:spPr>
          <a:xfrm>
            <a:off x="6134958" y="4507235"/>
            <a:ext cx="1097280" cy="462385"/>
          </a:xfrm>
          <a:prstGeom prst="roundRect">
            <a:avLst/>
          </a:prstGeom>
          <a:solidFill>
            <a:srgbClr val="BAE18F"/>
          </a:solidFill>
          <a:ln w="6350" cap="flat" cmpd="sng" algn="in">
            <a:noFill/>
            <a:prstDash val="solid"/>
          </a:ln>
          <a:effectLst/>
        </p:spPr>
        <p:txBody>
          <a:bodyPr rtlCol="0" anchor="ctr"/>
          <a:lstStyle/>
          <a:p>
            <a:pPr algn="ctr" defTabSz="257259">
              <a:defRPr/>
            </a:pPr>
            <a:r>
              <a:rPr lang="en-US" altLang="zh-CN" sz="1500" b="1" kern="0" dirty="0">
                <a:solidFill>
                  <a:prstClr val="black"/>
                </a:solidFill>
                <a:ea typeface="等线" panose="02010600030101010101" pitchFamily="2" charset="-122"/>
              </a:rPr>
              <a:t>Real</a:t>
            </a:r>
          </a:p>
          <a:p>
            <a:pPr algn="ctr" defTabSz="257259">
              <a:defRPr/>
            </a:pPr>
            <a:r>
              <a:rPr lang="en-US" sz="1500" b="1" kern="0" dirty="0">
                <a:solidFill>
                  <a:prstClr val="black"/>
                </a:solidFill>
              </a:rPr>
              <a:t>Experience</a:t>
            </a:r>
          </a:p>
        </p:txBody>
      </p:sp>
      <p:sp>
        <p:nvSpPr>
          <p:cNvPr id="77" name="Rectangle 76">
            <a:extLst>
              <a:ext uri="{FF2B5EF4-FFF2-40B4-BE49-F238E27FC236}">
                <a16:creationId xmlns:a16="http://schemas.microsoft.com/office/drawing/2014/main" id="{922C323A-497A-4E84-8954-191DEDB1EE2B}"/>
              </a:ext>
            </a:extLst>
          </p:cNvPr>
          <p:cNvSpPr/>
          <p:nvPr/>
        </p:nvSpPr>
        <p:spPr>
          <a:xfrm>
            <a:off x="6429646" y="3763189"/>
            <a:ext cx="1279619" cy="715581"/>
          </a:xfrm>
          <a:prstGeom prst="rect">
            <a:avLst/>
          </a:prstGeom>
        </p:spPr>
        <p:txBody>
          <a:bodyPr wrap="square">
            <a:spAutoFit/>
          </a:bodyPr>
          <a:lstStyle/>
          <a:p>
            <a:pPr algn="ctr" defTabSz="685800">
              <a:defRPr/>
            </a:pPr>
            <a:r>
              <a:rPr lang="en-US" altLang="zh-CN" sz="1350" kern="0" dirty="0">
                <a:solidFill>
                  <a:prstClr val="black"/>
                </a:solidFill>
                <a:ea typeface="等线" panose="02010600030101010101" pitchFamily="2" charset="-122"/>
              </a:rPr>
              <a:t>Direct</a:t>
            </a:r>
            <a:r>
              <a:rPr lang="zh-TW" altLang="en-US" sz="1350" kern="0" dirty="0">
                <a:solidFill>
                  <a:prstClr val="black"/>
                </a:solidFill>
              </a:rPr>
              <a:t> </a:t>
            </a:r>
            <a:r>
              <a:rPr lang="en-US" sz="1350" kern="0" dirty="0">
                <a:solidFill>
                  <a:prstClr val="black"/>
                </a:solidFill>
              </a:rPr>
              <a:t>Reinforcement Learning</a:t>
            </a:r>
          </a:p>
        </p:txBody>
      </p:sp>
      <p:cxnSp>
        <p:nvCxnSpPr>
          <p:cNvPr id="78" name="Curved Connector 4">
            <a:extLst>
              <a:ext uri="{FF2B5EF4-FFF2-40B4-BE49-F238E27FC236}">
                <a16:creationId xmlns:a16="http://schemas.microsoft.com/office/drawing/2014/main" id="{C304455D-9826-4E4E-A9FF-B7C0F84016AD}"/>
              </a:ext>
            </a:extLst>
          </p:cNvPr>
          <p:cNvCxnSpPr>
            <a:stCxn id="74" idx="2"/>
            <a:endCxn id="76" idx="3"/>
          </p:cNvCxnSpPr>
          <p:nvPr/>
        </p:nvCxnSpPr>
        <p:spPr>
          <a:xfrm rot="5400000">
            <a:off x="7463853" y="4121469"/>
            <a:ext cx="385344" cy="848574"/>
          </a:xfrm>
          <a:prstGeom prst="curvedConnector2">
            <a:avLst/>
          </a:prstGeom>
          <a:noFill/>
          <a:ln w="28575" cap="flat" cmpd="sng" algn="ctr">
            <a:solidFill>
              <a:sysClr val="windowText" lastClr="000000"/>
            </a:solidFill>
            <a:prstDash val="solid"/>
            <a:miter lim="800000"/>
            <a:tailEnd type="triangle" w="lg" len="lg"/>
          </a:ln>
          <a:effectLst/>
        </p:spPr>
      </p:cxnSp>
      <p:cxnSp>
        <p:nvCxnSpPr>
          <p:cNvPr id="79" name="Curved Connector 30">
            <a:extLst>
              <a:ext uri="{FF2B5EF4-FFF2-40B4-BE49-F238E27FC236}">
                <a16:creationId xmlns:a16="http://schemas.microsoft.com/office/drawing/2014/main" id="{0463F5AD-E1B0-41A1-BFD6-AC03D6A6CC82}"/>
              </a:ext>
            </a:extLst>
          </p:cNvPr>
          <p:cNvCxnSpPr>
            <a:cxnSpLocks/>
            <a:stCxn id="76" idx="1"/>
            <a:endCxn id="75" idx="2"/>
          </p:cNvCxnSpPr>
          <p:nvPr/>
        </p:nvCxnSpPr>
        <p:spPr>
          <a:xfrm rot="10800000">
            <a:off x="5308713" y="4353084"/>
            <a:ext cx="826246" cy="385345"/>
          </a:xfrm>
          <a:prstGeom prst="curvedConnector2">
            <a:avLst/>
          </a:prstGeom>
          <a:noFill/>
          <a:ln w="28575" cap="flat" cmpd="sng" algn="ctr">
            <a:solidFill>
              <a:sysClr val="windowText" lastClr="000000"/>
            </a:solidFill>
            <a:prstDash val="solid"/>
            <a:miter lim="800000"/>
            <a:tailEnd type="triangle" w="lg" len="lg"/>
          </a:ln>
          <a:effectLst/>
        </p:spPr>
      </p:cxnSp>
      <p:sp>
        <p:nvSpPr>
          <p:cNvPr id="80" name="Rectangle 79">
            <a:extLst>
              <a:ext uri="{FF2B5EF4-FFF2-40B4-BE49-F238E27FC236}">
                <a16:creationId xmlns:a16="http://schemas.microsoft.com/office/drawing/2014/main" id="{54EEE7C0-790B-4679-81BE-47859534466B}"/>
              </a:ext>
            </a:extLst>
          </p:cNvPr>
          <p:cNvSpPr/>
          <p:nvPr/>
        </p:nvSpPr>
        <p:spPr>
          <a:xfrm>
            <a:off x="4729152" y="4611650"/>
            <a:ext cx="1156086" cy="507831"/>
          </a:xfrm>
          <a:prstGeom prst="rect">
            <a:avLst/>
          </a:prstGeom>
        </p:spPr>
        <p:txBody>
          <a:bodyPr wrap="none">
            <a:spAutoFit/>
          </a:bodyPr>
          <a:lstStyle/>
          <a:p>
            <a:pPr algn="ctr" defTabSz="685800">
              <a:defRPr/>
            </a:pPr>
            <a:r>
              <a:rPr lang="en-US" altLang="zh-CN" sz="1350" kern="0" dirty="0">
                <a:solidFill>
                  <a:prstClr val="black"/>
                </a:solidFill>
                <a:ea typeface="等线" panose="02010600030101010101" pitchFamily="2" charset="-122"/>
              </a:rPr>
              <a:t>World </a:t>
            </a:r>
            <a:r>
              <a:rPr lang="en-US" altLang="zh-TW" sz="1350" kern="0" dirty="0">
                <a:solidFill>
                  <a:prstClr val="black"/>
                </a:solidFill>
              </a:rPr>
              <a:t>M</a:t>
            </a:r>
            <a:r>
              <a:rPr lang="en-US" altLang="zh-CN" sz="1350" kern="0" dirty="0">
                <a:solidFill>
                  <a:prstClr val="black"/>
                </a:solidFill>
                <a:ea typeface="等线" panose="02010600030101010101" pitchFamily="2" charset="-122"/>
              </a:rPr>
              <a:t>odel </a:t>
            </a:r>
          </a:p>
          <a:p>
            <a:pPr algn="ctr" defTabSz="685800">
              <a:defRPr/>
            </a:pPr>
            <a:r>
              <a:rPr lang="en-US" altLang="zh-TW" sz="1350" kern="0" dirty="0">
                <a:solidFill>
                  <a:prstClr val="black"/>
                </a:solidFill>
              </a:rPr>
              <a:t>L</a:t>
            </a:r>
            <a:r>
              <a:rPr lang="en-US" altLang="zh-CN" sz="1350" kern="0" dirty="0">
                <a:solidFill>
                  <a:prstClr val="black"/>
                </a:solidFill>
                <a:ea typeface="等线" panose="02010600030101010101" pitchFamily="2" charset="-122"/>
              </a:rPr>
              <a:t>earning</a:t>
            </a:r>
            <a:endParaRPr lang="en-US" sz="1350" kern="0" dirty="0">
              <a:solidFill>
                <a:prstClr val="black"/>
              </a:solidFill>
            </a:endParaRPr>
          </a:p>
        </p:txBody>
      </p:sp>
      <p:sp>
        <p:nvSpPr>
          <p:cNvPr id="81" name="Rectangle 80">
            <a:extLst>
              <a:ext uri="{FF2B5EF4-FFF2-40B4-BE49-F238E27FC236}">
                <a16:creationId xmlns:a16="http://schemas.microsoft.com/office/drawing/2014/main" id="{609CA0E0-313C-4D3D-AD86-0CC108D0F07F}"/>
              </a:ext>
            </a:extLst>
          </p:cNvPr>
          <p:cNvSpPr/>
          <p:nvPr/>
        </p:nvSpPr>
        <p:spPr>
          <a:xfrm>
            <a:off x="5910390" y="2972890"/>
            <a:ext cx="1576073" cy="300082"/>
          </a:xfrm>
          <a:prstGeom prst="rect">
            <a:avLst/>
          </a:prstGeom>
        </p:spPr>
        <p:txBody>
          <a:bodyPr wrap="none">
            <a:spAutoFit/>
          </a:bodyPr>
          <a:lstStyle/>
          <a:p>
            <a:pPr algn="ctr" defTabSz="685800">
              <a:defRPr/>
            </a:pPr>
            <a:r>
              <a:rPr lang="en-US" altLang="zh-CN" sz="1350" kern="0" dirty="0">
                <a:solidFill>
                  <a:prstClr val="black"/>
                </a:solidFill>
                <a:ea typeface="等线" panose="02010600030101010101" pitchFamily="2" charset="-122"/>
              </a:rPr>
              <a:t>Controlled Planning</a:t>
            </a:r>
            <a:endParaRPr lang="en-US" sz="1350" kern="0" dirty="0">
              <a:solidFill>
                <a:prstClr val="black"/>
              </a:solidFill>
            </a:endParaRPr>
          </a:p>
        </p:txBody>
      </p:sp>
      <p:cxnSp>
        <p:nvCxnSpPr>
          <p:cNvPr id="82" name="Curved Connector 49">
            <a:extLst>
              <a:ext uri="{FF2B5EF4-FFF2-40B4-BE49-F238E27FC236}">
                <a16:creationId xmlns:a16="http://schemas.microsoft.com/office/drawing/2014/main" id="{2FC2A545-F5E0-4E73-A041-1AB533D5F274}"/>
              </a:ext>
            </a:extLst>
          </p:cNvPr>
          <p:cNvCxnSpPr>
            <a:stCxn id="73" idx="3"/>
          </p:cNvCxnSpPr>
          <p:nvPr/>
        </p:nvCxnSpPr>
        <p:spPr>
          <a:xfrm>
            <a:off x="8005975" y="3465464"/>
            <a:ext cx="165093" cy="552690"/>
          </a:xfrm>
          <a:prstGeom prst="curvedConnector2">
            <a:avLst/>
          </a:prstGeom>
          <a:noFill/>
          <a:ln w="28575" cap="flat" cmpd="sng" algn="ctr">
            <a:solidFill>
              <a:sysClr val="windowText" lastClr="000000"/>
            </a:solidFill>
            <a:prstDash val="solid"/>
            <a:miter lim="800000"/>
            <a:tailEnd type="triangle" w="lg" len="lg"/>
          </a:ln>
          <a:effectLst/>
        </p:spPr>
      </p:cxnSp>
      <p:sp>
        <p:nvSpPr>
          <p:cNvPr id="83" name="Rectangle 82">
            <a:extLst>
              <a:ext uri="{FF2B5EF4-FFF2-40B4-BE49-F238E27FC236}">
                <a16:creationId xmlns:a16="http://schemas.microsoft.com/office/drawing/2014/main" id="{D60070B5-F03E-4EF7-87CF-52DD4A7CB7FF}"/>
              </a:ext>
            </a:extLst>
          </p:cNvPr>
          <p:cNvSpPr/>
          <p:nvPr/>
        </p:nvSpPr>
        <p:spPr>
          <a:xfrm>
            <a:off x="7984495" y="3298659"/>
            <a:ext cx="628698" cy="300082"/>
          </a:xfrm>
          <a:prstGeom prst="rect">
            <a:avLst/>
          </a:prstGeom>
        </p:spPr>
        <p:txBody>
          <a:bodyPr wrap="none">
            <a:spAutoFit/>
          </a:bodyPr>
          <a:lstStyle/>
          <a:p>
            <a:pPr algn="ctr" defTabSz="685800">
              <a:defRPr/>
            </a:pPr>
            <a:r>
              <a:rPr lang="en-US" altLang="zh-CN" sz="1350" kern="0" dirty="0">
                <a:solidFill>
                  <a:prstClr val="black"/>
                </a:solidFill>
                <a:ea typeface="等线" panose="02010600030101010101" pitchFamily="2" charset="-122"/>
              </a:rPr>
              <a:t>Acting</a:t>
            </a:r>
            <a:endParaRPr lang="en-US" sz="1350" kern="0" dirty="0">
              <a:solidFill>
                <a:prstClr val="black"/>
              </a:solidFill>
            </a:endParaRPr>
          </a:p>
        </p:txBody>
      </p:sp>
      <p:sp>
        <p:nvSpPr>
          <p:cNvPr id="84" name="Rounded Rectangle 8">
            <a:extLst>
              <a:ext uri="{FF2B5EF4-FFF2-40B4-BE49-F238E27FC236}">
                <a16:creationId xmlns:a16="http://schemas.microsoft.com/office/drawing/2014/main" id="{82CA6397-3B99-4BE9-832B-DFFBFA2198DD}"/>
              </a:ext>
            </a:extLst>
          </p:cNvPr>
          <p:cNvSpPr/>
          <p:nvPr/>
        </p:nvSpPr>
        <p:spPr>
          <a:xfrm>
            <a:off x="5741379" y="2277819"/>
            <a:ext cx="1750007" cy="462385"/>
          </a:xfrm>
          <a:prstGeom prst="roundRect">
            <a:avLst/>
          </a:prstGeom>
          <a:solidFill>
            <a:srgbClr val="FFC000">
              <a:lumMod val="40000"/>
              <a:lumOff val="60000"/>
            </a:srgbClr>
          </a:solidFill>
          <a:ln w="6350" cap="flat" cmpd="sng" algn="in">
            <a:noFill/>
            <a:prstDash val="solid"/>
          </a:ln>
          <a:effectLst/>
        </p:spPr>
        <p:txBody>
          <a:bodyPr rtlCol="0" anchor="ctr"/>
          <a:lstStyle/>
          <a:p>
            <a:pPr algn="ctr" defTabSz="257259">
              <a:defRPr/>
            </a:pPr>
            <a:r>
              <a:rPr lang="en-US" altLang="zh-CN" sz="1350" b="1" kern="0" dirty="0">
                <a:solidFill>
                  <a:prstClr val="black"/>
                </a:solidFill>
                <a:ea typeface="等线" panose="02010600030101010101" pitchFamily="2" charset="-122"/>
              </a:rPr>
              <a:t>Human Conversational Data</a:t>
            </a:r>
            <a:endParaRPr lang="en-US" sz="1350" b="1" kern="0" dirty="0">
              <a:solidFill>
                <a:prstClr val="black"/>
              </a:solidFill>
            </a:endParaRPr>
          </a:p>
        </p:txBody>
      </p:sp>
      <p:cxnSp>
        <p:nvCxnSpPr>
          <p:cNvPr id="85" name="Curved Connector 2">
            <a:extLst>
              <a:ext uri="{FF2B5EF4-FFF2-40B4-BE49-F238E27FC236}">
                <a16:creationId xmlns:a16="http://schemas.microsoft.com/office/drawing/2014/main" id="{EDF08097-0A7F-4086-A34D-57256430EE15}"/>
              </a:ext>
            </a:extLst>
          </p:cNvPr>
          <p:cNvCxnSpPr>
            <a:cxnSpLocks/>
            <a:stCxn id="84" idx="1"/>
            <a:endCxn id="75" idx="0"/>
          </p:cNvCxnSpPr>
          <p:nvPr/>
        </p:nvCxnSpPr>
        <p:spPr>
          <a:xfrm rot="10800000" flipV="1">
            <a:off x="5308713" y="2509011"/>
            <a:ext cx="432667" cy="1469877"/>
          </a:xfrm>
          <a:prstGeom prst="curvedConnector2">
            <a:avLst/>
          </a:prstGeom>
          <a:noFill/>
          <a:ln w="28575" cap="flat" cmpd="sng" algn="ctr">
            <a:solidFill>
              <a:sysClr val="windowText" lastClr="000000"/>
            </a:solidFill>
            <a:prstDash val="solid"/>
            <a:miter lim="800000"/>
            <a:tailEnd type="triangle" w="lg" len="lg"/>
          </a:ln>
          <a:effectLst/>
        </p:spPr>
      </p:cxnSp>
      <p:sp>
        <p:nvSpPr>
          <p:cNvPr id="86" name="Rectangle 85">
            <a:extLst>
              <a:ext uri="{FF2B5EF4-FFF2-40B4-BE49-F238E27FC236}">
                <a16:creationId xmlns:a16="http://schemas.microsoft.com/office/drawing/2014/main" id="{4A9288B2-5D87-48EA-823D-B840AB34B029}"/>
              </a:ext>
            </a:extLst>
          </p:cNvPr>
          <p:cNvSpPr/>
          <p:nvPr/>
        </p:nvSpPr>
        <p:spPr>
          <a:xfrm>
            <a:off x="7548244" y="2554298"/>
            <a:ext cx="827471" cy="507831"/>
          </a:xfrm>
          <a:prstGeom prst="rect">
            <a:avLst/>
          </a:prstGeom>
        </p:spPr>
        <p:txBody>
          <a:bodyPr wrap="none">
            <a:spAutoFit/>
          </a:bodyPr>
          <a:lstStyle/>
          <a:p>
            <a:pPr algn="ctr" defTabSz="685800">
              <a:defRPr/>
            </a:pPr>
            <a:r>
              <a:rPr lang="en-US" altLang="zh-CN" sz="1350" kern="0" dirty="0">
                <a:solidFill>
                  <a:prstClr val="black"/>
                </a:solidFill>
                <a:ea typeface="等线" panose="02010600030101010101" pitchFamily="2" charset="-122"/>
              </a:rPr>
              <a:t>Imitation</a:t>
            </a:r>
          </a:p>
          <a:p>
            <a:pPr algn="ctr" defTabSz="685800">
              <a:defRPr/>
            </a:pPr>
            <a:r>
              <a:rPr lang="en-US" sz="1350" kern="0" dirty="0">
                <a:solidFill>
                  <a:prstClr val="black"/>
                </a:solidFill>
              </a:rPr>
              <a:t>Learning</a:t>
            </a:r>
          </a:p>
        </p:txBody>
      </p:sp>
      <p:sp>
        <p:nvSpPr>
          <p:cNvPr id="87" name="Rectangle 86">
            <a:extLst>
              <a:ext uri="{FF2B5EF4-FFF2-40B4-BE49-F238E27FC236}">
                <a16:creationId xmlns:a16="http://schemas.microsoft.com/office/drawing/2014/main" id="{79CF5F6D-D246-4065-86F3-E489DBC6B05A}"/>
              </a:ext>
            </a:extLst>
          </p:cNvPr>
          <p:cNvSpPr/>
          <p:nvPr/>
        </p:nvSpPr>
        <p:spPr>
          <a:xfrm>
            <a:off x="4620447" y="2705533"/>
            <a:ext cx="958917" cy="507831"/>
          </a:xfrm>
          <a:prstGeom prst="rect">
            <a:avLst/>
          </a:prstGeom>
        </p:spPr>
        <p:txBody>
          <a:bodyPr wrap="none">
            <a:spAutoFit/>
          </a:bodyPr>
          <a:lstStyle/>
          <a:p>
            <a:pPr algn="ctr" defTabSz="685800">
              <a:defRPr/>
            </a:pPr>
            <a:r>
              <a:rPr lang="en-US" altLang="zh-CN" sz="1350" kern="0" dirty="0">
                <a:solidFill>
                  <a:prstClr val="black"/>
                </a:solidFill>
                <a:ea typeface="等线" panose="02010600030101010101" pitchFamily="2" charset="-122"/>
              </a:rPr>
              <a:t>Supervised</a:t>
            </a:r>
          </a:p>
          <a:p>
            <a:pPr algn="ctr" defTabSz="685800">
              <a:defRPr/>
            </a:pPr>
            <a:r>
              <a:rPr lang="en-US" sz="1350" kern="0" dirty="0">
                <a:solidFill>
                  <a:prstClr val="black"/>
                </a:solidFill>
              </a:rPr>
              <a:t>Learning</a:t>
            </a:r>
          </a:p>
        </p:txBody>
      </p:sp>
      <p:sp>
        <p:nvSpPr>
          <p:cNvPr id="88" name="Rounded Rectangle 8">
            <a:extLst>
              <a:ext uri="{FF2B5EF4-FFF2-40B4-BE49-F238E27FC236}">
                <a16:creationId xmlns:a16="http://schemas.microsoft.com/office/drawing/2014/main" id="{5623BA65-A9E9-48DA-8D75-028ABC05FA1F}"/>
              </a:ext>
            </a:extLst>
          </p:cNvPr>
          <p:cNvSpPr/>
          <p:nvPr/>
        </p:nvSpPr>
        <p:spPr>
          <a:xfrm>
            <a:off x="5502722" y="3280379"/>
            <a:ext cx="1198936" cy="370624"/>
          </a:xfrm>
          <a:prstGeom prst="roundRect">
            <a:avLst/>
          </a:prstGeom>
          <a:solidFill>
            <a:srgbClr val="FFCCCC"/>
          </a:solidFill>
          <a:ln w="6350" cap="flat" cmpd="sng" algn="in">
            <a:noFill/>
            <a:prstDash val="solid"/>
          </a:ln>
          <a:effectLst/>
        </p:spPr>
        <p:txBody>
          <a:bodyPr rtlCol="0" anchor="ctr"/>
          <a:lstStyle/>
          <a:p>
            <a:pPr algn="ctr" defTabSz="257259">
              <a:defRPr/>
            </a:pPr>
            <a:r>
              <a:rPr lang="en-US" altLang="zh-TW" sz="1350" b="1" kern="0" dirty="0">
                <a:solidFill>
                  <a:prstClr val="black"/>
                </a:solidFill>
              </a:rPr>
              <a:t>Discriminator</a:t>
            </a:r>
            <a:endParaRPr lang="en-US" sz="1350" b="1" kern="0" dirty="0">
              <a:solidFill>
                <a:prstClr val="black"/>
              </a:solidFill>
            </a:endParaRPr>
          </a:p>
        </p:txBody>
      </p:sp>
      <p:cxnSp>
        <p:nvCxnSpPr>
          <p:cNvPr id="89" name="Straight Arrow Connector 88">
            <a:extLst>
              <a:ext uri="{FF2B5EF4-FFF2-40B4-BE49-F238E27FC236}">
                <a16:creationId xmlns:a16="http://schemas.microsoft.com/office/drawing/2014/main" id="{3DBB2736-5E28-495E-986D-7EAA19DF4066}"/>
              </a:ext>
            </a:extLst>
          </p:cNvPr>
          <p:cNvCxnSpPr>
            <a:cxnSpLocks/>
            <a:stCxn id="88" idx="3"/>
            <a:endCxn id="73" idx="1"/>
          </p:cNvCxnSpPr>
          <p:nvPr/>
        </p:nvCxnSpPr>
        <p:spPr>
          <a:xfrm flipV="1">
            <a:off x="6701658" y="3465464"/>
            <a:ext cx="287071" cy="227"/>
          </a:xfrm>
          <a:prstGeom prst="straightConnector1">
            <a:avLst/>
          </a:prstGeom>
          <a:noFill/>
          <a:ln w="28575" cap="flat" cmpd="sng" algn="ctr">
            <a:solidFill>
              <a:sysClr val="windowText" lastClr="000000"/>
            </a:solidFill>
            <a:prstDash val="solid"/>
            <a:miter lim="800000"/>
            <a:tailEnd type="triangle" w="lg" len="lg"/>
          </a:ln>
          <a:effectLst/>
        </p:spPr>
      </p:cxnSp>
      <p:sp>
        <p:nvSpPr>
          <p:cNvPr id="90" name="Freeform 55">
            <a:extLst>
              <a:ext uri="{FF2B5EF4-FFF2-40B4-BE49-F238E27FC236}">
                <a16:creationId xmlns:a16="http://schemas.microsoft.com/office/drawing/2014/main" id="{25616AB4-8CF3-4DB1-98C1-08CAACC1FC6C}"/>
              </a:ext>
            </a:extLst>
          </p:cNvPr>
          <p:cNvSpPr/>
          <p:nvPr/>
        </p:nvSpPr>
        <p:spPr>
          <a:xfrm>
            <a:off x="6925033" y="3702552"/>
            <a:ext cx="598622" cy="807849"/>
          </a:xfrm>
          <a:custGeom>
            <a:avLst/>
            <a:gdLst>
              <a:gd name="connsiteX0" fmla="*/ 798162 w 798162"/>
              <a:gd name="connsiteY0" fmla="*/ 0 h 1077132"/>
              <a:gd name="connsiteX1" fmla="*/ 0 w 798162"/>
              <a:gd name="connsiteY1" fmla="*/ 1077132 h 1077132"/>
              <a:gd name="connsiteX0" fmla="*/ 798162 w 798162"/>
              <a:gd name="connsiteY0" fmla="*/ 0 h 1077132"/>
              <a:gd name="connsiteX1" fmla="*/ 0 w 798162"/>
              <a:gd name="connsiteY1" fmla="*/ 1077132 h 1077132"/>
              <a:gd name="connsiteX0" fmla="*/ 798162 w 798162"/>
              <a:gd name="connsiteY0" fmla="*/ 0 h 1077132"/>
              <a:gd name="connsiteX1" fmla="*/ 0 w 798162"/>
              <a:gd name="connsiteY1" fmla="*/ 1077132 h 1077132"/>
            </a:gdLst>
            <a:ahLst/>
            <a:cxnLst>
              <a:cxn ang="0">
                <a:pos x="connsiteX0" y="connsiteY0"/>
              </a:cxn>
              <a:cxn ang="0">
                <a:pos x="connsiteX1" y="connsiteY1"/>
              </a:cxn>
            </a:cxnLst>
            <a:rect l="l" t="t" r="r" b="b"/>
            <a:pathLst>
              <a:path w="798162" h="1077132">
                <a:moveTo>
                  <a:pt x="798162" y="0"/>
                </a:moveTo>
                <a:cubicBezTo>
                  <a:pt x="787830" y="537274"/>
                  <a:pt x="444284" y="857573"/>
                  <a:pt x="0" y="1077132"/>
                </a:cubicBezTo>
              </a:path>
            </a:pathLst>
          </a:custGeom>
          <a:noFill/>
          <a:ln w="28575" cap="flat" cmpd="sng" algn="ctr">
            <a:solidFill>
              <a:sysClr val="windowText" lastClr="000000"/>
            </a:solidFill>
            <a:prstDash val="solid"/>
            <a:miter lim="800000"/>
            <a:headEnd type="triangle" w="lg" len="lg"/>
            <a:tailEnd type="none" w="lg" len="lg"/>
          </a:ln>
          <a:effectLst/>
        </p:spPr>
        <p:txBody>
          <a:bodyPr rtlCol="0" anchor="ctr"/>
          <a:lstStyle/>
          <a:p>
            <a:pPr algn="ctr" defTabSz="685800">
              <a:defRPr/>
            </a:pPr>
            <a:endParaRPr lang="en-US" sz="1350" kern="0">
              <a:solidFill>
                <a:prstClr val="white"/>
              </a:solidFill>
              <a:latin typeface="Calibri" panose="020F0502020204030204"/>
            </a:endParaRPr>
          </a:p>
        </p:txBody>
      </p:sp>
      <p:sp>
        <p:nvSpPr>
          <p:cNvPr id="91" name="Freeform 56">
            <a:extLst>
              <a:ext uri="{FF2B5EF4-FFF2-40B4-BE49-F238E27FC236}">
                <a16:creationId xmlns:a16="http://schemas.microsoft.com/office/drawing/2014/main" id="{EEECC340-3F7E-4C37-B28E-9B6CB14E3D08}"/>
              </a:ext>
            </a:extLst>
          </p:cNvPr>
          <p:cNvSpPr/>
          <p:nvPr/>
        </p:nvSpPr>
        <p:spPr>
          <a:xfrm>
            <a:off x="5988659" y="3663174"/>
            <a:ext cx="501349" cy="831097"/>
          </a:xfrm>
          <a:custGeom>
            <a:avLst/>
            <a:gdLst>
              <a:gd name="connsiteX0" fmla="*/ 650929 w 650929"/>
              <a:gd name="connsiteY0" fmla="*/ 1108129 h 1108129"/>
              <a:gd name="connsiteX1" fmla="*/ 0 w 650929"/>
              <a:gd name="connsiteY1" fmla="*/ 0 h 1108129"/>
              <a:gd name="connsiteX0" fmla="*/ 663430 w 663430"/>
              <a:gd name="connsiteY0" fmla="*/ 1108129 h 1108129"/>
              <a:gd name="connsiteX1" fmla="*/ 12501 w 663430"/>
              <a:gd name="connsiteY1" fmla="*/ 0 h 1108129"/>
              <a:gd name="connsiteX0" fmla="*/ 668465 w 668465"/>
              <a:gd name="connsiteY0" fmla="*/ 1108129 h 1108129"/>
              <a:gd name="connsiteX1" fmla="*/ 17536 w 668465"/>
              <a:gd name="connsiteY1" fmla="*/ 0 h 1108129"/>
            </a:gdLst>
            <a:ahLst/>
            <a:cxnLst>
              <a:cxn ang="0">
                <a:pos x="connsiteX0" y="connsiteY0"/>
              </a:cxn>
              <a:cxn ang="0">
                <a:pos x="connsiteX1" y="connsiteY1"/>
              </a:cxn>
            </a:cxnLst>
            <a:rect l="l" t="t" r="r" b="b"/>
            <a:pathLst>
              <a:path w="668465" h="1108129">
                <a:moveTo>
                  <a:pt x="668465" y="1108129"/>
                </a:moveTo>
                <a:cubicBezTo>
                  <a:pt x="265510" y="909235"/>
                  <a:pt x="-83203" y="555356"/>
                  <a:pt x="17536" y="0"/>
                </a:cubicBezTo>
              </a:path>
            </a:pathLst>
          </a:custGeom>
          <a:noFill/>
          <a:ln w="28575" cap="flat" cmpd="sng" algn="ctr">
            <a:solidFill>
              <a:sysClr val="windowText" lastClr="000000"/>
            </a:solidFill>
            <a:prstDash val="solid"/>
            <a:miter lim="800000"/>
            <a:headEnd type="none" w="lg" len="lg"/>
            <a:tailEnd type="triangle" w="lg" len="lg"/>
          </a:ln>
          <a:effectLst/>
        </p:spPr>
        <p:txBody>
          <a:bodyPr rtlCol="0" anchor="ctr"/>
          <a:lstStyle/>
          <a:p>
            <a:pPr algn="ctr" defTabSz="685800">
              <a:defRPr/>
            </a:pPr>
            <a:endParaRPr lang="en-US" sz="1350" kern="0">
              <a:solidFill>
                <a:prstClr val="white"/>
              </a:solidFill>
              <a:latin typeface="Calibri" panose="020F0502020204030204"/>
            </a:endParaRPr>
          </a:p>
        </p:txBody>
      </p:sp>
      <p:sp>
        <p:nvSpPr>
          <p:cNvPr id="92" name="Freeform 57">
            <a:extLst>
              <a:ext uri="{FF2B5EF4-FFF2-40B4-BE49-F238E27FC236}">
                <a16:creationId xmlns:a16="http://schemas.microsoft.com/office/drawing/2014/main" id="{4DB1A643-ACFF-4A29-A6EA-67D024C7B4A3}"/>
              </a:ext>
            </a:extLst>
          </p:cNvPr>
          <p:cNvSpPr/>
          <p:nvPr/>
        </p:nvSpPr>
        <p:spPr>
          <a:xfrm>
            <a:off x="7346671" y="2739087"/>
            <a:ext cx="337088" cy="488197"/>
          </a:xfrm>
          <a:custGeom>
            <a:avLst/>
            <a:gdLst>
              <a:gd name="connsiteX0" fmla="*/ 0 w 449451"/>
              <a:gd name="connsiteY0" fmla="*/ 0 h 650929"/>
              <a:gd name="connsiteX1" fmla="*/ 449451 w 449451"/>
              <a:gd name="connsiteY1" fmla="*/ 650929 h 650929"/>
              <a:gd name="connsiteX0" fmla="*/ 0 w 449451"/>
              <a:gd name="connsiteY0" fmla="*/ 0 h 650929"/>
              <a:gd name="connsiteX1" fmla="*/ 449451 w 449451"/>
              <a:gd name="connsiteY1" fmla="*/ 650929 h 650929"/>
              <a:gd name="connsiteX0" fmla="*/ 0 w 449451"/>
              <a:gd name="connsiteY0" fmla="*/ 0 h 650929"/>
              <a:gd name="connsiteX1" fmla="*/ 449451 w 449451"/>
              <a:gd name="connsiteY1" fmla="*/ 650929 h 650929"/>
            </a:gdLst>
            <a:ahLst/>
            <a:cxnLst>
              <a:cxn ang="0">
                <a:pos x="connsiteX0" y="connsiteY0"/>
              </a:cxn>
              <a:cxn ang="0">
                <a:pos x="connsiteX1" y="connsiteY1"/>
              </a:cxn>
            </a:cxnLst>
            <a:rect l="l" t="t" r="r" b="b"/>
            <a:pathLst>
              <a:path w="449451" h="650929">
                <a:moveTo>
                  <a:pt x="0" y="0"/>
                </a:moveTo>
                <a:cubicBezTo>
                  <a:pt x="374543" y="193729"/>
                  <a:pt x="446867" y="410706"/>
                  <a:pt x="449451" y="650929"/>
                </a:cubicBezTo>
              </a:path>
            </a:pathLst>
          </a:custGeom>
          <a:noFill/>
          <a:ln w="28575" cap="flat" cmpd="sng" algn="ctr">
            <a:solidFill>
              <a:sysClr val="windowText" lastClr="000000"/>
            </a:solidFill>
            <a:prstDash val="solid"/>
            <a:miter lim="800000"/>
            <a:tailEnd type="triangle" w="lg" len="lg"/>
          </a:ln>
          <a:effectLst/>
        </p:spPr>
        <p:txBody>
          <a:bodyPr rtlCol="0" anchor="ctr"/>
          <a:lstStyle/>
          <a:p>
            <a:pPr algn="ctr" defTabSz="685800">
              <a:defRPr/>
            </a:pPr>
            <a:endParaRPr lang="en-US" sz="1350" kern="0">
              <a:solidFill>
                <a:prstClr val="white"/>
              </a:solidFill>
              <a:latin typeface="Calibri" panose="020F0502020204030204"/>
            </a:endParaRPr>
          </a:p>
        </p:txBody>
      </p:sp>
      <p:sp>
        <p:nvSpPr>
          <p:cNvPr id="93" name="Freeform 59">
            <a:extLst>
              <a:ext uri="{FF2B5EF4-FFF2-40B4-BE49-F238E27FC236}">
                <a16:creationId xmlns:a16="http://schemas.microsoft.com/office/drawing/2014/main" id="{9DDA8C9B-BAC1-4218-834A-58BA623EA58D}"/>
              </a:ext>
            </a:extLst>
          </p:cNvPr>
          <p:cNvSpPr/>
          <p:nvPr/>
        </p:nvSpPr>
        <p:spPr>
          <a:xfrm>
            <a:off x="5457814" y="3663174"/>
            <a:ext cx="191792" cy="308029"/>
          </a:xfrm>
          <a:custGeom>
            <a:avLst/>
            <a:gdLst>
              <a:gd name="connsiteX0" fmla="*/ 0 w 255722"/>
              <a:gd name="connsiteY0" fmla="*/ 410705 h 410705"/>
              <a:gd name="connsiteX1" fmla="*/ 255722 w 255722"/>
              <a:gd name="connsiteY1" fmla="*/ 0 h 410705"/>
              <a:gd name="connsiteX0" fmla="*/ 0 w 255722"/>
              <a:gd name="connsiteY0" fmla="*/ 410705 h 410705"/>
              <a:gd name="connsiteX1" fmla="*/ 255722 w 255722"/>
              <a:gd name="connsiteY1" fmla="*/ 0 h 410705"/>
              <a:gd name="connsiteX0" fmla="*/ 0 w 255722"/>
              <a:gd name="connsiteY0" fmla="*/ 410705 h 410705"/>
              <a:gd name="connsiteX1" fmla="*/ 255722 w 255722"/>
              <a:gd name="connsiteY1" fmla="*/ 0 h 410705"/>
            </a:gdLst>
            <a:ahLst/>
            <a:cxnLst>
              <a:cxn ang="0">
                <a:pos x="connsiteX0" y="connsiteY0"/>
              </a:cxn>
              <a:cxn ang="0">
                <a:pos x="connsiteX1" y="connsiteY1"/>
              </a:cxn>
            </a:cxnLst>
            <a:rect l="l" t="t" r="r" b="b"/>
            <a:pathLst>
              <a:path w="255722" h="410705">
                <a:moveTo>
                  <a:pt x="0" y="410705"/>
                </a:moveTo>
                <a:cubicBezTo>
                  <a:pt x="7750" y="250555"/>
                  <a:pt x="69742" y="90407"/>
                  <a:pt x="255722" y="0"/>
                </a:cubicBezTo>
              </a:path>
            </a:pathLst>
          </a:custGeom>
          <a:noFill/>
          <a:ln w="28575" cap="flat" cmpd="sng" algn="ctr">
            <a:solidFill>
              <a:sysClr val="windowText" lastClr="000000"/>
            </a:solidFill>
            <a:prstDash val="solid"/>
            <a:miter lim="800000"/>
            <a:tailEnd type="triangle" w="lg" len="lg"/>
          </a:ln>
          <a:effectLst/>
        </p:spPr>
        <p:txBody>
          <a:bodyPr rtlCol="0" anchor="ctr"/>
          <a:lstStyle/>
          <a:p>
            <a:pPr algn="ctr" defTabSz="685800">
              <a:defRPr/>
            </a:pPr>
            <a:endParaRPr lang="en-US" sz="1350" kern="0">
              <a:solidFill>
                <a:prstClr val="white"/>
              </a:solidFill>
              <a:latin typeface="Calibri" panose="020F0502020204030204"/>
            </a:endParaRPr>
          </a:p>
        </p:txBody>
      </p:sp>
      <p:sp>
        <p:nvSpPr>
          <p:cNvPr id="94" name="Rectangle 93">
            <a:extLst>
              <a:ext uri="{FF2B5EF4-FFF2-40B4-BE49-F238E27FC236}">
                <a16:creationId xmlns:a16="http://schemas.microsoft.com/office/drawing/2014/main" id="{ED60F9E9-4FE8-459E-9C29-05DC75152B4A}"/>
              </a:ext>
            </a:extLst>
          </p:cNvPr>
          <p:cNvSpPr/>
          <p:nvPr/>
        </p:nvSpPr>
        <p:spPr>
          <a:xfrm>
            <a:off x="5473753" y="3742030"/>
            <a:ext cx="1198936" cy="507831"/>
          </a:xfrm>
          <a:prstGeom prst="rect">
            <a:avLst/>
          </a:prstGeom>
        </p:spPr>
        <p:txBody>
          <a:bodyPr wrap="square">
            <a:spAutoFit/>
          </a:bodyPr>
          <a:lstStyle/>
          <a:p>
            <a:pPr algn="ctr" defTabSz="685800">
              <a:defRPr/>
            </a:pPr>
            <a:r>
              <a:rPr lang="en-US" altLang="zh-CN" sz="1350" kern="0" dirty="0">
                <a:solidFill>
                  <a:prstClr val="black"/>
                </a:solidFill>
                <a:ea typeface="等线" panose="02010600030101010101" pitchFamily="2" charset="-122"/>
              </a:rPr>
              <a:t>Discriminative Training</a:t>
            </a:r>
            <a:endParaRPr lang="en-US" sz="1350" kern="0" dirty="0">
              <a:solidFill>
                <a:prstClr val="black"/>
              </a:solidFill>
            </a:endParaRPr>
          </a:p>
        </p:txBody>
      </p:sp>
      <p:sp>
        <p:nvSpPr>
          <p:cNvPr id="246" name="Rectangle: Rounded Corners 245">
            <a:extLst>
              <a:ext uri="{FF2B5EF4-FFF2-40B4-BE49-F238E27FC236}">
                <a16:creationId xmlns:a16="http://schemas.microsoft.com/office/drawing/2014/main" id="{9942EF70-A545-4B5A-BDE8-5C4EB1B62702}"/>
              </a:ext>
            </a:extLst>
          </p:cNvPr>
          <p:cNvSpPr/>
          <p:nvPr/>
        </p:nvSpPr>
        <p:spPr>
          <a:xfrm>
            <a:off x="1316552" y="3214225"/>
            <a:ext cx="1285215" cy="1170151"/>
          </a:xfrm>
          <a:prstGeom prst="roundRect">
            <a:avLst>
              <a:gd name="adj" fmla="val 6397"/>
            </a:avLst>
          </a:prstGeom>
          <a:solidFill>
            <a:srgbClr val="FF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7" name="Rounded Rectangle 6">
            <a:extLst>
              <a:ext uri="{FF2B5EF4-FFF2-40B4-BE49-F238E27FC236}">
                <a16:creationId xmlns:a16="http://schemas.microsoft.com/office/drawing/2014/main" id="{418B3457-23AD-45FE-814F-4153836A24F6}"/>
              </a:ext>
            </a:extLst>
          </p:cNvPr>
          <p:cNvSpPr/>
          <p:nvPr/>
        </p:nvSpPr>
        <p:spPr>
          <a:xfrm>
            <a:off x="1478490" y="2725135"/>
            <a:ext cx="1125107" cy="328375"/>
          </a:xfrm>
          <a:prstGeom prst="roundRect">
            <a:avLst/>
          </a:prstGeom>
          <a:solidFill>
            <a:srgbClr val="CCECFF"/>
          </a:solidFill>
          <a:ln w="6350" cap="flat" cmpd="sng" algn="in">
            <a:solidFill>
              <a:srgbClr val="62B4C6"/>
            </a:solidFill>
            <a:prstDash val="solid"/>
          </a:ln>
          <a:effectLst/>
        </p:spPr>
        <p:txBody>
          <a:bodyPr rtlCol="0" anchor="ctr"/>
          <a:lstStyle/>
          <a:p>
            <a:pPr algn="ctr" defTabSz="257259"/>
            <a:r>
              <a:rPr lang="en-US" sz="1350" b="1" kern="0" dirty="0">
                <a:solidFill>
                  <a:prstClr val="black"/>
                </a:solidFill>
              </a:rPr>
              <a:t>NLU</a:t>
            </a:r>
          </a:p>
        </p:txBody>
      </p:sp>
      <p:pic>
        <p:nvPicPr>
          <p:cNvPr id="248" name="Picture 2" descr="http://images.clipartpanda.com/speaking-clipart-speaking-man-md.png">
            <a:extLst>
              <a:ext uri="{FF2B5EF4-FFF2-40B4-BE49-F238E27FC236}">
                <a16:creationId xmlns:a16="http://schemas.microsoft.com/office/drawing/2014/main" id="{D5BC3E83-503B-4AF5-9125-E33E2E22D12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866" r="30135" b="-14904"/>
          <a:stretch/>
        </p:blipFill>
        <p:spPr bwMode="auto">
          <a:xfrm>
            <a:off x="789211" y="3539775"/>
            <a:ext cx="483110" cy="664374"/>
          </a:xfrm>
          <a:prstGeom prst="rect">
            <a:avLst/>
          </a:prstGeom>
          <a:noFill/>
          <a:extLst>
            <a:ext uri="{909E8E84-426E-40DD-AFC4-6F175D3DCCD1}">
              <a14:hiddenFill xmlns:a14="http://schemas.microsoft.com/office/drawing/2010/main">
                <a:solidFill>
                  <a:srgbClr val="FFFFFF"/>
                </a:solidFill>
              </a14:hiddenFill>
            </a:ext>
          </a:extLst>
        </p:spPr>
      </p:pic>
      <p:cxnSp>
        <p:nvCxnSpPr>
          <p:cNvPr id="249" name="Straight Arrow Connector 81">
            <a:extLst>
              <a:ext uri="{FF2B5EF4-FFF2-40B4-BE49-F238E27FC236}">
                <a16:creationId xmlns:a16="http://schemas.microsoft.com/office/drawing/2014/main" id="{3B2854B0-AE6E-4045-832E-4A06C51D6C67}"/>
              </a:ext>
            </a:extLst>
          </p:cNvPr>
          <p:cNvCxnSpPr>
            <a:cxnSpLocks/>
          </p:cNvCxnSpPr>
          <p:nvPr/>
        </p:nvCxnSpPr>
        <p:spPr>
          <a:xfrm flipH="1">
            <a:off x="3493089" y="3059695"/>
            <a:ext cx="11052" cy="1395991"/>
          </a:xfrm>
          <a:prstGeom prst="straightConnector1">
            <a:avLst/>
          </a:prstGeom>
          <a:noFill/>
          <a:ln w="19050" cap="flat" cmpd="sng" algn="ctr">
            <a:solidFill>
              <a:sysClr val="windowText" lastClr="000000"/>
            </a:solidFill>
            <a:prstDash val="solid"/>
            <a:miter lim="800000"/>
            <a:tailEnd type="stealth" w="lg" len="lg"/>
          </a:ln>
          <a:effectLst/>
        </p:spPr>
      </p:cxnSp>
      <p:sp>
        <p:nvSpPr>
          <p:cNvPr id="250" name="Rounded Rectangle 8">
            <a:extLst>
              <a:ext uri="{FF2B5EF4-FFF2-40B4-BE49-F238E27FC236}">
                <a16:creationId xmlns:a16="http://schemas.microsoft.com/office/drawing/2014/main" id="{9B6DE9A3-53E0-4B67-A5F3-A79D51DB4781}"/>
              </a:ext>
            </a:extLst>
          </p:cNvPr>
          <p:cNvSpPr/>
          <p:nvPr/>
        </p:nvSpPr>
        <p:spPr>
          <a:xfrm>
            <a:off x="1348458" y="3263004"/>
            <a:ext cx="1203724" cy="263631"/>
          </a:xfrm>
          <a:prstGeom prst="roundRect">
            <a:avLst>
              <a:gd name="adj" fmla="val 9167"/>
            </a:avLst>
          </a:prstGeom>
          <a:solidFill>
            <a:srgbClr val="FFCCCC"/>
          </a:solidFill>
          <a:ln w="6350" cap="flat" cmpd="sng" algn="in">
            <a:solidFill>
              <a:srgbClr val="FF0000"/>
            </a:solidFill>
            <a:prstDash val="solid"/>
          </a:ln>
          <a:effectLst/>
        </p:spPr>
        <p:txBody>
          <a:bodyPr rtlCol="0" anchor="ctr"/>
          <a:lstStyle/>
          <a:p>
            <a:pPr algn="ctr" defTabSz="257259"/>
            <a:r>
              <a:rPr lang="en-US" sz="1350" b="1" i="1" kern="0" dirty="0">
                <a:solidFill>
                  <a:prstClr val="black"/>
                </a:solidFill>
                <a:latin typeface="Calibri"/>
              </a:rPr>
              <a:t>Discriminator</a:t>
            </a:r>
          </a:p>
        </p:txBody>
      </p:sp>
      <p:sp>
        <p:nvSpPr>
          <p:cNvPr id="251" name="Rectangle 160">
            <a:extLst>
              <a:ext uri="{FF2B5EF4-FFF2-40B4-BE49-F238E27FC236}">
                <a16:creationId xmlns:a16="http://schemas.microsoft.com/office/drawing/2014/main" id="{62627D44-9630-4969-BB03-8C4BE04D3EC9}"/>
              </a:ext>
            </a:extLst>
          </p:cNvPr>
          <p:cNvSpPr/>
          <p:nvPr/>
        </p:nvSpPr>
        <p:spPr>
          <a:xfrm>
            <a:off x="1795064" y="4781550"/>
            <a:ext cx="1786236" cy="300082"/>
          </a:xfrm>
          <a:prstGeom prst="rect">
            <a:avLst/>
          </a:prstGeom>
        </p:spPr>
        <p:txBody>
          <a:bodyPr wrap="square">
            <a:spAutoFit/>
          </a:bodyPr>
          <a:lstStyle/>
          <a:p>
            <a:pPr algn="ctr"/>
            <a:r>
              <a:rPr lang="en-US" sz="1350" i="1" dirty="0"/>
              <a:t>System Action </a:t>
            </a:r>
            <a:r>
              <a:rPr lang="en-US" sz="1350" dirty="0"/>
              <a:t>(</a:t>
            </a:r>
            <a:r>
              <a:rPr lang="en-US" sz="1350" i="1" dirty="0"/>
              <a:t>Policy</a:t>
            </a:r>
            <a:r>
              <a:rPr lang="en-US" sz="1350" dirty="0"/>
              <a:t>)</a:t>
            </a:r>
          </a:p>
        </p:txBody>
      </p:sp>
      <p:cxnSp>
        <p:nvCxnSpPr>
          <p:cNvPr id="252" name="直線單箭頭接點 810">
            <a:extLst>
              <a:ext uri="{FF2B5EF4-FFF2-40B4-BE49-F238E27FC236}">
                <a16:creationId xmlns:a16="http://schemas.microsoft.com/office/drawing/2014/main" id="{1EA7DFF1-AB52-40F5-B741-183E6384B779}"/>
              </a:ext>
            </a:extLst>
          </p:cNvPr>
          <p:cNvCxnSpPr>
            <a:cxnSpLocks/>
            <a:stCxn id="262" idx="1"/>
            <a:endCxn id="263" idx="3"/>
          </p:cNvCxnSpPr>
          <p:nvPr/>
        </p:nvCxnSpPr>
        <p:spPr>
          <a:xfrm flipH="1" flipV="1">
            <a:off x="2603596" y="4644146"/>
            <a:ext cx="370757" cy="3648"/>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253" name="直線單箭頭接點 811">
            <a:extLst>
              <a:ext uri="{FF2B5EF4-FFF2-40B4-BE49-F238E27FC236}">
                <a16:creationId xmlns:a16="http://schemas.microsoft.com/office/drawing/2014/main" id="{31E4CD7C-B22E-4102-BBDC-129979BC5108}"/>
              </a:ext>
            </a:extLst>
          </p:cNvPr>
          <p:cNvCxnSpPr>
            <a:cxnSpLocks/>
            <a:stCxn id="247" idx="3"/>
            <a:endCxn id="261" idx="1"/>
          </p:cNvCxnSpPr>
          <p:nvPr/>
        </p:nvCxnSpPr>
        <p:spPr>
          <a:xfrm flipV="1">
            <a:off x="2603597" y="2886034"/>
            <a:ext cx="399377" cy="3288"/>
          </a:xfrm>
          <a:prstGeom prst="straightConnector1">
            <a:avLst/>
          </a:prstGeom>
          <a:noFill/>
          <a:ln w="19050" cap="flat" cmpd="sng" algn="ctr">
            <a:solidFill>
              <a:sysClr val="windowText" lastClr="000000"/>
            </a:solidFill>
            <a:prstDash val="solid"/>
            <a:miter lim="800000"/>
            <a:tailEnd type="stealth" w="lg" len="lg"/>
          </a:ln>
          <a:effectLst/>
        </p:spPr>
      </p:cxnSp>
      <p:sp>
        <p:nvSpPr>
          <p:cNvPr id="254" name="Rectangle 160">
            <a:extLst>
              <a:ext uri="{FF2B5EF4-FFF2-40B4-BE49-F238E27FC236}">
                <a16:creationId xmlns:a16="http://schemas.microsoft.com/office/drawing/2014/main" id="{B494006E-75ED-4DE3-8DBF-FF4B397CD610}"/>
              </a:ext>
            </a:extLst>
          </p:cNvPr>
          <p:cNvSpPr/>
          <p:nvPr/>
        </p:nvSpPr>
        <p:spPr>
          <a:xfrm>
            <a:off x="2374455" y="2258882"/>
            <a:ext cx="857660" cy="507831"/>
          </a:xfrm>
          <a:prstGeom prst="rect">
            <a:avLst/>
          </a:prstGeom>
        </p:spPr>
        <p:txBody>
          <a:bodyPr wrap="square">
            <a:spAutoFit/>
          </a:bodyPr>
          <a:lstStyle/>
          <a:p>
            <a:pPr algn="ctr"/>
            <a:r>
              <a:rPr lang="en-US" sz="1350" i="1" dirty="0"/>
              <a:t>Semantic Frame</a:t>
            </a:r>
          </a:p>
        </p:txBody>
      </p:sp>
      <p:sp>
        <p:nvSpPr>
          <p:cNvPr id="255" name="Rectangle 160">
            <a:extLst>
              <a:ext uri="{FF2B5EF4-FFF2-40B4-BE49-F238E27FC236}">
                <a16:creationId xmlns:a16="http://schemas.microsoft.com/office/drawing/2014/main" id="{ADFD0F73-D960-411F-9CBD-7C3D77B91FB7}"/>
              </a:ext>
            </a:extLst>
          </p:cNvPr>
          <p:cNvSpPr/>
          <p:nvPr/>
        </p:nvSpPr>
        <p:spPr>
          <a:xfrm>
            <a:off x="2898477" y="3563039"/>
            <a:ext cx="1256269" cy="507831"/>
          </a:xfrm>
          <a:prstGeom prst="rect">
            <a:avLst/>
          </a:prstGeom>
        </p:spPr>
        <p:txBody>
          <a:bodyPr wrap="square">
            <a:spAutoFit/>
          </a:bodyPr>
          <a:lstStyle/>
          <a:p>
            <a:pPr algn="ctr"/>
            <a:r>
              <a:rPr lang="en-US" sz="1350" i="1" dirty="0"/>
              <a:t>State Representation</a:t>
            </a:r>
          </a:p>
        </p:txBody>
      </p:sp>
      <p:cxnSp>
        <p:nvCxnSpPr>
          <p:cNvPr id="256" name="肘形接點 1207">
            <a:extLst>
              <a:ext uri="{FF2B5EF4-FFF2-40B4-BE49-F238E27FC236}">
                <a16:creationId xmlns:a16="http://schemas.microsoft.com/office/drawing/2014/main" id="{B5C926E0-9AD6-4074-9A97-D5856E4365AB}"/>
              </a:ext>
            </a:extLst>
          </p:cNvPr>
          <p:cNvCxnSpPr>
            <a:cxnSpLocks/>
            <a:stCxn id="248" idx="0"/>
            <a:endCxn id="247" idx="1"/>
          </p:cNvCxnSpPr>
          <p:nvPr/>
        </p:nvCxnSpPr>
        <p:spPr>
          <a:xfrm rot="5400000" flipH="1" flipV="1">
            <a:off x="929401" y="2990688"/>
            <a:ext cx="650453" cy="447724"/>
          </a:xfrm>
          <a:prstGeom prst="bentConnector2">
            <a:avLst/>
          </a:prstGeom>
          <a:noFill/>
          <a:ln w="19050" cap="flat" cmpd="sng" algn="ctr">
            <a:solidFill>
              <a:sysClr val="windowText" lastClr="000000"/>
            </a:solidFill>
            <a:prstDash val="solid"/>
            <a:miter lim="800000"/>
            <a:tailEnd type="stealth" w="lg" len="lg"/>
          </a:ln>
          <a:effectLst/>
        </p:spPr>
      </p:cxnSp>
      <p:cxnSp>
        <p:nvCxnSpPr>
          <p:cNvPr id="257" name="直線單箭頭接點 589">
            <a:extLst>
              <a:ext uri="{FF2B5EF4-FFF2-40B4-BE49-F238E27FC236}">
                <a16:creationId xmlns:a16="http://schemas.microsoft.com/office/drawing/2014/main" id="{4B3BBAE6-5D90-4747-A26D-204549D46433}"/>
              </a:ext>
            </a:extLst>
          </p:cNvPr>
          <p:cNvCxnSpPr>
            <a:cxnSpLocks/>
          </p:cNvCxnSpPr>
          <p:nvPr/>
        </p:nvCxnSpPr>
        <p:spPr>
          <a:xfrm flipH="1" flipV="1">
            <a:off x="1963936" y="3051057"/>
            <a:ext cx="1" cy="195994"/>
          </a:xfrm>
          <a:prstGeom prst="straightConnector1">
            <a:avLst/>
          </a:prstGeom>
          <a:noFill/>
          <a:ln w="19050" cap="flat" cmpd="sng" algn="ctr">
            <a:solidFill>
              <a:sysClr val="windowText" lastClr="000000"/>
            </a:solidFill>
            <a:prstDash val="solid"/>
            <a:miter lim="800000"/>
            <a:tailEnd type="stealth" w="lg" len="lg"/>
          </a:ln>
          <a:effectLst/>
        </p:spPr>
      </p:cxnSp>
      <p:sp>
        <p:nvSpPr>
          <p:cNvPr id="258" name="TextBox 74">
            <a:extLst>
              <a:ext uri="{FF2B5EF4-FFF2-40B4-BE49-F238E27FC236}">
                <a16:creationId xmlns:a16="http://schemas.microsoft.com/office/drawing/2014/main" id="{19D48519-6BA9-4EA7-A9B0-ECCA004469AD}"/>
              </a:ext>
            </a:extLst>
          </p:cNvPr>
          <p:cNvSpPr txBox="1"/>
          <p:nvPr/>
        </p:nvSpPr>
        <p:spPr>
          <a:xfrm>
            <a:off x="595844" y="2351396"/>
            <a:ext cx="1024206" cy="507831"/>
          </a:xfrm>
          <a:prstGeom prst="rect">
            <a:avLst/>
          </a:prstGeom>
          <a:noFill/>
        </p:spPr>
        <p:txBody>
          <a:bodyPr wrap="square" rtlCol="0">
            <a:spAutoFit/>
          </a:bodyPr>
          <a:lstStyle/>
          <a:p>
            <a:pPr algn="ctr"/>
            <a:r>
              <a:rPr lang="en-US" altLang="zh-CN" sz="1350" i="1" dirty="0"/>
              <a:t>Real Experience</a:t>
            </a:r>
            <a:endParaRPr lang="en-US" sz="1350" i="1" dirty="0"/>
          </a:p>
        </p:txBody>
      </p:sp>
      <p:cxnSp>
        <p:nvCxnSpPr>
          <p:cNvPr id="259" name="肘形接點 1207">
            <a:extLst>
              <a:ext uri="{FF2B5EF4-FFF2-40B4-BE49-F238E27FC236}">
                <a16:creationId xmlns:a16="http://schemas.microsoft.com/office/drawing/2014/main" id="{4019A2F6-5A44-49CB-AE82-C1B4F0871FE1}"/>
              </a:ext>
            </a:extLst>
          </p:cNvPr>
          <p:cNvCxnSpPr>
            <a:cxnSpLocks/>
            <a:stCxn id="263" idx="1"/>
            <a:endCxn id="248" idx="2"/>
          </p:cNvCxnSpPr>
          <p:nvPr/>
        </p:nvCxnSpPr>
        <p:spPr>
          <a:xfrm rot="10800000">
            <a:off x="1030765" y="4204149"/>
            <a:ext cx="447725" cy="439997"/>
          </a:xfrm>
          <a:prstGeom prst="bentConnector2">
            <a:avLst/>
          </a:prstGeom>
          <a:noFill/>
          <a:ln w="19050" cap="flat" cmpd="sng" algn="ctr">
            <a:solidFill>
              <a:sysClr val="windowText" lastClr="000000"/>
            </a:solidFill>
            <a:prstDash val="solid"/>
            <a:miter lim="800000"/>
            <a:tailEnd type="stealth" w="lg" len="lg"/>
          </a:ln>
          <a:effectLst/>
        </p:spPr>
      </p:cxnSp>
      <p:cxnSp>
        <p:nvCxnSpPr>
          <p:cNvPr id="260" name="直線單箭頭接點 820">
            <a:extLst>
              <a:ext uri="{FF2B5EF4-FFF2-40B4-BE49-F238E27FC236}">
                <a16:creationId xmlns:a16="http://schemas.microsoft.com/office/drawing/2014/main" id="{9E2ADAA5-3F35-4BB3-AF9A-F21951424438}"/>
              </a:ext>
            </a:extLst>
          </p:cNvPr>
          <p:cNvCxnSpPr>
            <a:cxnSpLocks/>
          </p:cNvCxnSpPr>
          <p:nvPr/>
        </p:nvCxnSpPr>
        <p:spPr>
          <a:xfrm>
            <a:off x="1298108" y="3923651"/>
            <a:ext cx="436108" cy="0"/>
          </a:xfrm>
          <a:prstGeom prst="straightConnector1">
            <a:avLst/>
          </a:prstGeom>
          <a:noFill/>
          <a:ln w="19050" cap="flat" cmpd="sng" algn="ctr">
            <a:solidFill>
              <a:sysClr val="windowText" lastClr="000000"/>
            </a:solidFill>
            <a:prstDash val="solid"/>
            <a:miter lim="800000"/>
            <a:tailEnd type="stealth" w="lg" len="lg"/>
          </a:ln>
          <a:effectLst/>
        </p:spPr>
      </p:cxnSp>
      <p:sp>
        <p:nvSpPr>
          <p:cNvPr id="261" name="Rounded Rectangle 6">
            <a:extLst>
              <a:ext uri="{FF2B5EF4-FFF2-40B4-BE49-F238E27FC236}">
                <a16:creationId xmlns:a16="http://schemas.microsoft.com/office/drawing/2014/main" id="{260A350C-EA86-4918-86BF-EB9849CCD571}"/>
              </a:ext>
            </a:extLst>
          </p:cNvPr>
          <p:cNvSpPr/>
          <p:nvPr/>
        </p:nvSpPr>
        <p:spPr>
          <a:xfrm>
            <a:off x="3002974" y="2721847"/>
            <a:ext cx="971098" cy="328375"/>
          </a:xfrm>
          <a:prstGeom prst="roundRect">
            <a:avLst/>
          </a:prstGeom>
          <a:solidFill>
            <a:srgbClr val="CCECFF"/>
          </a:solidFill>
          <a:ln w="6350" cap="flat" cmpd="sng" algn="in">
            <a:solidFill>
              <a:srgbClr val="62B4C6"/>
            </a:solidFill>
            <a:prstDash val="solid"/>
          </a:ln>
          <a:effectLst/>
        </p:spPr>
        <p:txBody>
          <a:bodyPr rtlCol="0" anchor="ctr"/>
          <a:lstStyle/>
          <a:p>
            <a:pPr algn="ctr" defTabSz="257259"/>
            <a:r>
              <a:rPr lang="en-US" sz="1350" b="1" kern="0" dirty="0">
                <a:solidFill>
                  <a:prstClr val="black"/>
                </a:solidFill>
              </a:rPr>
              <a:t>DST</a:t>
            </a:r>
          </a:p>
        </p:txBody>
      </p:sp>
      <p:sp>
        <p:nvSpPr>
          <p:cNvPr id="262" name="Rounded Rectangle 6">
            <a:extLst>
              <a:ext uri="{FF2B5EF4-FFF2-40B4-BE49-F238E27FC236}">
                <a16:creationId xmlns:a16="http://schemas.microsoft.com/office/drawing/2014/main" id="{1AF2E933-23C8-45BE-B57D-3258F9174BE0}"/>
              </a:ext>
            </a:extLst>
          </p:cNvPr>
          <p:cNvSpPr/>
          <p:nvPr/>
        </p:nvSpPr>
        <p:spPr>
          <a:xfrm>
            <a:off x="2974353" y="4418679"/>
            <a:ext cx="999719" cy="458230"/>
          </a:xfrm>
          <a:prstGeom prst="roundRect">
            <a:avLst/>
          </a:prstGeom>
          <a:solidFill>
            <a:srgbClr val="CCECFF"/>
          </a:solidFill>
          <a:ln w="6350" cap="flat" cmpd="sng" algn="in">
            <a:solidFill>
              <a:srgbClr val="62B4C6"/>
            </a:solidFill>
            <a:prstDash val="solid"/>
          </a:ln>
          <a:effectLst/>
        </p:spPr>
        <p:txBody>
          <a:bodyPr rtlCol="0" anchor="ctr"/>
          <a:lstStyle/>
          <a:p>
            <a:pPr algn="ctr" defTabSz="257259"/>
            <a:r>
              <a:rPr lang="en-US" sz="1350" b="1" kern="0" dirty="0">
                <a:solidFill>
                  <a:prstClr val="black"/>
                </a:solidFill>
              </a:rPr>
              <a:t>Policy Learning</a:t>
            </a:r>
          </a:p>
        </p:txBody>
      </p:sp>
      <p:sp>
        <p:nvSpPr>
          <p:cNvPr id="263" name="Rounded Rectangle 6">
            <a:extLst>
              <a:ext uri="{FF2B5EF4-FFF2-40B4-BE49-F238E27FC236}">
                <a16:creationId xmlns:a16="http://schemas.microsoft.com/office/drawing/2014/main" id="{F167D857-5340-4867-9CBB-6AADB216208F}"/>
              </a:ext>
            </a:extLst>
          </p:cNvPr>
          <p:cNvSpPr/>
          <p:nvPr/>
        </p:nvSpPr>
        <p:spPr>
          <a:xfrm>
            <a:off x="1478490" y="4479958"/>
            <a:ext cx="1125107" cy="328375"/>
          </a:xfrm>
          <a:prstGeom prst="roundRect">
            <a:avLst/>
          </a:prstGeom>
          <a:solidFill>
            <a:srgbClr val="CCECFF"/>
          </a:solidFill>
          <a:ln w="6350" cap="flat" cmpd="sng" algn="in">
            <a:solidFill>
              <a:srgbClr val="62B4C6"/>
            </a:solidFill>
            <a:prstDash val="solid"/>
          </a:ln>
          <a:effectLst/>
        </p:spPr>
        <p:txBody>
          <a:bodyPr rtlCol="0" anchor="ctr"/>
          <a:lstStyle/>
          <a:p>
            <a:pPr algn="ctr" defTabSz="257259"/>
            <a:r>
              <a:rPr lang="en-US" sz="1350" b="1" kern="0" dirty="0">
                <a:solidFill>
                  <a:prstClr val="black"/>
                </a:solidFill>
              </a:rPr>
              <a:t>NLG</a:t>
            </a:r>
          </a:p>
        </p:txBody>
      </p:sp>
      <p:grpSp>
        <p:nvGrpSpPr>
          <p:cNvPr id="264" name="Group 85">
            <a:extLst>
              <a:ext uri="{FF2B5EF4-FFF2-40B4-BE49-F238E27FC236}">
                <a16:creationId xmlns:a16="http://schemas.microsoft.com/office/drawing/2014/main" id="{6501C7A1-2420-4D97-9555-1FAD71769E89}"/>
              </a:ext>
            </a:extLst>
          </p:cNvPr>
          <p:cNvGrpSpPr/>
          <p:nvPr/>
        </p:nvGrpSpPr>
        <p:grpSpPr>
          <a:xfrm>
            <a:off x="1795064" y="3704388"/>
            <a:ext cx="342949" cy="407322"/>
            <a:chOff x="5204566" y="608550"/>
            <a:chExt cx="1196234" cy="1420776"/>
          </a:xfrm>
        </p:grpSpPr>
        <p:sp>
          <p:nvSpPr>
            <p:cNvPr id="265" name="Rectangle 86">
              <a:extLst>
                <a:ext uri="{FF2B5EF4-FFF2-40B4-BE49-F238E27FC236}">
                  <a16:creationId xmlns:a16="http://schemas.microsoft.com/office/drawing/2014/main" id="{521E0C3B-CE5B-4353-99D3-4A750B801F95}"/>
                </a:ext>
              </a:extLst>
            </p:cNvPr>
            <p:cNvSpPr/>
            <p:nvPr/>
          </p:nvSpPr>
          <p:spPr>
            <a:xfrm>
              <a:off x="5204566" y="1082843"/>
              <a:ext cx="1196234" cy="9464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6" name="Oval 87">
              <a:extLst>
                <a:ext uri="{FF2B5EF4-FFF2-40B4-BE49-F238E27FC236}">
                  <a16:creationId xmlns:a16="http://schemas.microsoft.com/office/drawing/2014/main" id="{2F841947-C6C6-4159-A29C-2B62E138C982}"/>
                </a:ext>
              </a:extLst>
            </p:cNvPr>
            <p:cNvSpPr/>
            <p:nvPr/>
          </p:nvSpPr>
          <p:spPr>
            <a:xfrm>
              <a:off x="5440904" y="1330352"/>
              <a:ext cx="216568" cy="2165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7" name="Oval 88">
              <a:extLst>
                <a:ext uri="{FF2B5EF4-FFF2-40B4-BE49-F238E27FC236}">
                  <a16:creationId xmlns:a16="http://schemas.microsoft.com/office/drawing/2014/main" id="{E434F21A-116D-4F0D-8B0B-64CBD2AD591D}"/>
                </a:ext>
              </a:extLst>
            </p:cNvPr>
            <p:cNvSpPr/>
            <p:nvPr/>
          </p:nvSpPr>
          <p:spPr>
            <a:xfrm>
              <a:off x="5978315" y="1330352"/>
              <a:ext cx="216568" cy="2165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8" name="Oval 89">
              <a:extLst>
                <a:ext uri="{FF2B5EF4-FFF2-40B4-BE49-F238E27FC236}">
                  <a16:creationId xmlns:a16="http://schemas.microsoft.com/office/drawing/2014/main" id="{B4ED0B7B-C182-474D-ACC0-70EEE7F489B9}"/>
                </a:ext>
              </a:extLst>
            </p:cNvPr>
            <p:cNvSpPr/>
            <p:nvPr/>
          </p:nvSpPr>
          <p:spPr>
            <a:xfrm>
              <a:off x="5657471" y="608550"/>
              <a:ext cx="320844" cy="320845"/>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69" name="Rectangle 90">
              <a:extLst>
                <a:ext uri="{FF2B5EF4-FFF2-40B4-BE49-F238E27FC236}">
                  <a16:creationId xmlns:a16="http://schemas.microsoft.com/office/drawing/2014/main" id="{BE6D9D52-5E2F-45A9-96FA-88ABB6A13EB3}"/>
                </a:ext>
              </a:extLst>
            </p:cNvPr>
            <p:cNvSpPr/>
            <p:nvPr/>
          </p:nvSpPr>
          <p:spPr>
            <a:xfrm>
              <a:off x="5793607" y="823407"/>
              <a:ext cx="45719" cy="2594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70" name="Flowchart: Delay 91">
              <a:extLst>
                <a:ext uri="{FF2B5EF4-FFF2-40B4-BE49-F238E27FC236}">
                  <a16:creationId xmlns:a16="http://schemas.microsoft.com/office/drawing/2014/main" id="{F7DC1D42-451F-47C4-A075-99959CE4F29D}"/>
                </a:ext>
              </a:extLst>
            </p:cNvPr>
            <p:cNvSpPr/>
            <p:nvPr/>
          </p:nvSpPr>
          <p:spPr>
            <a:xfrm rot="5400000">
              <a:off x="5759795" y="1452992"/>
              <a:ext cx="113342" cy="706726"/>
            </a:xfrm>
            <a:prstGeom prst="flowChartDela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71" name="TextBox 74">
            <a:extLst>
              <a:ext uri="{FF2B5EF4-FFF2-40B4-BE49-F238E27FC236}">
                <a16:creationId xmlns:a16="http://schemas.microsoft.com/office/drawing/2014/main" id="{F705ACF2-4CAD-40B3-B371-B5FA5A9422D5}"/>
              </a:ext>
            </a:extLst>
          </p:cNvPr>
          <p:cNvSpPr txBox="1"/>
          <p:nvPr/>
        </p:nvSpPr>
        <p:spPr>
          <a:xfrm>
            <a:off x="2438400" y="3014932"/>
            <a:ext cx="1224980" cy="507831"/>
          </a:xfrm>
          <a:prstGeom prst="rect">
            <a:avLst/>
          </a:prstGeom>
          <a:noFill/>
        </p:spPr>
        <p:txBody>
          <a:bodyPr wrap="square" rtlCol="0">
            <a:spAutoFit/>
          </a:bodyPr>
          <a:lstStyle/>
          <a:p>
            <a:pPr algn="ctr"/>
            <a:r>
              <a:rPr lang="en-US" altLang="zh-CN" sz="1350" i="1" dirty="0"/>
              <a:t>Simulated Experience</a:t>
            </a:r>
            <a:endParaRPr lang="en-US" sz="1350" i="1" dirty="0"/>
          </a:p>
        </p:txBody>
      </p:sp>
      <p:sp>
        <p:nvSpPr>
          <p:cNvPr id="272" name="TextBox 74">
            <a:extLst>
              <a:ext uri="{FF2B5EF4-FFF2-40B4-BE49-F238E27FC236}">
                <a16:creationId xmlns:a16="http://schemas.microsoft.com/office/drawing/2014/main" id="{E6B11B70-A68F-4F8C-9D13-F267BC935848}"/>
              </a:ext>
            </a:extLst>
          </p:cNvPr>
          <p:cNvSpPr txBox="1"/>
          <p:nvPr/>
        </p:nvSpPr>
        <p:spPr>
          <a:xfrm>
            <a:off x="1413332" y="4125063"/>
            <a:ext cx="1118196" cy="300082"/>
          </a:xfrm>
          <a:prstGeom prst="rect">
            <a:avLst/>
          </a:prstGeom>
          <a:noFill/>
        </p:spPr>
        <p:txBody>
          <a:bodyPr wrap="square" rtlCol="0">
            <a:spAutoFit/>
          </a:bodyPr>
          <a:lstStyle/>
          <a:p>
            <a:pPr algn="ctr"/>
            <a:r>
              <a:rPr lang="en-US" altLang="zh-CN" sz="1350" i="1" dirty="0"/>
              <a:t>World Model</a:t>
            </a:r>
            <a:endParaRPr lang="en-US" sz="1350" i="1" dirty="0"/>
          </a:p>
        </p:txBody>
      </p:sp>
      <p:sp>
        <p:nvSpPr>
          <p:cNvPr id="273" name="TextBox 74">
            <a:extLst>
              <a:ext uri="{FF2B5EF4-FFF2-40B4-BE49-F238E27FC236}">
                <a16:creationId xmlns:a16="http://schemas.microsoft.com/office/drawing/2014/main" id="{D5552B4C-C179-40B5-A704-71F2298911BA}"/>
              </a:ext>
            </a:extLst>
          </p:cNvPr>
          <p:cNvSpPr txBox="1"/>
          <p:nvPr/>
        </p:nvSpPr>
        <p:spPr>
          <a:xfrm>
            <a:off x="480344" y="4091610"/>
            <a:ext cx="534392" cy="300082"/>
          </a:xfrm>
          <a:prstGeom prst="rect">
            <a:avLst/>
          </a:prstGeom>
          <a:noFill/>
        </p:spPr>
        <p:txBody>
          <a:bodyPr wrap="square" rtlCol="0">
            <a:spAutoFit/>
          </a:bodyPr>
          <a:lstStyle/>
          <a:p>
            <a:pPr algn="ctr"/>
            <a:r>
              <a:rPr lang="en-US" altLang="zh-CN" sz="1350" i="1" dirty="0"/>
              <a:t>User</a:t>
            </a:r>
            <a:endParaRPr lang="en-US" sz="1350" i="1" dirty="0"/>
          </a:p>
        </p:txBody>
      </p:sp>
      <p:cxnSp>
        <p:nvCxnSpPr>
          <p:cNvPr id="274" name="直線單箭頭接點 818">
            <a:extLst>
              <a:ext uri="{FF2B5EF4-FFF2-40B4-BE49-F238E27FC236}">
                <a16:creationId xmlns:a16="http://schemas.microsoft.com/office/drawing/2014/main" id="{E280D0EB-25B5-4FBB-B6EE-4514C4395648}"/>
              </a:ext>
            </a:extLst>
          </p:cNvPr>
          <p:cNvCxnSpPr>
            <a:cxnSpLocks/>
            <a:endCxn id="250" idx="2"/>
          </p:cNvCxnSpPr>
          <p:nvPr/>
        </p:nvCxnSpPr>
        <p:spPr>
          <a:xfrm flipV="1">
            <a:off x="1914763" y="3526635"/>
            <a:ext cx="35557" cy="151546"/>
          </a:xfrm>
          <a:prstGeom prst="straightConnector1">
            <a:avLst/>
          </a:prstGeom>
          <a:noFill/>
          <a:ln w="19050" cap="flat" cmpd="sng" algn="ctr">
            <a:solidFill>
              <a:sysClr val="windowText" lastClr="000000"/>
            </a:solidFill>
            <a:prstDash val="solid"/>
            <a:miter lim="800000"/>
            <a:tailEnd type="stealth" w="lg" len="lg"/>
          </a:ln>
          <a:effectLst/>
        </p:spPr>
      </p:cxnSp>
      <p:cxnSp>
        <p:nvCxnSpPr>
          <p:cNvPr id="275" name="直線單箭頭接點 820">
            <a:extLst>
              <a:ext uri="{FF2B5EF4-FFF2-40B4-BE49-F238E27FC236}">
                <a16:creationId xmlns:a16="http://schemas.microsoft.com/office/drawing/2014/main" id="{381BF693-A3FC-4300-91D1-D0AFB19925F8}"/>
              </a:ext>
            </a:extLst>
          </p:cNvPr>
          <p:cNvCxnSpPr>
            <a:cxnSpLocks/>
          </p:cNvCxnSpPr>
          <p:nvPr/>
        </p:nvCxnSpPr>
        <p:spPr>
          <a:xfrm flipV="1">
            <a:off x="1279370" y="3519308"/>
            <a:ext cx="323164" cy="263631"/>
          </a:xfrm>
          <a:prstGeom prst="straightConnector1">
            <a:avLst/>
          </a:prstGeom>
          <a:noFill/>
          <a:ln w="19050" cap="flat" cmpd="sng" algn="ctr">
            <a:solidFill>
              <a:sysClr val="windowText" lastClr="000000"/>
            </a:solidFill>
            <a:prstDash val="solid"/>
            <a:miter lim="800000"/>
            <a:tailEnd type="stealth" w="lg" len="lg"/>
          </a:ln>
          <a:effectLst/>
        </p:spPr>
      </p:cxnSp>
      <p:sp>
        <p:nvSpPr>
          <p:cNvPr id="64" name="Title 1">
            <a:extLst>
              <a:ext uri="{FF2B5EF4-FFF2-40B4-BE49-F238E27FC236}">
                <a16:creationId xmlns:a16="http://schemas.microsoft.com/office/drawing/2014/main" id="{E079EC79-3AF1-43F8-A704-69B11A7D43FF}"/>
              </a:ext>
            </a:extLst>
          </p:cNvPr>
          <p:cNvSpPr>
            <a:spLocks noGrp="1"/>
          </p:cNvSpPr>
          <p:nvPr>
            <p:ph type="title"/>
          </p:nvPr>
        </p:nvSpPr>
        <p:spPr>
          <a:xfrm>
            <a:off x="609600" y="214953"/>
            <a:ext cx="8281946" cy="908997"/>
          </a:xfrm>
        </p:spPr>
        <p:txBody>
          <a:bodyPr/>
          <a:lstStyle/>
          <a:p>
            <a:r>
              <a:rPr lang="en-US" dirty="0"/>
              <a:t>D3Q: Discriminative Deep Dyna-Q </a:t>
            </a:r>
            <a:r>
              <a:rPr lang="en-US" sz="2100" dirty="0"/>
              <a:t>(</a:t>
            </a:r>
            <a:r>
              <a:rPr lang="en-US" sz="2100" dirty="0" err="1"/>
              <a:t>Su</a:t>
            </a:r>
            <a:r>
              <a:rPr lang="en-US" sz="2100" dirty="0"/>
              <a:t> et al., 2018)</a:t>
            </a:r>
            <a:endParaRPr lang="en-US" dirty="0"/>
          </a:p>
        </p:txBody>
      </p:sp>
    </p:spTree>
    <p:extLst>
      <p:ext uri="{BB962C8B-B14F-4D97-AF65-F5344CB8AC3E}">
        <p14:creationId xmlns:p14="http://schemas.microsoft.com/office/powerpoint/2010/main" val="181486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arn(inVertical)">
                                      <p:cBhvr>
                                        <p:cTn id="7" dur="500"/>
                                        <p:tgtEl>
                                          <p:spTgt spid="6">
                                            <p:txEl>
                                              <p:pRg st="1" end="1"/>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randombar(horizontal)">
                                      <p:cBhvr>
                                        <p:cTn id="10" dur="500"/>
                                        <p:tgtEl>
                                          <p:spTgt spid="246"/>
                                        </p:tgtEl>
                                      </p:cBhvr>
                                    </p:animEffect>
                                  </p:childTnLst>
                                </p:cTn>
                              </p:par>
                              <p:par>
                                <p:cTn id="11" presetID="14" presetClass="entr" presetSubtype="10" fill="hold" nodeType="withEffect">
                                  <p:stCondLst>
                                    <p:cond delay="0"/>
                                  </p:stCondLst>
                                  <p:childTnLst>
                                    <p:set>
                                      <p:cBhvr>
                                        <p:cTn id="12" dur="1" fill="hold">
                                          <p:stCondLst>
                                            <p:cond delay="0"/>
                                          </p:stCondLst>
                                        </p:cTn>
                                        <p:tgtEl>
                                          <p:spTgt spid="257"/>
                                        </p:tgtEl>
                                        <p:attrNameLst>
                                          <p:attrName>style.visibility</p:attrName>
                                        </p:attrNameLst>
                                      </p:cBhvr>
                                      <p:to>
                                        <p:strVal val="visible"/>
                                      </p:to>
                                    </p:set>
                                    <p:animEffect transition="in" filter="randombar(horizontal)">
                                      <p:cBhvr>
                                        <p:cTn id="13" dur="500"/>
                                        <p:tgtEl>
                                          <p:spTgt spid="257"/>
                                        </p:tgtEl>
                                      </p:cBhvr>
                                    </p:animEffect>
                                  </p:childTnLst>
                                </p:cTn>
                              </p:par>
                              <p:par>
                                <p:cTn id="14" presetID="14" presetClass="entr" presetSubtype="10" fill="hold" nodeType="withEffect">
                                  <p:stCondLst>
                                    <p:cond delay="0"/>
                                  </p:stCondLst>
                                  <p:childTnLst>
                                    <p:set>
                                      <p:cBhvr>
                                        <p:cTn id="15" dur="1" fill="hold">
                                          <p:stCondLst>
                                            <p:cond delay="0"/>
                                          </p:stCondLst>
                                        </p:cTn>
                                        <p:tgtEl>
                                          <p:spTgt spid="260"/>
                                        </p:tgtEl>
                                        <p:attrNameLst>
                                          <p:attrName>style.visibility</p:attrName>
                                        </p:attrNameLst>
                                      </p:cBhvr>
                                      <p:to>
                                        <p:strVal val="visible"/>
                                      </p:to>
                                    </p:set>
                                    <p:animEffect transition="in" filter="randombar(horizontal)">
                                      <p:cBhvr>
                                        <p:cTn id="16" dur="500"/>
                                        <p:tgtEl>
                                          <p:spTgt spid="260"/>
                                        </p:tgtEl>
                                      </p:cBhvr>
                                    </p:animEffect>
                                  </p:childTnLst>
                                </p:cTn>
                              </p:par>
                              <p:par>
                                <p:cTn id="17" presetID="14" presetClass="entr" presetSubtype="10" fill="hold" nodeType="withEffect">
                                  <p:stCondLst>
                                    <p:cond delay="0"/>
                                  </p:stCondLst>
                                  <p:childTnLst>
                                    <p:set>
                                      <p:cBhvr>
                                        <p:cTn id="18" dur="1" fill="hold">
                                          <p:stCondLst>
                                            <p:cond delay="0"/>
                                          </p:stCondLst>
                                        </p:cTn>
                                        <p:tgtEl>
                                          <p:spTgt spid="264"/>
                                        </p:tgtEl>
                                        <p:attrNameLst>
                                          <p:attrName>style.visibility</p:attrName>
                                        </p:attrNameLst>
                                      </p:cBhvr>
                                      <p:to>
                                        <p:strVal val="visible"/>
                                      </p:to>
                                    </p:set>
                                    <p:animEffect transition="in" filter="randombar(horizontal)">
                                      <p:cBhvr>
                                        <p:cTn id="19" dur="500"/>
                                        <p:tgtEl>
                                          <p:spTgt spid="264"/>
                                        </p:tgtEl>
                                      </p:cBhvr>
                                    </p:animEffect>
                                  </p:childTnLst>
                                </p:cTn>
                              </p:par>
                              <p:par>
                                <p:cTn id="20" presetID="14" presetClass="entr" presetSubtype="10" fill="hold" nodeType="withEffect">
                                  <p:stCondLst>
                                    <p:cond delay="0"/>
                                  </p:stCondLst>
                                  <p:childTnLst>
                                    <p:set>
                                      <p:cBhvr>
                                        <p:cTn id="21" dur="1" fill="hold">
                                          <p:stCondLst>
                                            <p:cond delay="0"/>
                                          </p:stCondLst>
                                        </p:cTn>
                                        <p:tgtEl>
                                          <p:spTgt spid="275"/>
                                        </p:tgtEl>
                                        <p:attrNameLst>
                                          <p:attrName>style.visibility</p:attrName>
                                        </p:attrNameLst>
                                      </p:cBhvr>
                                      <p:to>
                                        <p:strVal val="visible"/>
                                      </p:to>
                                    </p:set>
                                    <p:animEffect transition="in" filter="randombar(horizontal)">
                                      <p:cBhvr>
                                        <p:cTn id="22" dur="500"/>
                                        <p:tgtEl>
                                          <p:spTgt spid="27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randombar(horizontal)">
                                      <p:cBhvr>
                                        <p:cTn id="25" dur="500"/>
                                        <p:tgtEl>
                                          <p:spTgt spid="7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randombar(horizontal)">
                                      <p:cBhvr>
                                        <p:cTn id="28" dur="500"/>
                                        <p:tgtEl>
                                          <p:spTgt spid="74"/>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randombar(horizontal)">
                                      <p:cBhvr>
                                        <p:cTn id="31" dur="500"/>
                                        <p:tgtEl>
                                          <p:spTgt spid="7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randombar(horizontal)">
                                      <p:cBhvr>
                                        <p:cTn id="34" dur="500"/>
                                        <p:tgtEl>
                                          <p:spTgt spid="7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randombar(horizontal)">
                                      <p:cBhvr>
                                        <p:cTn id="37" dur="500"/>
                                        <p:tgtEl>
                                          <p:spTgt spid="77"/>
                                        </p:tgtEl>
                                      </p:cBhvr>
                                    </p:animEffect>
                                  </p:childTnLst>
                                </p:cTn>
                              </p:par>
                              <p:par>
                                <p:cTn id="38" presetID="14" presetClass="entr" presetSubtype="1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randombar(horizontal)">
                                      <p:cBhvr>
                                        <p:cTn id="40" dur="500"/>
                                        <p:tgtEl>
                                          <p:spTgt spid="78"/>
                                        </p:tgtEl>
                                      </p:cBhvr>
                                    </p:animEffect>
                                  </p:childTnLst>
                                </p:cTn>
                              </p:par>
                              <p:par>
                                <p:cTn id="41" presetID="14" presetClass="entr" presetSubtype="10"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randombar(horizontal)">
                                      <p:cBhvr>
                                        <p:cTn id="43" dur="500"/>
                                        <p:tgtEl>
                                          <p:spTgt spid="79"/>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randombar(horizontal)">
                                      <p:cBhvr>
                                        <p:cTn id="46" dur="500"/>
                                        <p:tgtEl>
                                          <p:spTgt spid="80"/>
                                        </p:tgtEl>
                                      </p:cBhvr>
                                    </p:animEffect>
                                  </p:childTnLst>
                                </p:cTn>
                              </p:par>
                              <p:par>
                                <p:cTn id="47" presetID="14" presetClass="entr" presetSubtype="1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randombar(horizontal)">
                                      <p:cBhvr>
                                        <p:cTn id="49" dur="500"/>
                                        <p:tgtEl>
                                          <p:spTgt spid="82"/>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randombar(horizontal)">
                                      <p:cBhvr>
                                        <p:cTn id="52" dur="500"/>
                                        <p:tgtEl>
                                          <p:spTgt spid="83"/>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randombar(horizontal)">
                                      <p:cBhvr>
                                        <p:cTn id="55" dur="500"/>
                                        <p:tgtEl>
                                          <p:spTgt spid="84"/>
                                        </p:tgtEl>
                                      </p:cBhvr>
                                    </p:animEffect>
                                  </p:childTnLst>
                                </p:cTn>
                              </p:par>
                              <p:par>
                                <p:cTn id="56" presetID="14" presetClass="entr" presetSubtype="10" fill="hold"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randombar(horizontal)">
                                      <p:cBhvr>
                                        <p:cTn id="58" dur="500"/>
                                        <p:tgtEl>
                                          <p:spTgt spid="85"/>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randombar(horizontal)">
                                      <p:cBhvr>
                                        <p:cTn id="61" dur="500"/>
                                        <p:tgtEl>
                                          <p:spTgt spid="8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randombar(horizontal)">
                                      <p:cBhvr>
                                        <p:cTn id="64" dur="500"/>
                                        <p:tgtEl>
                                          <p:spTgt spid="87"/>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randombar(horizontal)">
                                      <p:cBhvr>
                                        <p:cTn id="67" dur="500"/>
                                        <p:tgtEl>
                                          <p:spTgt spid="90"/>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randombar(horizontal)">
                                      <p:cBhvr>
                                        <p:cTn id="70" dur="500"/>
                                        <p:tgtEl>
                                          <p:spTgt spid="92"/>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250"/>
                                        </p:tgtEl>
                                        <p:attrNameLst>
                                          <p:attrName>style.visibility</p:attrName>
                                        </p:attrNameLst>
                                      </p:cBhvr>
                                      <p:to>
                                        <p:strVal val="visible"/>
                                      </p:to>
                                    </p:set>
                                    <p:animEffect transition="in" filter="barn(inVertical)">
                                      <p:cBhvr>
                                        <p:cTn id="75" dur="500"/>
                                        <p:tgtEl>
                                          <p:spTgt spid="250"/>
                                        </p:tgtEl>
                                      </p:cBhvr>
                                    </p:animEffect>
                                  </p:childTnLst>
                                </p:cTn>
                              </p:par>
                              <p:par>
                                <p:cTn id="76" presetID="16" presetClass="entr" presetSubtype="21" fill="hold" nodeType="withEffect">
                                  <p:stCondLst>
                                    <p:cond delay="0"/>
                                  </p:stCondLst>
                                  <p:childTnLst>
                                    <p:set>
                                      <p:cBhvr>
                                        <p:cTn id="77" dur="1" fill="hold">
                                          <p:stCondLst>
                                            <p:cond delay="0"/>
                                          </p:stCondLst>
                                        </p:cTn>
                                        <p:tgtEl>
                                          <p:spTgt spid="274"/>
                                        </p:tgtEl>
                                        <p:attrNameLst>
                                          <p:attrName>style.visibility</p:attrName>
                                        </p:attrNameLst>
                                      </p:cBhvr>
                                      <p:to>
                                        <p:strVal val="visible"/>
                                      </p:to>
                                    </p:set>
                                    <p:animEffect transition="in" filter="barn(inVertical)">
                                      <p:cBhvr>
                                        <p:cTn id="78" dur="500"/>
                                        <p:tgtEl>
                                          <p:spTgt spid="274"/>
                                        </p:tgtEl>
                                      </p:cBhvr>
                                    </p:animEffect>
                                  </p:childTnLst>
                                </p:cTn>
                              </p:par>
                              <p:par>
                                <p:cTn id="79" presetID="16" presetClass="entr" presetSubtype="21" fill="hold" nodeType="withEffect">
                                  <p:stCondLst>
                                    <p:cond delay="0"/>
                                  </p:stCondLst>
                                  <p:childTnLst>
                                    <p:set>
                                      <p:cBhvr>
                                        <p:cTn id="80" dur="1" fill="hold">
                                          <p:stCondLst>
                                            <p:cond delay="0"/>
                                          </p:stCondLst>
                                        </p:cTn>
                                        <p:tgtEl>
                                          <p:spTgt spid="6">
                                            <p:txEl>
                                              <p:pRg st="2" end="2"/>
                                            </p:txEl>
                                          </p:spTgt>
                                        </p:tgtEl>
                                        <p:attrNameLst>
                                          <p:attrName>style.visibility</p:attrName>
                                        </p:attrNameLst>
                                      </p:cBhvr>
                                      <p:to>
                                        <p:strVal val="visible"/>
                                      </p:to>
                                    </p:set>
                                    <p:animEffect transition="in" filter="barn(inVertical)">
                                      <p:cBhvr>
                                        <p:cTn id="81" dur="500"/>
                                        <p:tgtEl>
                                          <p:spTgt spid="6">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94"/>
                                        </p:tgtEl>
                                        <p:attrNameLst>
                                          <p:attrName>style.visibility</p:attrName>
                                        </p:attrNameLst>
                                      </p:cBhvr>
                                      <p:to>
                                        <p:strVal val="visible"/>
                                      </p:to>
                                    </p:set>
                                    <p:animEffect transition="in" filter="randombar(horizontal)">
                                      <p:cBhvr>
                                        <p:cTn id="86" dur="500"/>
                                        <p:tgtEl>
                                          <p:spTgt spid="94"/>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randombar(horizontal)">
                                      <p:cBhvr>
                                        <p:cTn id="89" dur="500"/>
                                        <p:tgtEl>
                                          <p:spTgt spid="91"/>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93"/>
                                        </p:tgtEl>
                                        <p:attrNameLst>
                                          <p:attrName>style.visibility</p:attrName>
                                        </p:attrNameLst>
                                      </p:cBhvr>
                                      <p:to>
                                        <p:strVal val="visible"/>
                                      </p:to>
                                    </p:set>
                                    <p:animEffect transition="in" filter="randombar(horizontal)">
                                      <p:cBhvr>
                                        <p:cTn id="92" dur="500"/>
                                        <p:tgtEl>
                                          <p:spTgt spid="93"/>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randombar(horizontal)">
                                      <p:cBhvr>
                                        <p:cTn id="95" dur="500"/>
                                        <p:tgtEl>
                                          <p:spTgt spid="88"/>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randombar(horizontal)">
                                      <p:cBhvr>
                                        <p:cTn id="98" dur="500"/>
                                        <p:tgtEl>
                                          <p:spTgt spid="81"/>
                                        </p:tgtEl>
                                      </p:cBhvr>
                                    </p:animEffect>
                                  </p:childTnLst>
                                </p:cTn>
                              </p:par>
                              <p:par>
                                <p:cTn id="99" presetID="14" presetClass="entr" presetSubtype="10" fill="hold" nodeType="withEffect">
                                  <p:stCondLst>
                                    <p:cond delay="0"/>
                                  </p:stCondLst>
                                  <p:childTnLst>
                                    <p:set>
                                      <p:cBhvr>
                                        <p:cTn id="100" dur="1" fill="hold">
                                          <p:stCondLst>
                                            <p:cond delay="0"/>
                                          </p:stCondLst>
                                        </p:cTn>
                                        <p:tgtEl>
                                          <p:spTgt spid="89"/>
                                        </p:tgtEl>
                                        <p:attrNameLst>
                                          <p:attrName>style.visibility</p:attrName>
                                        </p:attrNameLst>
                                      </p:cBhvr>
                                      <p:to>
                                        <p:strVal val="visible"/>
                                      </p:to>
                                    </p:set>
                                    <p:animEffect transition="in" filter="randombar(horizontal)">
                                      <p:cBhvr>
                                        <p:cTn id="10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7" grpId="0"/>
      <p:bldP spid="80" grpId="0"/>
      <p:bldP spid="81" grpId="0"/>
      <p:bldP spid="83" grpId="0"/>
      <p:bldP spid="84" grpId="0" animBg="1"/>
      <p:bldP spid="86" grpId="0"/>
      <p:bldP spid="87" grpId="0"/>
      <p:bldP spid="88" grpId="0" animBg="1"/>
      <p:bldP spid="90" grpId="0" animBg="1"/>
      <p:bldP spid="91" grpId="0" animBg="1"/>
      <p:bldP spid="92" grpId="0" animBg="1"/>
      <p:bldP spid="93" grpId="0" animBg="1"/>
      <p:bldP spid="94" grpId="0"/>
      <p:bldP spid="246" grpId="0" animBg="1"/>
      <p:bldP spid="2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4953"/>
            <a:ext cx="8281946" cy="908997"/>
          </a:xfrm>
        </p:spPr>
        <p:txBody>
          <a:bodyPr/>
          <a:lstStyle/>
          <a:p>
            <a:r>
              <a:rPr lang="en-US" dirty="0"/>
              <a:t>D3Q: Discriminative Deep Dyna-Q </a:t>
            </a:r>
            <a:r>
              <a:rPr lang="en-US" sz="2100" dirty="0"/>
              <a:t>(</a:t>
            </a:r>
            <a:r>
              <a:rPr lang="en-US" sz="2100" dirty="0" err="1"/>
              <a:t>Su</a:t>
            </a:r>
            <a:r>
              <a:rPr lang="en-US" sz="2100" dirty="0"/>
              <a:t> et al., 2018)</a:t>
            </a:r>
            <a:endParaRPr lang="en-US" dirty="0"/>
          </a:p>
        </p:txBody>
      </p:sp>
      <p:sp>
        <p:nvSpPr>
          <p:cNvPr id="4" name="Slide Number Placeholder 3"/>
          <p:cNvSpPr>
            <a:spLocks noGrp="1"/>
          </p:cNvSpPr>
          <p:nvPr>
            <p:ph type="sldNum" sz="quarter" idx="12"/>
          </p:nvPr>
        </p:nvSpPr>
        <p:spPr/>
        <p:txBody>
          <a:bodyPr/>
          <a:lstStyle/>
          <a:p>
            <a:fld id="{629637A9-119A-49DA-BD12-AAC58B377D80}" type="slidenum">
              <a:rPr lang="en-US" smtClean="0"/>
              <a:pPr/>
              <a:t>22</a:t>
            </a:fld>
            <a:endParaRPr lang="en-US" dirty="0"/>
          </a:p>
        </p:txBody>
      </p:sp>
      <p:sp>
        <p:nvSpPr>
          <p:cNvPr id="5" name="文字方塊 1">
            <a:extLst>
              <a:ext uri="{FF2B5EF4-FFF2-40B4-BE49-F238E27FC236}">
                <a16:creationId xmlns:a16="http://schemas.microsoft.com/office/drawing/2014/main" id="{92AFCE59-F93D-4A52-866F-11E66A4ECEA7}"/>
              </a:ext>
            </a:extLst>
          </p:cNvPr>
          <p:cNvSpPr txBox="1"/>
          <p:nvPr/>
        </p:nvSpPr>
        <p:spPr>
          <a:xfrm>
            <a:off x="112711" y="4868812"/>
            <a:ext cx="8739695" cy="230832"/>
          </a:xfrm>
          <a:prstGeom prst="rect">
            <a:avLst/>
          </a:prstGeom>
          <a:noFill/>
        </p:spPr>
        <p:txBody>
          <a:bodyPr wrap="square" rtlCol="0">
            <a:spAutoFit/>
          </a:bodyPr>
          <a:lstStyle/>
          <a:p>
            <a:r>
              <a:rPr lang="en-US" sz="900" dirty="0">
                <a:solidFill>
                  <a:schemeClr val="bg1"/>
                </a:solidFill>
              </a:rPr>
              <a:t>S.-Y. </a:t>
            </a:r>
            <a:r>
              <a:rPr lang="en-US" sz="900" dirty="0" err="1">
                <a:solidFill>
                  <a:schemeClr val="bg1"/>
                </a:solidFill>
              </a:rPr>
              <a:t>Su</a:t>
            </a:r>
            <a:r>
              <a:rPr lang="en-US" sz="900" dirty="0">
                <a:solidFill>
                  <a:schemeClr val="bg1"/>
                </a:solidFill>
              </a:rPr>
              <a:t>, X. Li, J. Gao, J. Liu, and Y.-N. Chen, “Discriminative Deep Dyna-Q: Robust Planning for Dialogue Policy Learning," (to appear) in </a:t>
            </a:r>
            <a:r>
              <a:rPr lang="en-US" sz="900" i="1" dirty="0">
                <a:solidFill>
                  <a:schemeClr val="bg1"/>
                </a:solidFill>
              </a:rPr>
              <a:t>Proc. of EMNLP, 2018.</a:t>
            </a:r>
            <a:endParaRPr lang="en-US" sz="900" dirty="0">
              <a:solidFill>
                <a:schemeClr val="bg1"/>
              </a:solidFill>
            </a:endParaRPr>
          </a:p>
        </p:txBody>
      </p:sp>
      <p:pic>
        <p:nvPicPr>
          <p:cNvPr id="6" name="Picture 5" descr="A close up of a map&#10;&#10;Description generated with high confidence">
            <a:extLst>
              <a:ext uri="{FF2B5EF4-FFF2-40B4-BE49-F238E27FC236}">
                <a16:creationId xmlns:a16="http://schemas.microsoft.com/office/drawing/2014/main" id="{BFDE1853-FC0E-4B00-AC2A-779B79B0E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686" y="1326994"/>
            <a:ext cx="4602091" cy="3246995"/>
          </a:xfrm>
          <a:prstGeom prst="rect">
            <a:avLst/>
          </a:prstGeom>
        </p:spPr>
      </p:pic>
      <p:pic>
        <p:nvPicPr>
          <p:cNvPr id="11" name="Content Placeholder 10" descr="A screenshot of a cell phone&#10;&#10;Description generated with very high confidence">
            <a:extLst>
              <a:ext uri="{FF2B5EF4-FFF2-40B4-BE49-F238E27FC236}">
                <a16:creationId xmlns:a16="http://schemas.microsoft.com/office/drawing/2014/main" id="{BCD57214-7BBC-40D1-B94C-2F298AAEA77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998011" y="1467765"/>
            <a:ext cx="3854395" cy="2644359"/>
          </a:xfrm>
        </p:spPr>
      </p:pic>
      <p:sp>
        <p:nvSpPr>
          <p:cNvPr id="12" name="Text Box 75">
            <a:extLst>
              <a:ext uri="{FF2B5EF4-FFF2-40B4-BE49-F238E27FC236}">
                <a16:creationId xmlns:a16="http://schemas.microsoft.com/office/drawing/2014/main" id="{47BC8A7A-75B6-4832-81E1-2EC0A1E39B16}"/>
              </a:ext>
            </a:extLst>
          </p:cNvPr>
          <p:cNvSpPr txBox="1">
            <a:spLocks noChangeArrowheads="1"/>
          </p:cNvSpPr>
          <p:nvPr/>
        </p:nvSpPr>
        <p:spPr bwMode="auto">
          <a:xfrm>
            <a:off x="424686" y="4635512"/>
            <a:ext cx="8427719" cy="369332"/>
          </a:xfrm>
          <a:prstGeom prst="rect">
            <a:avLst/>
          </a:prstGeom>
          <a:solidFill>
            <a:srgbClr val="FFFF99"/>
          </a:solidFill>
          <a:ln w="3175">
            <a:solidFill>
              <a:sysClr val="windowText" lastClr="000000">
                <a:lumMod val="65000"/>
                <a:lumOff val="35000"/>
              </a:sysClr>
            </a:solidFill>
            <a:prstDash val="dashDot"/>
            <a:miter lim="800000"/>
            <a:headEnd/>
            <a:tailEnd/>
          </a:ln>
        </p:spPr>
        <p:txBody>
          <a:bodyPr wrap="square">
            <a:spAutoFit/>
          </a:bodyPr>
          <a:lstStyle/>
          <a:p>
            <a:pPr algn="ctr"/>
            <a:r>
              <a:rPr lang="en-US" altLang="zh-TW" dirty="0"/>
              <a:t>The policy learning is more robust and shows the improvement in human evaluation</a:t>
            </a:r>
          </a:p>
        </p:txBody>
      </p:sp>
    </p:spTree>
    <p:extLst>
      <p:ext uri="{BB962C8B-B14F-4D97-AF65-F5344CB8AC3E}">
        <p14:creationId xmlns:p14="http://schemas.microsoft.com/office/powerpoint/2010/main" val="2022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Task-Oriented Dialogue Systems</a:t>
            </a:r>
            <a:r>
              <a:rPr lang="en-US" sz="2800" dirty="0"/>
              <a:t> </a:t>
            </a:r>
            <a:r>
              <a:rPr lang="en-US" sz="1700" dirty="0"/>
              <a:t>(Young, 2000)</a:t>
            </a:r>
          </a:p>
        </p:txBody>
      </p:sp>
      <p:pic>
        <p:nvPicPr>
          <p:cNvPr id="5" name="Picture 6" descr="http://sami.fel.cvut.cz/project_obr5.jpg"/>
          <p:cNvPicPr>
            <a:picLocks noChangeAspect="1" noChangeArrowheads="1"/>
          </p:cNvPicPr>
          <p:nvPr/>
        </p:nvPicPr>
        <p:blipFill>
          <a:blip r:embed="rId2" cstate="print">
            <a:duotone>
              <a:srgbClr val="FFFFF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006871" y="1693089"/>
            <a:ext cx="826715" cy="507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mages.clipartpanda.com/speaking-clipart-speaking-man-md.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t="-15866" b="-14904"/>
          <a:stretch/>
        </p:blipFill>
        <p:spPr bwMode="auto">
          <a:xfrm>
            <a:off x="1480901" y="2429535"/>
            <a:ext cx="808010" cy="91174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5"/>
          <p:cNvSpPr/>
          <p:nvPr/>
        </p:nvSpPr>
        <p:spPr>
          <a:xfrm>
            <a:off x="2857123" y="2083191"/>
            <a:ext cx="1146135" cy="440774"/>
          </a:xfrm>
          <a:prstGeom prst="roundRect">
            <a:avLst/>
          </a:prstGeom>
          <a:solidFill>
            <a:schemeClr val="bg1">
              <a:lumMod val="85000"/>
            </a:schemeClr>
          </a:solidFill>
          <a:ln w="6350" cap="flat" cmpd="sng" algn="in">
            <a:solidFill>
              <a:schemeClr val="bg1">
                <a:lumMod val="65000"/>
              </a:schemeClr>
            </a:solidFill>
            <a:prstDash val="solid"/>
          </a:ln>
          <a:effectLst/>
        </p:spPr>
        <p:txBody>
          <a:bodyPr rtlCol="0" anchor="ctr"/>
          <a:lstStyle/>
          <a:p>
            <a:pPr algn="ctr" defTabSz="257243">
              <a:defRPr/>
            </a:pPr>
            <a:r>
              <a:rPr lang="en-US" sz="1350" kern="0" dirty="0">
                <a:solidFill>
                  <a:schemeClr val="tx1">
                    <a:lumMod val="50000"/>
                    <a:lumOff val="50000"/>
                  </a:schemeClr>
                </a:solidFill>
                <a:latin typeface="Calibri" panose="020F0502020204030204"/>
              </a:rPr>
              <a:t>Speech Recognition</a:t>
            </a:r>
          </a:p>
        </p:txBody>
      </p:sp>
      <p:sp>
        <p:nvSpPr>
          <p:cNvPr id="8" name="Rounded Rectangle 6"/>
          <p:cNvSpPr/>
          <p:nvPr/>
        </p:nvSpPr>
        <p:spPr>
          <a:xfrm>
            <a:off x="5257802" y="1872405"/>
            <a:ext cx="2479257" cy="871316"/>
          </a:xfrm>
          <a:prstGeom prst="roundRect">
            <a:avLst/>
          </a:prstGeom>
          <a:solidFill>
            <a:schemeClr val="bg1">
              <a:lumMod val="85000"/>
            </a:schemeClr>
          </a:solidFill>
          <a:ln w="6350" cap="flat" cmpd="sng" algn="in">
            <a:solidFill>
              <a:schemeClr val="bg1">
                <a:lumMod val="65000"/>
              </a:schemeClr>
            </a:solidFill>
            <a:prstDash val="solid"/>
          </a:ln>
          <a:effectLst/>
        </p:spPr>
        <p:txBody>
          <a:bodyPr rtlCol="0" anchor="ctr"/>
          <a:lstStyle/>
          <a:p>
            <a:pPr algn="ctr" defTabSz="257243">
              <a:defRPr/>
            </a:pPr>
            <a:r>
              <a:rPr lang="en-US" sz="1350" b="1" kern="0" dirty="0">
                <a:solidFill>
                  <a:schemeClr val="tx1">
                    <a:lumMod val="50000"/>
                    <a:lumOff val="50000"/>
                  </a:schemeClr>
                </a:solidFill>
                <a:latin typeface="Calibri" panose="020F0502020204030204"/>
              </a:rPr>
              <a:t>Language Understanding (LU)</a:t>
            </a:r>
          </a:p>
          <a:p>
            <a:pPr marL="205795" indent="-154346" defTabSz="257243">
              <a:buFont typeface="Arial" panose="020B0604020202020204" pitchFamily="34" charset="0"/>
              <a:buChar char="•"/>
              <a:defRPr/>
            </a:pPr>
            <a:r>
              <a:rPr lang="en-US" sz="1350" kern="0" dirty="0">
                <a:solidFill>
                  <a:schemeClr val="tx1">
                    <a:lumMod val="50000"/>
                    <a:lumOff val="50000"/>
                  </a:schemeClr>
                </a:solidFill>
                <a:latin typeface="Calibri" panose="020F0502020204030204"/>
              </a:rPr>
              <a:t>Domain Identification</a:t>
            </a:r>
          </a:p>
          <a:p>
            <a:pPr marL="205795" indent="-154346" defTabSz="257243">
              <a:buFont typeface="Arial" panose="020B0604020202020204" pitchFamily="34" charset="0"/>
              <a:buChar char="•"/>
              <a:defRPr/>
            </a:pPr>
            <a:r>
              <a:rPr lang="en-US" sz="1350" kern="0" dirty="0">
                <a:solidFill>
                  <a:schemeClr val="tx1">
                    <a:lumMod val="50000"/>
                    <a:lumOff val="50000"/>
                  </a:schemeClr>
                </a:solidFill>
                <a:latin typeface="Calibri" panose="020F0502020204030204"/>
              </a:rPr>
              <a:t>User Intent Detection</a:t>
            </a:r>
          </a:p>
          <a:p>
            <a:pPr marL="205795" indent="-154346" defTabSz="257243">
              <a:buFont typeface="Arial" panose="020B0604020202020204" pitchFamily="34" charset="0"/>
              <a:buChar char="•"/>
              <a:defRPr/>
            </a:pPr>
            <a:r>
              <a:rPr lang="en-US" sz="1350" kern="0" dirty="0">
                <a:solidFill>
                  <a:schemeClr val="tx1">
                    <a:lumMod val="50000"/>
                    <a:lumOff val="50000"/>
                  </a:schemeClr>
                </a:solidFill>
                <a:latin typeface="Calibri" panose="020F0502020204030204"/>
              </a:rPr>
              <a:t>Slot Filling</a:t>
            </a:r>
          </a:p>
        </p:txBody>
      </p:sp>
      <p:cxnSp>
        <p:nvCxnSpPr>
          <p:cNvPr id="11" name="Straight Arrow Connector 18"/>
          <p:cNvCxnSpPr>
            <a:stCxn id="7" idx="3"/>
            <a:endCxn id="8" idx="1"/>
          </p:cNvCxnSpPr>
          <p:nvPr/>
        </p:nvCxnSpPr>
        <p:spPr>
          <a:xfrm>
            <a:off x="4003257" y="2303579"/>
            <a:ext cx="1254544" cy="4485"/>
          </a:xfrm>
          <a:prstGeom prst="straightConnector1">
            <a:avLst/>
          </a:prstGeom>
          <a:noFill/>
          <a:ln w="19050" cap="flat" cmpd="sng" algn="in">
            <a:solidFill>
              <a:schemeClr val="bg1">
                <a:lumMod val="65000"/>
              </a:schemeClr>
            </a:solidFill>
            <a:prstDash val="solid"/>
            <a:headEnd w="lg" len="lg"/>
            <a:tailEnd type="stealth" w="lg" len="lg"/>
          </a:ln>
          <a:effectLst/>
        </p:spPr>
      </p:cxnSp>
      <p:sp>
        <p:nvSpPr>
          <p:cNvPr id="12" name="TextBox 21"/>
          <p:cNvSpPr txBox="1"/>
          <p:nvPr/>
        </p:nvSpPr>
        <p:spPr>
          <a:xfrm>
            <a:off x="3411091" y="1431157"/>
            <a:ext cx="2162045" cy="669414"/>
          </a:xfrm>
          <a:prstGeom prst="rect">
            <a:avLst/>
          </a:prstGeom>
          <a:noFill/>
        </p:spPr>
        <p:txBody>
          <a:bodyPr wrap="square" rtlCol="0">
            <a:spAutoFit/>
          </a:bodyPr>
          <a:lstStyle/>
          <a:p>
            <a:pPr defTabSz="342900">
              <a:defRPr/>
            </a:pPr>
            <a:r>
              <a:rPr lang="en-US" sz="1350" kern="0" dirty="0">
                <a:solidFill>
                  <a:schemeClr val="tx1">
                    <a:lumMod val="50000"/>
                    <a:lumOff val="50000"/>
                  </a:schemeClr>
                </a:solidFill>
                <a:latin typeface="Calibri" panose="020F0502020204030204"/>
              </a:rPr>
              <a:t>Hypothesis</a:t>
            </a:r>
          </a:p>
          <a:p>
            <a:pPr defTabSz="342900">
              <a:defRPr/>
            </a:pPr>
            <a:r>
              <a:rPr lang="en-US" sz="1200" kern="0" dirty="0">
                <a:solidFill>
                  <a:schemeClr val="tx1">
                    <a:lumMod val="50000"/>
                    <a:lumOff val="50000"/>
                  </a:schemeClr>
                </a:solidFill>
                <a:latin typeface="Calibri" panose="020F0502020204030204"/>
              </a:rPr>
              <a:t>are there any action movies to see this weekend</a:t>
            </a:r>
          </a:p>
        </p:txBody>
      </p:sp>
      <p:sp>
        <p:nvSpPr>
          <p:cNvPr id="13" name="TextBox 25"/>
          <p:cNvSpPr txBox="1"/>
          <p:nvPr/>
        </p:nvSpPr>
        <p:spPr>
          <a:xfrm>
            <a:off x="5417352" y="2783392"/>
            <a:ext cx="2506763" cy="669414"/>
          </a:xfrm>
          <a:prstGeom prst="rect">
            <a:avLst/>
          </a:prstGeom>
          <a:noFill/>
        </p:spPr>
        <p:txBody>
          <a:bodyPr wrap="square" rtlCol="0" anchor="t">
            <a:spAutoFit/>
          </a:bodyPr>
          <a:lstStyle/>
          <a:p>
            <a:pPr defTabSz="342900">
              <a:defRPr/>
            </a:pPr>
            <a:r>
              <a:rPr lang="en-US" sz="1350" kern="0" dirty="0">
                <a:solidFill>
                  <a:schemeClr val="tx1">
                    <a:lumMod val="50000"/>
                    <a:lumOff val="50000"/>
                  </a:schemeClr>
                </a:solidFill>
                <a:latin typeface="Calibri" panose="020F0502020204030204"/>
              </a:rPr>
              <a:t>Semantic Frame</a:t>
            </a:r>
          </a:p>
          <a:p>
            <a:pPr defTabSz="342900">
              <a:defRPr/>
            </a:pPr>
            <a:r>
              <a:rPr lang="en-US" sz="1200" kern="0" dirty="0" err="1">
                <a:solidFill>
                  <a:schemeClr val="tx1">
                    <a:lumMod val="50000"/>
                    <a:lumOff val="50000"/>
                  </a:schemeClr>
                </a:solidFill>
                <a:latin typeface="Calibri" panose="020F0502020204030204"/>
              </a:rPr>
              <a:t>request_movie</a:t>
            </a:r>
            <a:endParaRPr lang="en-US" sz="1200" kern="0" dirty="0">
              <a:solidFill>
                <a:schemeClr val="tx1">
                  <a:lumMod val="50000"/>
                  <a:lumOff val="50000"/>
                </a:schemeClr>
              </a:solidFill>
              <a:latin typeface="Calibri" panose="020F0502020204030204"/>
            </a:endParaRPr>
          </a:p>
          <a:p>
            <a:pPr defTabSz="342900">
              <a:defRPr/>
            </a:pPr>
            <a:r>
              <a:rPr lang="en-US" sz="1200" kern="0" dirty="0">
                <a:solidFill>
                  <a:schemeClr val="tx1">
                    <a:lumMod val="50000"/>
                    <a:lumOff val="50000"/>
                  </a:schemeClr>
                </a:solidFill>
                <a:latin typeface="Calibri" panose="020F0502020204030204"/>
              </a:rPr>
              <a:t>genre=action, date=this weekend</a:t>
            </a:r>
          </a:p>
        </p:txBody>
      </p:sp>
      <p:cxnSp>
        <p:nvCxnSpPr>
          <p:cNvPr id="14" name="Straight Arrow Connector 26"/>
          <p:cNvCxnSpPr/>
          <p:nvPr/>
        </p:nvCxnSpPr>
        <p:spPr>
          <a:xfrm>
            <a:off x="5449673" y="2743722"/>
            <a:ext cx="0" cy="818629"/>
          </a:xfrm>
          <a:prstGeom prst="straightConnector1">
            <a:avLst/>
          </a:prstGeom>
          <a:noFill/>
          <a:ln w="19050" cap="flat" cmpd="sng" algn="in">
            <a:solidFill>
              <a:schemeClr val="tx1">
                <a:lumMod val="50000"/>
                <a:lumOff val="50000"/>
              </a:schemeClr>
            </a:solidFill>
            <a:prstDash val="solid"/>
            <a:headEnd w="lg" len="lg"/>
            <a:tailEnd type="stealth" w="lg" len="lg"/>
          </a:ln>
          <a:effectLst/>
        </p:spPr>
      </p:cxnSp>
      <p:sp>
        <p:nvSpPr>
          <p:cNvPr id="15" name="TextBox 29"/>
          <p:cNvSpPr txBox="1"/>
          <p:nvPr/>
        </p:nvSpPr>
        <p:spPr>
          <a:xfrm>
            <a:off x="3722230" y="4191880"/>
            <a:ext cx="1687168" cy="484748"/>
          </a:xfrm>
          <a:prstGeom prst="rect">
            <a:avLst/>
          </a:prstGeom>
          <a:noFill/>
        </p:spPr>
        <p:txBody>
          <a:bodyPr wrap="square" rtlCol="0">
            <a:spAutoFit/>
          </a:bodyPr>
          <a:lstStyle/>
          <a:p>
            <a:pPr defTabSz="342900">
              <a:defRPr/>
            </a:pPr>
            <a:r>
              <a:rPr lang="en-US" sz="1350" kern="0" dirty="0">
                <a:solidFill>
                  <a:prstClr val="black"/>
                </a:solidFill>
                <a:latin typeface="Calibri" panose="020F0502020204030204"/>
              </a:rPr>
              <a:t>System Action/Policy</a:t>
            </a:r>
          </a:p>
          <a:p>
            <a:pPr defTabSz="342900">
              <a:defRPr/>
            </a:pPr>
            <a:r>
              <a:rPr lang="en-US" sz="1200" kern="0" dirty="0" err="1">
                <a:solidFill>
                  <a:prstClr val="black">
                    <a:lumMod val="65000"/>
                    <a:lumOff val="35000"/>
                  </a:prstClr>
                </a:solidFill>
                <a:latin typeface="Calibri" panose="020F0502020204030204"/>
              </a:rPr>
              <a:t>request_location</a:t>
            </a:r>
            <a:endParaRPr lang="en-US" sz="1200" kern="0" dirty="0">
              <a:solidFill>
                <a:prstClr val="black">
                  <a:lumMod val="65000"/>
                  <a:lumOff val="35000"/>
                </a:prstClr>
              </a:solidFill>
              <a:latin typeface="Calibri" panose="020F0502020204030204"/>
            </a:endParaRPr>
          </a:p>
        </p:txBody>
      </p:sp>
      <p:cxnSp>
        <p:nvCxnSpPr>
          <p:cNvPr id="16" name="Straight Arrow Connector 30"/>
          <p:cNvCxnSpPr>
            <a:cxnSpLocks/>
          </p:cNvCxnSpPr>
          <p:nvPr/>
        </p:nvCxnSpPr>
        <p:spPr>
          <a:xfrm flipH="1">
            <a:off x="4716414" y="3942147"/>
            <a:ext cx="541387" cy="7226"/>
          </a:xfrm>
          <a:prstGeom prst="straightConnector1">
            <a:avLst/>
          </a:prstGeom>
          <a:noFill/>
          <a:ln w="19050" cap="flat" cmpd="sng" algn="in">
            <a:solidFill>
              <a:sysClr val="windowText" lastClr="000000"/>
            </a:solidFill>
            <a:prstDash val="solid"/>
            <a:headEnd w="lg" len="lg"/>
            <a:tailEnd type="stealth" w="lg" len="lg"/>
          </a:ln>
          <a:effectLst/>
        </p:spPr>
      </p:cxnSp>
      <p:cxnSp>
        <p:nvCxnSpPr>
          <p:cNvPr id="18" name="Elbow Connector 40"/>
          <p:cNvCxnSpPr>
            <a:stCxn id="6" idx="0"/>
            <a:endCxn id="7" idx="1"/>
          </p:cNvCxnSpPr>
          <p:nvPr/>
        </p:nvCxnSpPr>
        <p:spPr>
          <a:xfrm rot="5400000" flipH="1" flipV="1">
            <a:off x="2308036" y="1880448"/>
            <a:ext cx="125956" cy="972216"/>
          </a:xfrm>
          <a:prstGeom prst="bentConnector2">
            <a:avLst/>
          </a:prstGeom>
          <a:noFill/>
          <a:ln w="19050" cap="flat" cmpd="sng" algn="in">
            <a:solidFill>
              <a:schemeClr val="bg1">
                <a:lumMod val="65000"/>
              </a:schemeClr>
            </a:solidFill>
            <a:prstDash val="solid"/>
            <a:headEnd w="lg" len="lg"/>
            <a:tailEnd type="stealth" w="lg" len="lg"/>
          </a:ln>
          <a:effectLst/>
        </p:spPr>
      </p:cxnSp>
      <p:sp>
        <p:nvSpPr>
          <p:cNvPr id="20" name="TextBox 50"/>
          <p:cNvSpPr txBox="1"/>
          <p:nvPr/>
        </p:nvSpPr>
        <p:spPr>
          <a:xfrm>
            <a:off x="2218442" y="2511241"/>
            <a:ext cx="3690284" cy="484748"/>
          </a:xfrm>
          <a:prstGeom prst="rect">
            <a:avLst/>
          </a:prstGeom>
          <a:noFill/>
        </p:spPr>
        <p:txBody>
          <a:bodyPr wrap="square" rtlCol="0">
            <a:spAutoFit/>
          </a:bodyPr>
          <a:lstStyle/>
          <a:p>
            <a:pPr defTabSz="342900">
              <a:defRPr/>
            </a:pPr>
            <a:r>
              <a:rPr lang="en-US" sz="1350" kern="0" dirty="0">
                <a:solidFill>
                  <a:schemeClr val="tx1">
                    <a:lumMod val="50000"/>
                    <a:lumOff val="50000"/>
                  </a:schemeClr>
                </a:solidFill>
                <a:latin typeface="Calibri" panose="020F0502020204030204"/>
              </a:rPr>
              <a:t>Text Input</a:t>
            </a:r>
          </a:p>
          <a:p>
            <a:pPr defTabSz="342900">
              <a:defRPr/>
            </a:pPr>
            <a:r>
              <a:rPr lang="en-US" sz="1200" kern="0" dirty="0">
                <a:solidFill>
                  <a:schemeClr val="tx1">
                    <a:lumMod val="50000"/>
                    <a:lumOff val="50000"/>
                  </a:schemeClr>
                </a:solidFill>
                <a:latin typeface="Calibri" panose="020F0502020204030204"/>
              </a:rPr>
              <a:t>Are there any action movies to see this weekend?</a:t>
            </a:r>
          </a:p>
        </p:txBody>
      </p:sp>
      <p:cxnSp>
        <p:nvCxnSpPr>
          <p:cNvPr id="21" name="Straight Arrow Connector 57"/>
          <p:cNvCxnSpPr/>
          <p:nvPr/>
        </p:nvCxnSpPr>
        <p:spPr>
          <a:xfrm>
            <a:off x="1942498" y="2549700"/>
            <a:ext cx="3315303" cy="0"/>
          </a:xfrm>
          <a:prstGeom prst="straightConnector1">
            <a:avLst/>
          </a:prstGeom>
          <a:noFill/>
          <a:ln w="19050" cap="flat" cmpd="sng" algn="in">
            <a:solidFill>
              <a:schemeClr val="bg1">
                <a:lumMod val="65000"/>
              </a:schemeClr>
            </a:solidFill>
            <a:prstDash val="solid"/>
            <a:headEnd w="lg" len="lg"/>
            <a:tailEnd type="stealth" w="lg" len="lg"/>
          </a:ln>
          <a:effectLst/>
        </p:spPr>
      </p:cxnSp>
      <p:sp>
        <p:nvSpPr>
          <p:cNvPr id="22" name="TextBox 59"/>
          <p:cNvSpPr txBox="1"/>
          <p:nvPr/>
        </p:nvSpPr>
        <p:spPr>
          <a:xfrm>
            <a:off x="1501025" y="1414489"/>
            <a:ext cx="1332560" cy="300082"/>
          </a:xfrm>
          <a:prstGeom prst="rect">
            <a:avLst/>
          </a:prstGeom>
          <a:noFill/>
        </p:spPr>
        <p:txBody>
          <a:bodyPr wrap="square" rtlCol="0">
            <a:spAutoFit/>
          </a:bodyPr>
          <a:lstStyle/>
          <a:p>
            <a:pPr defTabSz="342900">
              <a:defRPr/>
            </a:pPr>
            <a:r>
              <a:rPr lang="en-US" sz="1350" kern="0" dirty="0">
                <a:solidFill>
                  <a:schemeClr val="tx1">
                    <a:lumMod val="50000"/>
                    <a:lumOff val="50000"/>
                  </a:schemeClr>
                </a:solidFill>
                <a:latin typeface="Calibri" panose="020F0502020204030204"/>
              </a:rPr>
              <a:t>Speech Signal</a:t>
            </a:r>
          </a:p>
        </p:txBody>
      </p:sp>
      <p:sp>
        <p:nvSpPr>
          <p:cNvPr id="27" name="Rounded Rectangle 8"/>
          <p:cNvSpPr/>
          <p:nvPr/>
        </p:nvSpPr>
        <p:spPr>
          <a:xfrm>
            <a:off x="5257800" y="3562351"/>
            <a:ext cx="2555458" cy="759593"/>
          </a:xfrm>
          <a:prstGeom prst="roundRect">
            <a:avLst/>
          </a:prstGeom>
          <a:solidFill>
            <a:schemeClr val="bg1">
              <a:lumMod val="85000"/>
            </a:schemeClr>
          </a:solidFill>
          <a:ln w="6350" cap="flat" cmpd="sng" algn="in">
            <a:solidFill>
              <a:schemeClr val="bg1">
                <a:lumMod val="65000"/>
              </a:schemeClr>
            </a:solidFill>
            <a:prstDash val="solid"/>
          </a:ln>
          <a:effectLst/>
        </p:spPr>
        <p:txBody>
          <a:bodyPr rtlCol="0" anchor="ctr"/>
          <a:lstStyle/>
          <a:p>
            <a:pPr defTabSz="257243">
              <a:defRPr/>
            </a:pPr>
            <a:r>
              <a:rPr lang="en-US" sz="1350" b="1" kern="0" dirty="0">
                <a:solidFill>
                  <a:schemeClr val="tx1">
                    <a:lumMod val="50000"/>
                    <a:lumOff val="50000"/>
                  </a:schemeClr>
                </a:solidFill>
                <a:latin typeface="Calibri" panose="020F0502020204030204"/>
              </a:rPr>
              <a:t>Dialogue Management (DM)</a:t>
            </a:r>
          </a:p>
          <a:p>
            <a:pPr marL="205795" indent="-154346" defTabSz="257243">
              <a:buFont typeface="Arial" panose="020B0604020202020204" pitchFamily="34" charset="0"/>
              <a:buChar char="•"/>
              <a:defRPr/>
            </a:pPr>
            <a:r>
              <a:rPr lang="en-US" sz="1350" kern="0" dirty="0">
                <a:solidFill>
                  <a:schemeClr val="tx1">
                    <a:lumMod val="50000"/>
                    <a:lumOff val="50000"/>
                  </a:schemeClr>
                </a:solidFill>
                <a:latin typeface="Calibri" panose="020F0502020204030204"/>
              </a:rPr>
              <a:t>Dialogue State Tracking (DST)</a:t>
            </a:r>
          </a:p>
          <a:p>
            <a:pPr marL="205795" indent="-154346" defTabSz="257243">
              <a:buFont typeface="Arial" panose="020B0604020202020204" pitchFamily="34" charset="0"/>
              <a:buChar char="•"/>
              <a:defRPr/>
            </a:pPr>
            <a:r>
              <a:rPr lang="en-US" altLang="zh-TW" sz="1350" kern="0" dirty="0">
                <a:solidFill>
                  <a:schemeClr val="tx1">
                    <a:lumMod val="50000"/>
                    <a:lumOff val="50000"/>
                  </a:schemeClr>
                </a:solidFill>
                <a:latin typeface="Calibri" panose="020F0502020204030204"/>
              </a:rPr>
              <a:t>Dialogue </a:t>
            </a:r>
            <a:r>
              <a:rPr lang="en-US" sz="1350" kern="0" dirty="0">
                <a:solidFill>
                  <a:schemeClr val="tx1">
                    <a:lumMod val="50000"/>
                    <a:lumOff val="50000"/>
                  </a:schemeClr>
                </a:solidFill>
                <a:latin typeface="Calibri" panose="020F0502020204030204"/>
              </a:rPr>
              <a:t>Policy</a:t>
            </a:r>
          </a:p>
        </p:txBody>
      </p:sp>
      <p:sp>
        <p:nvSpPr>
          <p:cNvPr id="29" name="Rectangle: Rounded Corners 22"/>
          <p:cNvSpPr/>
          <p:nvPr/>
        </p:nvSpPr>
        <p:spPr>
          <a:xfrm>
            <a:off x="5557895" y="4629150"/>
            <a:ext cx="1970666" cy="422573"/>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lumMod val="50000"/>
                    <a:lumOff val="50000"/>
                  </a:schemeClr>
                </a:solidFill>
              </a:rPr>
              <a:t>Backend Action / Knowledge Providers</a:t>
            </a:r>
            <a:endParaRPr lang="en-US" sz="1350" dirty="0">
              <a:solidFill>
                <a:schemeClr val="tx1">
                  <a:lumMod val="50000"/>
                  <a:lumOff val="50000"/>
                </a:schemeClr>
              </a:solidFill>
              <a:latin typeface="Calibri"/>
            </a:endParaRPr>
          </a:p>
        </p:txBody>
      </p:sp>
      <p:cxnSp>
        <p:nvCxnSpPr>
          <p:cNvPr id="30" name="Straight Arrow Connector 25"/>
          <p:cNvCxnSpPr>
            <a:stCxn id="29" idx="0"/>
          </p:cNvCxnSpPr>
          <p:nvPr/>
        </p:nvCxnSpPr>
        <p:spPr>
          <a:xfrm flipH="1" flipV="1">
            <a:off x="6535530" y="4321943"/>
            <a:ext cx="7699" cy="307206"/>
          </a:xfrm>
          <a:prstGeom prst="straightConnector1">
            <a:avLst/>
          </a:prstGeom>
          <a:ln>
            <a:solidFill>
              <a:schemeClr val="bg1">
                <a:lumMod val="65000"/>
              </a:schemeClr>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31" name="Rounded Rectangle 9"/>
          <p:cNvSpPr/>
          <p:nvPr/>
        </p:nvSpPr>
        <p:spPr>
          <a:xfrm>
            <a:off x="3107909" y="3717249"/>
            <a:ext cx="1608505" cy="464249"/>
          </a:xfrm>
          <a:prstGeom prst="roundRect">
            <a:avLst/>
          </a:prstGeom>
          <a:solidFill>
            <a:srgbClr val="FFCCCC"/>
          </a:solidFill>
          <a:ln w="6350" cap="flat" cmpd="sng" algn="in">
            <a:solidFill>
              <a:srgbClr val="FF0000"/>
            </a:solidFill>
            <a:prstDash val="solid"/>
          </a:ln>
          <a:effectLst/>
        </p:spPr>
        <p:txBody>
          <a:bodyPr rtlCol="0" anchor="ctr"/>
          <a:lstStyle/>
          <a:p>
            <a:pPr algn="ctr" defTabSz="257243"/>
            <a:r>
              <a:rPr lang="en-US" sz="1350" b="1" kern="0" dirty="0">
                <a:solidFill>
                  <a:prstClr val="black"/>
                </a:solidFill>
                <a:latin typeface="Calibri" panose="020F0502020204030204"/>
              </a:rPr>
              <a:t>Natural Language Generation (NLG)</a:t>
            </a:r>
          </a:p>
        </p:txBody>
      </p:sp>
      <p:cxnSp>
        <p:nvCxnSpPr>
          <p:cNvPr id="34" name="Elbow Connector 2054"/>
          <p:cNvCxnSpPr>
            <a:stCxn id="31" idx="1"/>
          </p:cNvCxnSpPr>
          <p:nvPr/>
        </p:nvCxnSpPr>
        <p:spPr>
          <a:xfrm rot="10800000">
            <a:off x="1884906" y="3341276"/>
            <a:ext cx="1223003" cy="608098"/>
          </a:xfrm>
          <a:prstGeom prst="bentConnector2">
            <a:avLst/>
          </a:prstGeom>
          <a:noFill/>
          <a:ln w="19050" cap="flat" cmpd="sng" algn="in">
            <a:solidFill>
              <a:sysClr val="windowText" lastClr="000000"/>
            </a:solidFill>
            <a:prstDash val="solid"/>
            <a:headEnd w="lg" len="lg"/>
            <a:tailEnd type="stealth" w="lg" len="lg"/>
          </a:ln>
          <a:effectLst/>
        </p:spPr>
      </p:cxnSp>
      <p:sp>
        <p:nvSpPr>
          <p:cNvPr id="35" name="TextBox 45"/>
          <p:cNvSpPr txBox="1"/>
          <p:nvPr/>
        </p:nvSpPr>
        <p:spPr>
          <a:xfrm>
            <a:off x="1678729" y="3919648"/>
            <a:ext cx="1772411" cy="484748"/>
          </a:xfrm>
          <a:prstGeom prst="rect">
            <a:avLst/>
          </a:prstGeom>
          <a:noFill/>
        </p:spPr>
        <p:txBody>
          <a:bodyPr wrap="square" rtlCol="0">
            <a:spAutoFit/>
          </a:bodyPr>
          <a:lstStyle/>
          <a:p>
            <a:pPr defTabSz="342900">
              <a:defRPr/>
            </a:pPr>
            <a:r>
              <a:rPr lang="en-US" sz="1350" kern="0" dirty="0">
                <a:solidFill>
                  <a:prstClr val="black"/>
                </a:solidFill>
                <a:latin typeface="Calibri" panose="020F0502020204030204"/>
              </a:rPr>
              <a:t>Text response</a:t>
            </a:r>
          </a:p>
          <a:p>
            <a:pPr defTabSz="342900">
              <a:defRPr/>
            </a:pPr>
            <a:r>
              <a:rPr lang="en-US" sz="1200" kern="0" dirty="0">
                <a:solidFill>
                  <a:prstClr val="black">
                    <a:lumMod val="65000"/>
                    <a:lumOff val="35000"/>
                  </a:prstClr>
                </a:solidFill>
                <a:latin typeface="Calibri" panose="020F0502020204030204"/>
              </a:rPr>
              <a:t>Where are you located?</a:t>
            </a:r>
          </a:p>
        </p:txBody>
      </p:sp>
    </p:spTree>
    <p:extLst>
      <p:ext uri="{BB962C8B-B14F-4D97-AF65-F5344CB8AC3E}">
        <p14:creationId xmlns:p14="http://schemas.microsoft.com/office/powerpoint/2010/main" val="203353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Natural Language Generation (NLG)</a:t>
            </a:r>
          </a:p>
        </p:txBody>
      </p:sp>
      <p:sp>
        <p:nvSpPr>
          <p:cNvPr id="3" name="內容版面配置區 2"/>
          <p:cNvSpPr>
            <a:spLocks noGrp="1"/>
          </p:cNvSpPr>
          <p:nvPr>
            <p:ph idx="1"/>
          </p:nvPr>
        </p:nvSpPr>
        <p:spPr/>
        <p:txBody>
          <a:bodyPr>
            <a:normAutofit/>
          </a:bodyPr>
          <a:lstStyle/>
          <a:p>
            <a:r>
              <a:rPr lang="en-US" altLang="zh-TW" dirty="0"/>
              <a:t>Mapping dialogue acts into natural language</a:t>
            </a:r>
          </a:p>
          <a:p>
            <a:pPr lvl="1"/>
            <a:endParaRPr lang="en-US" altLang="zh-TW" i="1" dirty="0"/>
          </a:p>
          <a:p>
            <a:endParaRPr lang="en-US" altLang="zh-TW" dirty="0"/>
          </a:p>
          <a:p>
            <a:endParaRPr lang="en-US" altLang="zh-TW" dirty="0"/>
          </a:p>
          <a:p>
            <a:endParaRPr lang="en-US" altLang="zh-TW" dirty="0"/>
          </a:p>
          <a:p>
            <a:endParaRPr lang="zh-TW" altLang="en-US" dirty="0"/>
          </a:p>
          <a:p>
            <a:endParaRPr lang="en-US" dirty="0"/>
          </a:p>
        </p:txBody>
      </p:sp>
      <p:sp>
        <p:nvSpPr>
          <p:cNvPr id="9" name="投影片編號版面配置區 8"/>
          <p:cNvSpPr>
            <a:spLocks noGrp="1"/>
          </p:cNvSpPr>
          <p:nvPr>
            <p:ph type="sldNum" sz="quarter" idx="12"/>
          </p:nvPr>
        </p:nvSpPr>
        <p:spPr/>
        <p:txBody>
          <a:bodyPr/>
          <a:lstStyle/>
          <a:p>
            <a:pPr algn="r" defTabSz="342900">
              <a:defRPr/>
            </a:pPr>
            <a:fld id="{629637A9-119A-49DA-BD12-AAC58B377D80}" type="slidenum">
              <a:rPr kumimoji="0" lang="en-US" b="0">
                <a:latin typeface="Calibri" panose="020F0502020204030204"/>
              </a:rPr>
              <a:pPr algn="r" defTabSz="342900">
                <a:defRPr/>
              </a:pPr>
              <a:t>24</a:t>
            </a:fld>
            <a:endParaRPr kumimoji="0" lang="en-US" b="0" dirty="0">
              <a:latin typeface="Calibri" panose="020F0502020204030204"/>
            </a:endParaRPr>
          </a:p>
        </p:txBody>
      </p:sp>
      <p:sp>
        <p:nvSpPr>
          <p:cNvPr id="5" name="矩形 4"/>
          <p:cNvSpPr/>
          <p:nvPr/>
        </p:nvSpPr>
        <p:spPr>
          <a:xfrm>
            <a:off x="2202287" y="2114550"/>
            <a:ext cx="4991100" cy="369332"/>
          </a:xfrm>
          <a:prstGeom prst="rect">
            <a:avLst/>
          </a:prstGeom>
        </p:spPr>
        <p:txBody>
          <a:bodyPr wrap="square">
            <a:spAutoFit/>
          </a:bodyPr>
          <a:lstStyle/>
          <a:p>
            <a:pPr indent="-182880">
              <a:spcBef>
                <a:spcPts val="413"/>
              </a:spcBef>
              <a:buClr>
                <a:srgbClr val="F07F09"/>
              </a:buClr>
              <a:buSzPct val="70000"/>
              <a:defRPr/>
            </a:pPr>
            <a:r>
              <a:rPr kumimoji="1" lang="en-US" altLang="zh-TW" dirty="0">
                <a:solidFill>
                  <a:prstClr val="black"/>
                </a:solidFill>
                <a:latin typeface="Calibri" panose="020F0502020204030204"/>
                <a:ea typeface="新細明體" panose="02020500000000000000" pitchFamily="18" charset="-120"/>
              </a:rPr>
              <a:t>inform(name=</a:t>
            </a:r>
            <a:r>
              <a:rPr kumimoji="1" lang="en-US" altLang="zh-TW" dirty="0" err="1">
                <a:solidFill>
                  <a:prstClr val="black"/>
                </a:solidFill>
                <a:latin typeface="Calibri" panose="020F0502020204030204"/>
                <a:ea typeface="新細明體" panose="02020500000000000000" pitchFamily="18" charset="-120"/>
              </a:rPr>
              <a:t>Seven_Days</a:t>
            </a:r>
            <a:r>
              <a:rPr kumimoji="1" lang="en-US" altLang="zh-TW" dirty="0">
                <a:solidFill>
                  <a:prstClr val="black"/>
                </a:solidFill>
                <a:latin typeface="Calibri" panose="020F0502020204030204"/>
                <a:ea typeface="新細明體" panose="02020500000000000000" pitchFamily="18" charset="-120"/>
              </a:rPr>
              <a:t>, </a:t>
            </a:r>
            <a:r>
              <a:rPr kumimoji="1" lang="en-US" altLang="zh-TW" dirty="0" err="1">
                <a:solidFill>
                  <a:prstClr val="black"/>
                </a:solidFill>
                <a:latin typeface="Calibri" panose="020F0502020204030204"/>
                <a:ea typeface="新細明體" panose="02020500000000000000" pitchFamily="18" charset="-120"/>
              </a:rPr>
              <a:t>foodtype</a:t>
            </a:r>
            <a:r>
              <a:rPr kumimoji="1" lang="en-US" altLang="zh-TW" dirty="0">
                <a:solidFill>
                  <a:prstClr val="black"/>
                </a:solidFill>
                <a:latin typeface="Calibri" panose="020F0502020204030204"/>
                <a:ea typeface="新細明體" panose="02020500000000000000" pitchFamily="18" charset="-120"/>
              </a:rPr>
              <a:t>=Chinese)</a:t>
            </a:r>
          </a:p>
        </p:txBody>
      </p:sp>
      <p:sp>
        <p:nvSpPr>
          <p:cNvPr id="6" name="矩形 5"/>
          <p:cNvSpPr/>
          <p:nvPr/>
        </p:nvSpPr>
        <p:spPr>
          <a:xfrm>
            <a:off x="2667000" y="3028950"/>
            <a:ext cx="3848100" cy="369332"/>
          </a:xfrm>
          <a:prstGeom prst="rect">
            <a:avLst/>
          </a:prstGeom>
        </p:spPr>
        <p:txBody>
          <a:bodyPr wrap="square">
            <a:spAutoFit/>
          </a:bodyPr>
          <a:lstStyle/>
          <a:p>
            <a:pPr algn="ctr">
              <a:defRPr/>
            </a:pPr>
            <a:r>
              <a:rPr kumimoji="1" lang="en-US" altLang="zh-TW" dirty="0">
                <a:solidFill>
                  <a:prstClr val="black"/>
                </a:solidFill>
                <a:latin typeface="Calibri" panose="020F0502020204030204"/>
                <a:ea typeface="新細明體" panose="02020500000000000000" pitchFamily="18" charset="-120"/>
              </a:rPr>
              <a:t>Seven Days is a nice Chinese restaurant</a:t>
            </a:r>
            <a:endParaRPr lang="en-US" sz="1400" dirty="0">
              <a:solidFill>
                <a:prstClr val="black"/>
              </a:solidFill>
              <a:latin typeface="Calibri" panose="020F0502020204030204"/>
            </a:endParaRPr>
          </a:p>
        </p:txBody>
      </p:sp>
      <p:sp>
        <p:nvSpPr>
          <p:cNvPr id="4" name="箭號: 向下 3"/>
          <p:cNvSpPr/>
          <p:nvPr/>
        </p:nvSpPr>
        <p:spPr>
          <a:xfrm>
            <a:off x="4438650" y="2610740"/>
            <a:ext cx="304800" cy="39266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4052856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dirty="0"/>
              <a:t>Issues in Neural NLG</a:t>
            </a:r>
            <a:endParaRPr lang="zh-TW" altLang="en-US" sz="3200" dirty="0"/>
          </a:p>
        </p:txBody>
      </p:sp>
      <p:sp>
        <p:nvSpPr>
          <p:cNvPr id="4" name="內容版面配置區 3"/>
          <p:cNvSpPr>
            <a:spLocks noGrp="1"/>
          </p:cNvSpPr>
          <p:nvPr>
            <p:ph sz="quarter" idx="1"/>
          </p:nvPr>
        </p:nvSpPr>
        <p:spPr>
          <a:xfrm>
            <a:off x="609600" y="1352550"/>
            <a:ext cx="7315200" cy="3429000"/>
          </a:xfrm>
        </p:spPr>
        <p:txBody>
          <a:bodyPr>
            <a:normAutofit/>
          </a:bodyPr>
          <a:lstStyle/>
          <a:p>
            <a:r>
              <a:rPr lang="en-US" altLang="zh-TW" sz="2000" dirty="0"/>
              <a:t>Issue</a:t>
            </a:r>
          </a:p>
          <a:p>
            <a:pPr lvl="1"/>
            <a:r>
              <a:rPr lang="en-US" altLang="zh-TW" sz="1800" dirty="0"/>
              <a:t>NLG tends to generate </a:t>
            </a:r>
            <a:r>
              <a:rPr lang="en-US" altLang="zh-TW" sz="1800" dirty="0">
                <a:solidFill>
                  <a:srgbClr val="C00000"/>
                </a:solidFill>
              </a:rPr>
              <a:t>shorter</a:t>
            </a:r>
            <a:r>
              <a:rPr lang="en-US" altLang="zh-TW" sz="1800" dirty="0"/>
              <a:t> sentences</a:t>
            </a:r>
          </a:p>
          <a:p>
            <a:pPr lvl="1"/>
            <a:r>
              <a:rPr lang="en-US" altLang="zh-TW" sz="1800" dirty="0"/>
              <a:t>NLG may generate </a:t>
            </a:r>
            <a:r>
              <a:rPr lang="en-US" altLang="zh-TW" sz="1800" dirty="0">
                <a:solidFill>
                  <a:srgbClr val="C00000"/>
                </a:solidFill>
              </a:rPr>
              <a:t>grammatically-incorrect</a:t>
            </a:r>
            <a:r>
              <a:rPr lang="en-US" altLang="zh-TW" sz="1800" dirty="0"/>
              <a:t> sentences</a:t>
            </a:r>
            <a:endParaRPr lang="en-US" altLang="zh-TW" sz="2000" dirty="0"/>
          </a:p>
          <a:p>
            <a:r>
              <a:rPr lang="en-US" altLang="zh-TW" sz="2000" dirty="0"/>
              <a:t>Solution</a:t>
            </a:r>
          </a:p>
          <a:p>
            <a:pPr lvl="1"/>
            <a:r>
              <a:rPr lang="en-US" altLang="zh-TW" sz="1800" dirty="0"/>
              <a:t>Generate word patterns in a order</a:t>
            </a:r>
          </a:p>
          <a:p>
            <a:pPr lvl="1"/>
            <a:r>
              <a:rPr lang="en-US" altLang="zh-TW" sz="1800" dirty="0"/>
              <a:t>Consider </a:t>
            </a:r>
            <a:r>
              <a:rPr lang="en-US" altLang="zh-TW" sz="1800" dirty="0">
                <a:solidFill>
                  <a:srgbClr val="C00000"/>
                </a:solidFill>
              </a:rPr>
              <a:t>linguistic patterns</a:t>
            </a:r>
            <a:endParaRPr lang="en-US" altLang="zh-TW" sz="1200" dirty="0">
              <a:solidFill>
                <a:srgbClr val="C00000"/>
              </a:solidFill>
            </a:endParaRPr>
          </a:p>
        </p:txBody>
      </p:sp>
      <p:sp>
        <p:nvSpPr>
          <p:cNvPr id="6" name="投影片編號版面配置區 5"/>
          <p:cNvSpPr>
            <a:spLocks noGrp="1"/>
          </p:cNvSpPr>
          <p:nvPr>
            <p:ph type="sldNum" sz="quarter" idx="12"/>
          </p:nvPr>
        </p:nvSpPr>
        <p:spPr/>
        <p:txBody>
          <a:bodyPr/>
          <a:lstStyle/>
          <a:p>
            <a:pPr algn="r" defTabSz="342884">
              <a:defRPr/>
            </a:pPr>
            <a:fld id="{629637A9-119A-49DA-BD12-AAC58B377D80}" type="slidenum">
              <a:rPr kumimoji="0" lang="en-US" b="0">
                <a:latin typeface="Calibri" panose="020F0502020204030204"/>
              </a:rPr>
              <a:pPr algn="r" defTabSz="342884">
                <a:defRPr/>
              </a:pPr>
              <a:t>25</a:t>
            </a:fld>
            <a:endParaRPr kumimoji="0" lang="en-US" b="0" dirty="0">
              <a:latin typeface="Calibri" panose="020F0502020204030204"/>
            </a:endParaRPr>
          </a:p>
        </p:txBody>
      </p:sp>
    </p:spTree>
    <p:extLst>
      <p:ext uri="{BB962C8B-B14F-4D97-AF65-F5344CB8AC3E}">
        <p14:creationId xmlns:p14="http://schemas.microsoft.com/office/powerpoint/2010/main" val="172554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Vertic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arn(inVertical)">
                                      <p:cBhvr>
                                        <p:cTn id="18" dur="500"/>
                                        <p:tgtEl>
                                          <p:spTgt spid="4">
                                            <p:txEl>
                                              <p:pRg st="3" end="3"/>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arn(inVertical)">
                                      <p:cBhvr>
                                        <p:cTn id="21" dur="500"/>
                                        <p:tgtEl>
                                          <p:spTgt spid="4">
                                            <p:txEl>
                                              <p:pRg st="4" end="4"/>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arn(inVertical)">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A663-FCEE-41E4-B7AF-0D3E29B3AD62}"/>
              </a:ext>
            </a:extLst>
          </p:cNvPr>
          <p:cNvSpPr>
            <a:spLocks noGrp="1"/>
          </p:cNvSpPr>
          <p:nvPr>
            <p:ph type="title"/>
          </p:nvPr>
        </p:nvSpPr>
        <p:spPr/>
        <p:txBody>
          <a:bodyPr>
            <a:normAutofit/>
          </a:bodyPr>
          <a:lstStyle/>
          <a:p>
            <a:r>
              <a:rPr lang="en-US" sz="3200" dirty="0"/>
              <a:t>Hierarchical NLG w/ Linguistic Patterns</a:t>
            </a:r>
            <a:r>
              <a:rPr lang="en-US" sz="2800" dirty="0"/>
              <a:t> </a:t>
            </a:r>
            <a:r>
              <a:rPr lang="en-US" altLang="zh-TW" sz="1700" dirty="0"/>
              <a:t>(</a:t>
            </a:r>
            <a:r>
              <a:rPr lang="en-US" altLang="zh-TW" sz="1700" dirty="0" err="1">
                <a:hlinkClick r:id="rId2"/>
              </a:rPr>
              <a:t>Su</a:t>
            </a:r>
            <a:r>
              <a:rPr lang="en-US" altLang="zh-TW" sz="1700" dirty="0">
                <a:hlinkClick r:id="rId2"/>
              </a:rPr>
              <a:t> et al., 2018</a:t>
            </a:r>
            <a:r>
              <a:rPr lang="en-US" altLang="zh-TW" sz="1700" dirty="0"/>
              <a:t>)</a:t>
            </a:r>
            <a:endParaRPr lang="en-US" sz="1700" dirty="0"/>
          </a:p>
        </p:txBody>
      </p:sp>
      <p:sp>
        <p:nvSpPr>
          <p:cNvPr id="4" name="Slide Number Placeholder 3">
            <a:extLst>
              <a:ext uri="{FF2B5EF4-FFF2-40B4-BE49-F238E27FC236}">
                <a16:creationId xmlns:a16="http://schemas.microsoft.com/office/drawing/2014/main" id="{5F3F518E-6CDF-49A8-9C4B-F16D1D94971A}"/>
              </a:ext>
            </a:extLst>
          </p:cNvPr>
          <p:cNvSpPr>
            <a:spLocks noGrp="1"/>
          </p:cNvSpPr>
          <p:nvPr>
            <p:ph type="sldNum" sz="quarter" idx="12"/>
          </p:nvPr>
        </p:nvSpPr>
        <p:spPr/>
        <p:txBody>
          <a:bodyPr/>
          <a:lstStyle/>
          <a:p>
            <a:pPr algn="r" defTabSz="342884">
              <a:defRPr/>
            </a:pPr>
            <a:fld id="{629637A9-119A-49DA-BD12-AAC58B377D80}" type="slidenum">
              <a:rPr kumimoji="0" lang="en-US" b="0" smtClean="0"/>
              <a:pPr algn="r" defTabSz="342884">
                <a:defRPr/>
              </a:pPr>
              <a:t>26</a:t>
            </a:fld>
            <a:endParaRPr kumimoji="0" lang="en-US" b="0" dirty="0"/>
          </a:p>
        </p:txBody>
      </p:sp>
      <p:grpSp>
        <p:nvGrpSpPr>
          <p:cNvPr id="250" name="Group 249">
            <a:extLst>
              <a:ext uri="{FF2B5EF4-FFF2-40B4-BE49-F238E27FC236}">
                <a16:creationId xmlns:a16="http://schemas.microsoft.com/office/drawing/2014/main" id="{6828B786-1018-478A-ADAD-133549F7D9D8}"/>
              </a:ext>
            </a:extLst>
          </p:cNvPr>
          <p:cNvGrpSpPr/>
          <p:nvPr/>
        </p:nvGrpSpPr>
        <p:grpSpPr>
          <a:xfrm>
            <a:off x="267785" y="2908709"/>
            <a:ext cx="4211650" cy="1170941"/>
            <a:chOff x="267785" y="2908709"/>
            <a:chExt cx="4211650" cy="1170941"/>
          </a:xfrm>
        </p:grpSpPr>
        <p:sp>
          <p:nvSpPr>
            <p:cNvPr id="251" name="Rounded Rectangle 59">
              <a:extLst>
                <a:ext uri="{FF2B5EF4-FFF2-40B4-BE49-F238E27FC236}">
                  <a16:creationId xmlns:a16="http://schemas.microsoft.com/office/drawing/2014/main" id="{32758C47-526E-49E9-84E8-C9717C3B6F37}"/>
                </a:ext>
              </a:extLst>
            </p:cNvPr>
            <p:cNvSpPr/>
            <p:nvPr/>
          </p:nvSpPr>
          <p:spPr>
            <a:xfrm>
              <a:off x="267785" y="2908709"/>
              <a:ext cx="4185449" cy="1159173"/>
            </a:xfrm>
            <a:prstGeom prst="wedgeRoundRectCallout">
              <a:avLst>
                <a:gd name="adj1" fmla="val 33791"/>
                <a:gd name="adj2" fmla="val 84055"/>
                <a:gd name="adj3" fmla="val 16667"/>
              </a:avLst>
            </a:prstGeom>
            <a:solidFill>
              <a:srgbClr val="FFCC99"/>
            </a:solid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52" name="Straight Arrow Connector 236">
              <a:extLst>
                <a:ext uri="{FF2B5EF4-FFF2-40B4-BE49-F238E27FC236}">
                  <a16:creationId xmlns:a16="http://schemas.microsoft.com/office/drawing/2014/main" id="{462BCCDC-2F3D-4744-958E-144D2251DCBF}"/>
                </a:ext>
              </a:extLst>
            </p:cNvPr>
            <p:cNvCxnSpPr>
              <a:cxnSpLocks/>
            </p:cNvCxnSpPr>
            <p:nvPr/>
          </p:nvCxnSpPr>
          <p:spPr>
            <a:xfrm flipV="1">
              <a:off x="2609624" y="3661490"/>
              <a:ext cx="155" cy="197570"/>
            </a:xfrm>
            <a:prstGeom prst="straightConnector1">
              <a:avLst/>
            </a:prstGeom>
            <a:noFill/>
            <a:ln w="19050" cap="flat" cmpd="sng" algn="ctr">
              <a:solidFill>
                <a:sysClr val="windowText" lastClr="000000"/>
              </a:solidFill>
              <a:prstDash val="solid"/>
              <a:tailEnd type="triangle" w="lg" len="lg"/>
            </a:ln>
            <a:effectLst/>
          </p:spPr>
        </p:cxnSp>
        <p:sp>
          <p:nvSpPr>
            <p:cNvPr id="253" name="Oval 378">
              <a:extLst>
                <a:ext uri="{FF2B5EF4-FFF2-40B4-BE49-F238E27FC236}">
                  <a16:creationId xmlns:a16="http://schemas.microsoft.com/office/drawing/2014/main" id="{9E195F3D-5F80-4A36-88B3-411E8D8F1A7D}"/>
                </a:ext>
              </a:extLst>
            </p:cNvPr>
            <p:cNvSpPr/>
            <p:nvPr/>
          </p:nvSpPr>
          <p:spPr>
            <a:xfrm>
              <a:off x="2474262" y="3387666"/>
              <a:ext cx="271036" cy="273824"/>
            </a:xfrm>
            <a:prstGeom prst="ellipse">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54" name="Straight Arrow Connector 397">
              <a:extLst>
                <a:ext uri="{FF2B5EF4-FFF2-40B4-BE49-F238E27FC236}">
                  <a16:creationId xmlns:a16="http://schemas.microsoft.com/office/drawing/2014/main" id="{948A485D-FE41-43BA-9834-EA54D0FF23A6}"/>
                </a:ext>
              </a:extLst>
            </p:cNvPr>
            <p:cNvCxnSpPr/>
            <p:nvPr/>
          </p:nvCxnSpPr>
          <p:spPr>
            <a:xfrm>
              <a:off x="2962075" y="3522365"/>
              <a:ext cx="211783" cy="927"/>
            </a:xfrm>
            <a:prstGeom prst="straightConnector1">
              <a:avLst/>
            </a:prstGeom>
            <a:noFill/>
            <a:ln w="19050" cap="flat" cmpd="sng" algn="ctr">
              <a:solidFill>
                <a:sysClr val="windowText" lastClr="000000"/>
              </a:solidFill>
              <a:prstDash val="solid"/>
              <a:tailEnd type="triangle" w="lg" len="lg"/>
            </a:ln>
            <a:effectLst/>
          </p:spPr>
        </p:cxnSp>
        <p:cxnSp>
          <p:nvCxnSpPr>
            <p:cNvPr id="255" name="Straight Arrow Connector 236">
              <a:extLst>
                <a:ext uri="{FF2B5EF4-FFF2-40B4-BE49-F238E27FC236}">
                  <a16:creationId xmlns:a16="http://schemas.microsoft.com/office/drawing/2014/main" id="{E8AA9F59-62AB-4577-9833-35DC37B0946F}"/>
                </a:ext>
              </a:extLst>
            </p:cNvPr>
            <p:cNvCxnSpPr>
              <a:cxnSpLocks/>
            </p:cNvCxnSpPr>
            <p:nvPr/>
          </p:nvCxnSpPr>
          <p:spPr>
            <a:xfrm flipH="1" flipV="1">
              <a:off x="3309193" y="3662416"/>
              <a:ext cx="236" cy="183986"/>
            </a:xfrm>
            <a:prstGeom prst="straightConnector1">
              <a:avLst/>
            </a:prstGeom>
            <a:noFill/>
            <a:ln w="19050" cap="flat" cmpd="sng" algn="ctr">
              <a:solidFill>
                <a:sysClr val="windowText" lastClr="000000"/>
              </a:solidFill>
              <a:prstDash val="solid"/>
              <a:tailEnd type="triangle" w="lg" len="lg"/>
            </a:ln>
            <a:effectLst/>
          </p:spPr>
        </p:cxnSp>
        <p:sp>
          <p:nvSpPr>
            <p:cNvPr id="256" name="Oval 378">
              <a:extLst>
                <a:ext uri="{FF2B5EF4-FFF2-40B4-BE49-F238E27FC236}">
                  <a16:creationId xmlns:a16="http://schemas.microsoft.com/office/drawing/2014/main" id="{18C97ACC-5606-460D-A058-97356FF7C700}"/>
                </a:ext>
              </a:extLst>
            </p:cNvPr>
            <p:cNvSpPr/>
            <p:nvPr/>
          </p:nvSpPr>
          <p:spPr>
            <a:xfrm>
              <a:off x="3173675" y="3388593"/>
              <a:ext cx="271036" cy="273824"/>
            </a:xfrm>
            <a:prstGeom prst="ellipse">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57" name="Straight Arrow Connector 397">
              <a:extLst>
                <a:ext uri="{FF2B5EF4-FFF2-40B4-BE49-F238E27FC236}">
                  <a16:creationId xmlns:a16="http://schemas.microsoft.com/office/drawing/2014/main" id="{8BB58A42-D0E7-48CB-A22A-5FD7AD8C0CBE}"/>
                </a:ext>
              </a:extLst>
            </p:cNvPr>
            <p:cNvCxnSpPr/>
            <p:nvPr/>
          </p:nvCxnSpPr>
          <p:spPr>
            <a:xfrm>
              <a:off x="3444710" y="3525504"/>
              <a:ext cx="212945" cy="0"/>
            </a:xfrm>
            <a:prstGeom prst="straightConnector1">
              <a:avLst/>
            </a:prstGeom>
            <a:noFill/>
            <a:ln w="19050" cap="flat" cmpd="sng" algn="ctr">
              <a:solidFill>
                <a:sysClr val="windowText" lastClr="000000"/>
              </a:solidFill>
              <a:prstDash val="solid"/>
              <a:tailEnd type="triangle" w="lg" len="lg"/>
            </a:ln>
            <a:effectLst/>
          </p:spPr>
        </p:cxnSp>
        <p:cxnSp>
          <p:nvCxnSpPr>
            <p:cNvPr id="258" name="Straight Arrow Connector 236">
              <a:extLst>
                <a:ext uri="{FF2B5EF4-FFF2-40B4-BE49-F238E27FC236}">
                  <a16:creationId xmlns:a16="http://schemas.microsoft.com/office/drawing/2014/main" id="{51B5EA6A-1486-4A57-8987-E1DA06CB8634}"/>
                </a:ext>
              </a:extLst>
            </p:cNvPr>
            <p:cNvCxnSpPr>
              <a:cxnSpLocks/>
            </p:cNvCxnSpPr>
            <p:nvPr/>
          </p:nvCxnSpPr>
          <p:spPr>
            <a:xfrm flipH="1" flipV="1">
              <a:off x="3800348" y="3661490"/>
              <a:ext cx="2027" cy="197571"/>
            </a:xfrm>
            <a:prstGeom prst="straightConnector1">
              <a:avLst/>
            </a:prstGeom>
            <a:noFill/>
            <a:ln w="19050" cap="flat" cmpd="sng" algn="ctr">
              <a:solidFill>
                <a:sysClr val="windowText" lastClr="000000"/>
              </a:solidFill>
              <a:prstDash val="solid"/>
              <a:tailEnd type="triangle" w="lg" len="lg"/>
            </a:ln>
            <a:effectLst/>
          </p:spPr>
        </p:cxnSp>
        <p:sp>
          <p:nvSpPr>
            <p:cNvPr id="259" name="Oval 378">
              <a:extLst>
                <a:ext uri="{FF2B5EF4-FFF2-40B4-BE49-F238E27FC236}">
                  <a16:creationId xmlns:a16="http://schemas.microsoft.com/office/drawing/2014/main" id="{92628E1E-76CA-418E-A62A-396F323F20C2}"/>
                </a:ext>
              </a:extLst>
            </p:cNvPr>
            <p:cNvSpPr/>
            <p:nvPr/>
          </p:nvSpPr>
          <p:spPr>
            <a:xfrm>
              <a:off x="3664830" y="3387666"/>
              <a:ext cx="271036" cy="273824"/>
            </a:xfrm>
            <a:prstGeom prst="ellipse">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60" name="Straight Arrow Connector 236">
              <a:extLst>
                <a:ext uri="{FF2B5EF4-FFF2-40B4-BE49-F238E27FC236}">
                  <a16:creationId xmlns:a16="http://schemas.microsoft.com/office/drawing/2014/main" id="{C5D2FA55-B562-498F-B4EF-F0CBE9B70161}"/>
                </a:ext>
              </a:extLst>
            </p:cNvPr>
            <p:cNvCxnSpPr>
              <a:cxnSpLocks/>
              <a:stCxn id="253" idx="0"/>
              <a:endCxn id="261" idx="4"/>
            </p:cNvCxnSpPr>
            <p:nvPr/>
          </p:nvCxnSpPr>
          <p:spPr>
            <a:xfrm flipH="1" flipV="1">
              <a:off x="2608899" y="3279581"/>
              <a:ext cx="881" cy="108084"/>
            </a:xfrm>
            <a:prstGeom prst="straightConnector1">
              <a:avLst/>
            </a:prstGeom>
            <a:noFill/>
            <a:ln w="19050" cap="flat" cmpd="sng" algn="ctr">
              <a:solidFill>
                <a:sysClr val="windowText" lastClr="000000"/>
              </a:solidFill>
              <a:prstDash val="solid"/>
              <a:tailEnd type="triangle" w="lg" len="lg"/>
            </a:ln>
            <a:effectLst/>
          </p:spPr>
        </p:cxnSp>
        <p:sp>
          <p:nvSpPr>
            <p:cNvPr id="261" name="Oval 378">
              <a:extLst>
                <a:ext uri="{FF2B5EF4-FFF2-40B4-BE49-F238E27FC236}">
                  <a16:creationId xmlns:a16="http://schemas.microsoft.com/office/drawing/2014/main" id="{F25797CD-6F00-46B1-A191-3D1640A04BF6}"/>
                </a:ext>
              </a:extLst>
            </p:cNvPr>
            <p:cNvSpPr/>
            <p:nvPr/>
          </p:nvSpPr>
          <p:spPr>
            <a:xfrm>
              <a:off x="2473380" y="3005758"/>
              <a:ext cx="271036" cy="273824"/>
            </a:xfrm>
            <a:prstGeom prst="ellipse">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62" name="Straight Arrow Connector 397">
              <a:extLst>
                <a:ext uri="{FF2B5EF4-FFF2-40B4-BE49-F238E27FC236}">
                  <a16:creationId xmlns:a16="http://schemas.microsoft.com/office/drawing/2014/main" id="{000EA8DF-F754-42BF-8390-E4FEDEA21BF8}"/>
                </a:ext>
              </a:extLst>
            </p:cNvPr>
            <p:cNvCxnSpPr/>
            <p:nvPr/>
          </p:nvCxnSpPr>
          <p:spPr>
            <a:xfrm rot="10800000">
              <a:off x="2744416" y="3142669"/>
              <a:ext cx="211783" cy="927"/>
            </a:xfrm>
            <a:prstGeom prst="straightConnector1">
              <a:avLst/>
            </a:prstGeom>
            <a:noFill/>
            <a:ln w="19050" cap="flat" cmpd="sng" algn="ctr">
              <a:solidFill>
                <a:sysClr val="windowText" lastClr="000000"/>
              </a:solidFill>
              <a:prstDash val="solid"/>
              <a:tailEnd type="triangle" w="lg" len="lg"/>
            </a:ln>
            <a:effectLst/>
          </p:spPr>
        </p:cxnSp>
        <p:cxnSp>
          <p:nvCxnSpPr>
            <p:cNvPr id="263" name="Straight Arrow Connector 236">
              <a:extLst>
                <a:ext uri="{FF2B5EF4-FFF2-40B4-BE49-F238E27FC236}">
                  <a16:creationId xmlns:a16="http://schemas.microsoft.com/office/drawing/2014/main" id="{C32C2474-B7B6-46C9-B102-A43ADC664D42}"/>
                </a:ext>
              </a:extLst>
            </p:cNvPr>
            <p:cNvCxnSpPr>
              <a:cxnSpLocks/>
              <a:stCxn id="256" idx="0"/>
              <a:endCxn id="264" idx="4"/>
            </p:cNvCxnSpPr>
            <p:nvPr/>
          </p:nvCxnSpPr>
          <p:spPr>
            <a:xfrm flipH="1" flipV="1">
              <a:off x="3308311" y="3280508"/>
              <a:ext cx="881" cy="108084"/>
            </a:xfrm>
            <a:prstGeom prst="straightConnector1">
              <a:avLst/>
            </a:prstGeom>
            <a:noFill/>
            <a:ln w="19050" cap="flat" cmpd="sng" algn="ctr">
              <a:solidFill>
                <a:sysClr val="windowText" lastClr="000000"/>
              </a:solidFill>
              <a:prstDash val="solid"/>
              <a:tailEnd type="triangle" w="lg" len="lg"/>
            </a:ln>
            <a:effectLst/>
          </p:spPr>
        </p:cxnSp>
        <p:sp>
          <p:nvSpPr>
            <p:cNvPr id="264" name="Oval 378">
              <a:extLst>
                <a:ext uri="{FF2B5EF4-FFF2-40B4-BE49-F238E27FC236}">
                  <a16:creationId xmlns:a16="http://schemas.microsoft.com/office/drawing/2014/main" id="{849A6AC5-CB64-497E-ACC9-7D8F12C46A22}"/>
                </a:ext>
              </a:extLst>
            </p:cNvPr>
            <p:cNvSpPr/>
            <p:nvPr/>
          </p:nvSpPr>
          <p:spPr>
            <a:xfrm>
              <a:off x="3172794" y="3006685"/>
              <a:ext cx="271036" cy="273824"/>
            </a:xfrm>
            <a:prstGeom prst="ellipse">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65" name="Straight Arrow Connector 397">
              <a:extLst>
                <a:ext uri="{FF2B5EF4-FFF2-40B4-BE49-F238E27FC236}">
                  <a16:creationId xmlns:a16="http://schemas.microsoft.com/office/drawing/2014/main" id="{975FBA94-B683-4F21-B238-55D8AE2C2ACA}"/>
                </a:ext>
              </a:extLst>
            </p:cNvPr>
            <p:cNvCxnSpPr/>
            <p:nvPr/>
          </p:nvCxnSpPr>
          <p:spPr>
            <a:xfrm rot="10800000">
              <a:off x="3443829" y="3143597"/>
              <a:ext cx="212945" cy="0"/>
            </a:xfrm>
            <a:prstGeom prst="straightConnector1">
              <a:avLst/>
            </a:prstGeom>
            <a:noFill/>
            <a:ln w="19050" cap="flat" cmpd="sng" algn="ctr">
              <a:solidFill>
                <a:sysClr val="windowText" lastClr="000000"/>
              </a:solidFill>
              <a:prstDash val="solid"/>
              <a:tailEnd type="triangle" w="lg" len="lg"/>
            </a:ln>
            <a:effectLst/>
          </p:spPr>
        </p:cxnSp>
        <p:cxnSp>
          <p:nvCxnSpPr>
            <p:cNvPr id="266" name="Straight Arrow Connector 236">
              <a:extLst>
                <a:ext uri="{FF2B5EF4-FFF2-40B4-BE49-F238E27FC236}">
                  <a16:creationId xmlns:a16="http://schemas.microsoft.com/office/drawing/2014/main" id="{29634189-473A-4F0C-ADC3-35A0BAE98EDC}"/>
                </a:ext>
              </a:extLst>
            </p:cNvPr>
            <p:cNvCxnSpPr>
              <a:cxnSpLocks/>
              <a:stCxn id="259" idx="0"/>
              <a:endCxn id="267" idx="4"/>
            </p:cNvCxnSpPr>
            <p:nvPr/>
          </p:nvCxnSpPr>
          <p:spPr>
            <a:xfrm flipH="1" flipV="1">
              <a:off x="3799467" y="3279581"/>
              <a:ext cx="881" cy="108084"/>
            </a:xfrm>
            <a:prstGeom prst="straightConnector1">
              <a:avLst/>
            </a:prstGeom>
            <a:noFill/>
            <a:ln w="19050" cap="flat" cmpd="sng" algn="ctr">
              <a:solidFill>
                <a:sysClr val="windowText" lastClr="000000"/>
              </a:solidFill>
              <a:prstDash val="solid"/>
              <a:tailEnd type="triangle" w="lg" len="lg"/>
            </a:ln>
            <a:effectLst/>
          </p:spPr>
        </p:cxnSp>
        <p:sp>
          <p:nvSpPr>
            <p:cNvPr id="267" name="Oval 378">
              <a:extLst>
                <a:ext uri="{FF2B5EF4-FFF2-40B4-BE49-F238E27FC236}">
                  <a16:creationId xmlns:a16="http://schemas.microsoft.com/office/drawing/2014/main" id="{B88A098D-A62B-4B6C-9C1F-484824470D69}"/>
                </a:ext>
              </a:extLst>
            </p:cNvPr>
            <p:cNvSpPr/>
            <p:nvPr/>
          </p:nvSpPr>
          <p:spPr>
            <a:xfrm>
              <a:off x="3663948" y="3005758"/>
              <a:ext cx="271036" cy="273824"/>
            </a:xfrm>
            <a:prstGeom prst="ellipse">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8" name="TextBox 267">
              <a:extLst>
                <a:ext uri="{FF2B5EF4-FFF2-40B4-BE49-F238E27FC236}">
                  <a16:creationId xmlns:a16="http://schemas.microsoft.com/office/drawing/2014/main" id="{2323340C-1D9D-43ED-97E2-C78A64232F2B}"/>
                </a:ext>
              </a:extLst>
            </p:cNvPr>
            <p:cNvSpPr txBox="1"/>
            <p:nvPr/>
          </p:nvSpPr>
          <p:spPr>
            <a:xfrm>
              <a:off x="312515" y="2978477"/>
              <a:ext cx="1680652" cy="5078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350" b="1" i="0" u="none" strike="noStrike" kern="0" cap="none" spc="0" normalizeH="0" baseline="0" noProof="0" dirty="0">
                  <a:ln>
                    <a:noFill/>
                  </a:ln>
                  <a:solidFill>
                    <a:prstClr val="black"/>
                  </a:solidFill>
                  <a:effectLst/>
                  <a:uLnTx/>
                  <a:uFillTx/>
                </a:rPr>
                <a:t>Bidirectional</a:t>
              </a:r>
              <a:r>
                <a:rPr kumimoji="0" altLang="en-US" sz="135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350" b="1" i="0" u="none" strike="noStrike" kern="0" cap="none" spc="0" normalizeH="0" baseline="0" noProof="0" dirty="0">
                  <a:ln>
                    <a:noFill/>
                  </a:ln>
                  <a:solidFill>
                    <a:prstClr val="black"/>
                  </a:solidFill>
                  <a:effectLst/>
                  <a:uLnTx/>
                  <a:uFillTx/>
                </a:rPr>
                <a:t>GRU</a:t>
              </a:r>
              <a:r>
                <a:rPr kumimoji="0" altLang="en-US" sz="135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350" b="1" i="0" u="none" strike="noStrike" kern="0" cap="none" spc="0" normalizeH="0" baseline="0" noProof="0" dirty="0">
                  <a:ln>
                    <a:noFill/>
                  </a:ln>
                  <a:solidFill>
                    <a:prstClr val="black"/>
                  </a:solidFill>
                  <a:effectLst/>
                  <a:uLnTx/>
                  <a:uFillTx/>
                </a:rPr>
                <a:t>Encoder</a:t>
              </a:r>
              <a:endParaRPr kumimoji="0" lang="en-US" sz="1350" b="1" i="0" u="none" strike="noStrike" kern="0" cap="none" spc="0" normalizeH="0" baseline="0" noProof="0" dirty="0">
                <a:ln>
                  <a:noFill/>
                </a:ln>
                <a:solidFill>
                  <a:prstClr val="black"/>
                </a:solidFill>
                <a:effectLst/>
                <a:uLnTx/>
                <a:uFillTx/>
              </a:endParaRPr>
            </a:p>
          </p:txBody>
        </p:sp>
        <p:cxnSp>
          <p:nvCxnSpPr>
            <p:cNvPr id="269" name="Straight Arrow Connector 397">
              <a:extLst>
                <a:ext uri="{FF2B5EF4-FFF2-40B4-BE49-F238E27FC236}">
                  <a16:creationId xmlns:a16="http://schemas.microsoft.com/office/drawing/2014/main" id="{C21A85AD-1FAE-4BB1-8F33-5FDBF2FE2B16}"/>
                </a:ext>
              </a:extLst>
            </p:cNvPr>
            <p:cNvCxnSpPr>
              <a:cxnSpLocks/>
              <a:stCxn id="261" idx="2"/>
              <a:endCxn id="280" idx="6"/>
            </p:cNvCxnSpPr>
            <p:nvPr/>
          </p:nvCxnSpPr>
          <p:spPr>
            <a:xfrm flipH="1" flipV="1">
              <a:off x="2251938" y="3140457"/>
              <a:ext cx="221442" cy="2213"/>
            </a:xfrm>
            <a:prstGeom prst="straightConnector1">
              <a:avLst/>
            </a:prstGeom>
            <a:noFill/>
            <a:ln w="19050" cap="flat" cmpd="sng" algn="ctr">
              <a:solidFill>
                <a:sysClr val="windowText" lastClr="000000"/>
              </a:solidFill>
              <a:prstDash val="solid"/>
              <a:tailEnd type="triangle" w="lg" len="lg"/>
            </a:ln>
            <a:effectLst/>
          </p:spPr>
        </p:cxnSp>
        <p:cxnSp>
          <p:nvCxnSpPr>
            <p:cNvPr id="270" name="Straight Arrow Connector 397">
              <a:extLst>
                <a:ext uri="{FF2B5EF4-FFF2-40B4-BE49-F238E27FC236}">
                  <a16:creationId xmlns:a16="http://schemas.microsoft.com/office/drawing/2014/main" id="{08E0A2FA-343F-4A11-9027-660D572CEBB4}"/>
                </a:ext>
              </a:extLst>
            </p:cNvPr>
            <p:cNvCxnSpPr>
              <a:cxnSpLocks/>
              <a:stCxn id="278" idx="6"/>
              <a:endCxn id="253" idx="2"/>
            </p:cNvCxnSpPr>
            <p:nvPr/>
          </p:nvCxnSpPr>
          <p:spPr>
            <a:xfrm>
              <a:off x="2252820" y="3522365"/>
              <a:ext cx="221442" cy="2213"/>
            </a:xfrm>
            <a:prstGeom prst="straightConnector1">
              <a:avLst/>
            </a:prstGeom>
            <a:noFill/>
            <a:ln w="19050" cap="flat" cmpd="sng" algn="ctr">
              <a:solidFill>
                <a:sysClr val="windowText" lastClr="000000"/>
              </a:solidFill>
              <a:prstDash val="solid"/>
              <a:tailEnd type="triangle" w="lg" len="lg"/>
            </a:ln>
            <a:effectLst/>
          </p:spPr>
        </p:cxnSp>
        <p:cxnSp>
          <p:nvCxnSpPr>
            <p:cNvPr id="271" name="Straight Arrow Connector 397">
              <a:extLst>
                <a:ext uri="{FF2B5EF4-FFF2-40B4-BE49-F238E27FC236}">
                  <a16:creationId xmlns:a16="http://schemas.microsoft.com/office/drawing/2014/main" id="{BE463909-0BA1-476F-8BE6-D885974191E9}"/>
                </a:ext>
              </a:extLst>
            </p:cNvPr>
            <p:cNvCxnSpPr/>
            <p:nvPr/>
          </p:nvCxnSpPr>
          <p:spPr>
            <a:xfrm rot="10800000">
              <a:off x="3930217" y="3141423"/>
              <a:ext cx="212945" cy="0"/>
            </a:xfrm>
            <a:prstGeom prst="straightConnector1">
              <a:avLst/>
            </a:prstGeom>
            <a:noFill/>
            <a:ln w="19050" cap="flat" cmpd="sng" algn="ctr">
              <a:solidFill>
                <a:sysClr val="windowText" lastClr="000000"/>
              </a:solidFill>
              <a:prstDash val="solid"/>
              <a:tailEnd type="triangle" w="lg" len="lg"/>
            </a:ln>
            <a:effectLst/>
          </p:spPr>
        </p:cxnSp>
        <p:cxnSp>
          <p:nvCxnSpPr>
            <p:cNvPr id="272" name="Straight Arrow Connector 397">
              <a:extLst>
                <a:ext uri="{FF2B5EF4-FFF2-40B4-BE49-F238E27FC236}">
                  <a16:creationId xmlns:a16="http://schemas.microsoft.com/office/drawing/2014/main" id="{13BC6598-A9CD-44BE-BC79-7CB6AEF37704}"/>
                </a:ext>
              </a:extLst>
            </p:cNvPr>
            <p:cNvCxnSpPr/>
            <p:nvPr/>
          </p:nvCxnSpPr>
          <p:spPr>
            <a:xfrm>
              <a:off x="3944191" y="3518357"/>
              <a:ext cx="212945" cy="0"/>
            </a:xfrm>
            <a:prstGeom prst="straightConnector1">
              <a:avLst/>
            </a:prstGeom>
            <a:noFill/>
            <a:ln w="19050" cap="flat" cmpd="sng" algn="ctr">
              <a:solidFill>
                <a:sysClr val="windowText" lastClr="000000"/>
              </a:solidFill>
              <a:prstDash val="solid"/>
              <a:tailEnd type="triangle" w="lg" len="lg"/>
            </a:ln>
            <a:effectLst/>
          </p:spPr>
        </p:cxnSp>
        <p:sp>
          <p:nvSpPr>
            <p:cNvPr id="273" name="TextBox 272">
              <a:extLst>
                <a:ext uri="{FF2B5EF4-FFF2-40B4-BE49-F238E27FC236}">
                  <a16:creationId xmlns:a16="http://schemas.microsoft.com/office/drawing/2014/main" id="{EDA7382E-2935-40F6-A3FA-E0FAD0D38587}"/>
                </a:ext>
              </a:extLst>
            </p:cNvPr>
            <p:cNvSpPr txBox="1"/>
            <p:nvPr/>
          </p:nvSpPr>
          <p:spPr>
            <a:xfrm>
              <a:off x="3018015" y="3800389"/>
              <a:ext cx="57073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rPr>
                <a:t>Italian</a:t>
              </a:r>
              <a:endParaRPr kumimoji="0" lang="en-US" sz="1200" b="0" i="0" u="none" strike="noStrike" kern="0" cap="none" spc="0" normalizeH="0" baseline="0" noProof="0" dirty="0">
                <a:ln>
                  <a:noFill/>
                </a:ln>
                <a:solidFill>
                  <a:prstClr val="black"/>
                </a:solidFill>
                <a:effectLst/>
                <a:uLnTx/>
                <a:uFillTx/>
              </a:endParaRPr>
            </a:p>
          </p:txBody>
        </p:sp>
        <p:sp>
          <p:nvSpPr>
            <p:cNvPr id="274" name="TextBox 273">
              <a:extLst>
                <a:ext uri="{FF2B5EF4-FFF2-40B4-BE49-F238E27FC236}">
                  <a16:creationId xmlns:a16="http://schemas.microsoft.com/office/drawing/2014/main" id="{2CDE854F-2BA2-4F29-BEB1-9DD631AC0355}"/>
                </a:ext>
              </a:extLst>
            </p:cNvPr>
            <p:cNvSpPr txBox="1"/>
            <p:nvPr/>
          </p:nvSpPr>
          <p:spPr>
            <a:xfrm>
              <a:off x="3499466" y="3792322"/>
              <a:ext cx="88069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err="1">
                  <a:ln>
                    <a:noFill/>
                  </a:ln>
                  <a:solidFill>
                    <a:prstClr val="black"/>
                  </a:solidFill>
                  <a:effectLst/>
                  <a:uLnTx/>
                  <a:uFillTx/>
                </a:rPr>
                <a:t>priceRange</a:t>
              </a:r>
              <a:endParaRPr kumimoji="0" lang="en-US" sz="1200" b="0" i="0" u="none" strike="noStrike" kern="0" cap="none" spc="0" normalizeH="0" baseline="0" noProof="0" dirty="0">
                <a:ln>
                  <a:noFill/>
                </a:ln>
                <a:solidFill>
                  <a:prstClr val="black"/>
                </a:solidFill>
                <a:effectLst/>
                <a:uLnTx/>
                <a:uFillTx/>
              </a:endParaRPr>
            </a:p>
          </p:txBody>
        </p:sp>
        <p:sp>
          <p:nvSpPr>
            <p:cNvPr id="275" name="TextBox 274">
              <a:extLst>
                <a:ext uri="{FF2B5EF4-FFF2-40B4-BE49-F238E27FC236}">
                  <a16:creationId xmlns:a16="http://schemas.microsoft.com/office/drawing/2014/main" id="{27B5F50E-A2F8-44E2-8A28-E29EC2ED9D0E}"/>
                </a:ext>
              </a:extLst>
            </p:cNvPr>
            <p:cNvSpPr txBox="1"/>
            <p:nvPr/>
          </p:nvSpPr>
          <p:spPr>
            <a:xfrm>
              <a:off x="1985738" y="3794838"/>
              <a:ext cx="53893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rPr>
                <a:t>name</a:t>
              </a:r>
              <a:endParaRPr kumimoji="0" lang="en-US" sz="1200" b="0" i="0" u="none" strike="noStrike" kern="0" cap="none" spc="0" normalizeH="0" baseline="0" noProof="0" dirty="0">
                <a:ln>
                  <a:noFill/>
                </a:ln>
                <a:solidFill>
                  <a:prstClr val="black"/>
                </a:solidFill>
                <a:effectLst/>
                <a:uLnTx/>
                <a:uFillTx/>
              </a:endParaRPr>
            </a:p>
          </p:txBody>
        </p:sp>
        <p:sp>
          <p:nvSpPr>
            <p:cNvPr id="276" name="TextBox 275">
              <a:extLst>
                <a:ext uri="{FF2B5EF4-FFF2-40B4-BE49-F238E27FC236}">
                  <a16:creationId xmlns:a16="http://schemas.microsoft.com/office/drawing/2014/main" id="{F44EE723-4F42-4B8F-AA62-03903970FAF6}"/>
                </a:ext>
              </a:extLst>
            </p:cNvPr>
            <p:cNvSpPr txBox="1"/>
            <p:nvPr/>
          </p:nvSpPr>
          <p:spPr>
            <a:xfrm>
              <a:off x="4174543" y="3772527"/>
              <a:ext cx="304892" cy="30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mr-IN" altLang="zh-TW" sz="1350" b="0" i="0" u="none" strike="noStrike" kern="0" cap="none" spc="0" normalizeH="0" baseline="0" noProof="0" dirty="0">
                  <a:ln>
                    <a:noFill/>
                  </a:ln>
                  <a:solidFill>
                    <a:prstClr val="black"/>
                  </a:solidFill>
                  <a:effectLst/>
                  <a:uLnTx/>
                  <a:uFillTx/>
                </a:rPr>
                <a:t>…</a:t>
              </a:r>
              <a:endParaRPr kumimoji="0" lang="en-US" sz="1350" b="0" i="0" u="none" strike="noStrike" kern="0" cap="none" spc="0" normalizeH="0" baseline="0" noProof="0" dirty="0">
                <a:ln>
                  <a:noFill/>
                </a:ln>
                <a:solidFill>
                  <a:prstClr val="black"/>
                </a:solidFill>
                <a:effectLst/>
                <a:uLnTx/>
                <a:uFillTx/>
              </a:endParaRPr>
            </a:p>
          </p:txBody>
        </p:sp>
        <p:cxnSp>
          <p:nvCxnSpPr>
            <p:cNvPr id="277" name="Straight Arrow Connector 236">
              <a:extLst>
                <a:ext uri="{FF2B5EF4-FFF2-40B4-BE49-F238E27FC236}">
                  <a16:creationId xmlns:a16="http://schemas.microsoft.com/office/drawing/2014/main" id="{6A755491-F459-4AC0-A137-E17151745A46}"/>
                </a:ext>
              </a:extLst>
            </p:cNvPr>
            <p:cNvCxnSpPr>
              <a:cxnSpLocks/>
            </p:cNvCxnSpPr>
            <p:nvPr/>
          </p:nvCxnSpPr>
          <p:spPr>
            <a:xfrm flipV="1">
              <a:off x="2117147" y="3659278"/>
              <a:ext cx="155" cy="197570"/>
            </a:xfrm>
            <a:prstGeom prst="straightConnector1">
              <a:avLst/>
            </a:prstGeom>
            <a:noFill/>
            <a:ln w="19050" cap="flat" cmpd="sng" algn="ctr">
              <a:solidFill>
                <a:sysClr val="windowText" lastClr="000000"/>
              </a:solidFill>
              <a:prstDash val="solid"/>
              <a:tailEnd type="triangle" w="lg" len="lg"/>
            </a:ln>
            <a:effectLst/>
          </p:spPr>
        </p:cxnSp>
        <p:sp>
          <p:nvSpPr>
            <p:cNvPr id="278" name="Oval 378">
              <a:extLst>
                <a:ext uri="{FF2B5EF4-FFF2-40B4-BE49-F238E27FC236}">
                  <a16:creationId xmlns:a16="http://schemas.microsoft.com/office/drawing/2014/main" id="{DD4A5EA3-BA8D-49CA-BCD3-6EE6590F55CC}"/>
                </a:ext>
              </a:extLst>
            </p:cNvPr>
            <p:cNvSpPr/>
            <p:nvPr/>
          </p:nvSpPr>
          <p:spPr>
            <a:xfrm>
              <a:off x="1981785" y="3385454"/>
              <a:ext cx="271036" cy="273824"/>
            </a:xfrm>
            <a:prstGeom prst="ellipse">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79" name="Straight Arrow Connector 236">
              <a:extLst>
                <a:ext uri="{FF2B5EF4-FFF2-40B4-BE49-F238E27FC236}">
                  <a16:creationId xmlns:a16="http://schemas.microsoft.com/office/drawing/2014/main" id="{6BE9747E-ED50-4643-8B6C-D67D8EB57D7F}"/>
                </a:ext>
              </a:extLst>
            </p:cNvPr>
            <p:cNvCxnSpPr>
              <a:cxnSpLocks/>
              <a:stCxn id="278" idx="0"/>
              <a:endCxn id="280" idx="4"/>
            </p:cNvCxnSpPr>
            <p:nvPr/>
          </p:nvCxnSpPr>
          <p:spPr>
            <a:xfrm flipH="1" flipV="1">
              <a:off x="2116421" y="3277369"/>
              <a:ext cx="881" cy="108084"/>
            </a:xfrm>
            <a:prstGeom prst="straightConnector1">
              <a:avLst/>
            </a:prstGeom>
            <a:noFill/>
            <a:ln w="19050" cap="flat" cmpd="sng" algn="ctr">
              <a:solidFill>
                <a:sysClr val="windowText" lastClr="000000"/>
              </a:solidFill>
              <a:prstDash val="solid"/>
              <a:tailEnd type="triangle" w="lg" len="lg"/>
            </a:ln>
            <a:effectLst/>
          </p:spPr>
        </p:cxnSp>
        <p:sp>
          <p:nvSpPr>
            <p:cNvPr id="280" name="Oval 378">
              <a:extLst>
                <a:ext uri="{FF2B5EF4-FFF2-40B4-BE49-F238E27FC236}">
                  <a16:creationId xmlns:a16="http://schemas.microsoft.com/office/drawing/2014/main" id="{5C81AB58-91EA-4A9C-8BF4-B2864FFAFC34}"/>
                </a:ext>
              </a:extLst>
            </p:cNvPr>
            <p:cNvSpPr/>
            <p:nvPr/>
          </p:nvSpPr>
          <p:spPr>
            <a:xfrm>
              <a:off x="1980903" y="3003546"/>
              <a:ext cx="271036" cy="273824"/>
            </a:xfrm>
            <a:prstGeom prst="ellipse">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81" name="Straight Connector 280">
              <a:extLst>
                <a:ext uri="{FF2B5EF4-FFF2-40B4-BE49-F238E27FC236}">
                  <a16:creationId xmlns:a16="http://schemas.microsoft.com/office/drawing/2014/main" id="{06630454-CF7F-478A-9E00-C1C64AE8E1F1}"/>
                </a:ext>
              </a:extLst>
            </p:cNvPr>
            <p:cNvCxnSpPr>
              <a:cxnSpLocks/>
              <a:stCxn id="261" idx="6"/>
              <a:endCxn id="264" idx="2"/>
            </p:cNvCxnSpPr>
            <p:nvPr/>
          </p:nvCxnSpPr>
          <p:spPr>
            <a:xfrm>
              <a:off x="2744416" y="3142669"/>
              <a:ext cx="428377" cy="927"/>
            </a:xfrm>
            <a:prstGeom prst="line">
              <a:avLst/>
            </a:prstGeom>
            <a:noFill/>
            <a:ln w="19050" cap="flat" cmpd="sng" algn="ctr">
              <a:solidFill>
                <a:sysClr val="windowText" lastClr="000000"/>
              </a:solidFill>
              <a:prstDash val="sysDash"/>
              <a:headEnd type="none" w="med" len="med"/>
              <a:tailEnd type="none" w="med" len="med"/>
            </a:ln>
            <a:effectLst/>
          </p:spPr>
        </p:cxnSp>
        <p:cxnSp>
          <p:nvCxnSpPr>
            <p:cNvPr id="282" name="Straight Connector 281">
              <a:extLst>
                <a:ext uri="{FF2B5EF4-FFF2-40B4-BE49-F238E27FC236}">
                  <a16:creationId xmlns:a16="http://schemas.microsoft.com/office/drawing/2014/main" id="{B2DB069F-DC07-46DD-9A1D-623B727ABE7E}"/>
                </a:ext>
              </a:extLst>
            </p:cNvPr>
            <p:cNvCxnSpPr>
              <a:cxnSpLocks/>
              <a:stCxn id="253" idx="6"/>
              <a:endCxn id="256" idx="2"/>
            </p:cNvCxnSpPr>
            <p:nvPr/>
          </p:nvCxnSpPr>
          <p:spPr>
            <a:xfrm>
              <a:off x="2745297" y="3524577"/>
              <a:ext cx="428377" cy="927"/>
            </a:xfrm>
            <a:prstGeom prst="line">
              <a:avLst/>
            </a:prstGeom>
            <a:noFill/>
            <a:ln w="19050" cap="flat" cmpd="sng" algn="ctr">
              <a:solidFill>
                <a:sysClr val="windowText" lastClr="000000"/>
              </a:solidFill>
              <a:prstDash val="sysDash"/>
              <a:headEnd type="none" w="med" len="med"/>
              <a:tailEnd type="none" w="med" len="med"/>
            </a:ln>
            <a:effectLst/>
          </p:spPr>
        </p:cxnSp>
        <p:sp>
          <p:nvSpPr>
            <p:cNvPr id="283" name="TextBox 282">
              <a:extLst>
                <a:ext uri="{FF2B5EF4-FFF2-40B4-BE49-F238E27FC236}">
                  <a16:creationId xmlns:a16="http://schemas.microsoft.com/office/drawing/2014/main" id="{AAB1A310-FD63-49A1-96E8-8FE6B48947A7}"/>
                </a:ext>
              </a:extLst>
            </p:cNvPr>
            <p:cNvSpPr txBox="1"/>
            <p:nvPr/>
          </p:nvSpPr>
          <p:spPr>
            <a:xfrm>
              <a:off x="2515485" y="3779568"/>
              <a:ext cx="468200" cy="30008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mr-IN" altLang="zh-TW" sz="1350" b="0" i="0" u="none" strike="noStrike" kern="0" cap="none" spc="0" normalizeH="0" baseline="0" noProof="0" dirty="0">
                  <a:ln>
                    <a:noFill/>
                  </a:ln>
                  <a:solidFill>
                    <a:prstClr val="black"/>
                  </a:solidFill>
                  <a:effectLst/>
                  <a:uLnTx/>
                  <a:uFillTx/>
                </a:rPr>
                <a:t>…</a:t>
              </a:r>
              <a:endParaRPr kumimoji="0" lang="en-US" sz="1350" b="0" i="0" u="none" strike="noStrike" kern="0" cap="none" spc="0" normalizeH="0" baseline="0" noProof="0" dirty="0">
                <a:ln>
                  <a:noFill/>
                </a:ln>
                <a:solidFill>
                  <a:prstClr val="black"/>
                </a:solidFill>
                <a:effectLst/>
                <a:uLnTx/>
                <a:uFillTx/>
              </a:endParaRPr>
            </a:p>
          </p:txBody>
        </p:sp>
      </p:grpSp>
      <p:sp>
        <p:nvSpPr>
          <p:cNvPr id="284" name="Slide Number Placeholder 3">
            <a:extLst>
              <a:ext uri="{FF2B5EF4-FFF2-40B4-BE49-F238E27FC236}">
                <a16:creationId xmlns:a16="http://schemas.microsoft.com/office/drawing/2014/main" id="{89012C09-FE64-48C3-88EB-B75FF33E4C3A}"/>
              </a:ext>
            </a:extLst>
          </p:cNvPr>
          <p:cNvSpPr txBox="1">
            <a:spLocks/>
          </p:cNvSpPr>
          <p:nvPr/>
        </p:nvSpPr>
        <p:spPr>
          <a:xfrm>
            <a:off x="8067183" y="4836326"/>
            <a:ext cx="984019" cy="273844"/>
          </a:xfrm>
          <a:prstGeom prst="rect">
            <a:avLst/>
          </a:prstGeom>
        </p:spPr>
        <p:txBody>
          <a:bodyPr vert="horz" anchor="ctr" anchorCtr="0">
            <a:normAutofit/>
          </a:bodyPr>
          <a:lstStyle>
            <a:lvl1pPr marL="0" algn="ctr" rtl="0" eaLnBrk="1" latinLnBrk="0" hangingPunct="1">
              <a:defRPr kumimoji="1" lang="zh-TW" sz="1050" b="1" kern="1200">
                <a:solidFill>
                  <a:srgbClr val="FFFFFF"/>
                </a:solidFill>
                <a:latin typeface="+mn-lt"/>
                <a:ea typeface="+mn-ea"/>
                <a:cs typeface="+mn-cs"/>
              </a:defRPr>
            </a:lvl1pPr>
            <a:lvl2pPr marL="457200" algn="l" rtl="0" latinLnBrk="0">
              <a:defRPr lang="zh-TW" sz="1800" kern="1200">
                <a:solidFill>
                  <a:schemeClr val="tx1"/>
                </a:solidFill>
                <a:latin typeface="+mn-lt"/>
                <a:ea typeface="+mn-ea"/>
                <a:cs typeface="+mn-cs"/>
              </a:defRPr>
            </a:lvl2pPr>
            <a:lvl3pPr marL="914400" algn="l" rtl="0" latinLnBrk="0">
              <a:defRPr lang="zh-TW" sz="1800" kern="1200">
                <a:solidFill>
                  <a:schemeClr val="tx1"/>
                </a:solidFill>
                <a:latin typeface="+mn-lt"/>
                <a:ea typeface="+mn-ea"/>
                <a:cs typeface="+mn-cs"/>
              </a:defRPr>
            </a:lvl3pPr>
            <a:lvl4pPr marL="1371600" algn="l" rtl="0" latinLnBrk="0">
              <a:defRPr lang="zh-TW" sz="1800" kern="1200">
                <a:solidFill>
                  <a:schemeClr val="tx1"/>
                </a:solidFill>
                <a:latin typeface="+mn-lt"/>
                <a:ea typeface="+mn-ea"/>
                <a:cs typeface="+mn-cs"/>
              </a:defRPr>
            </a:lvl4pPr>
            <a:lvl5pPr marL="1828800" algn="l" rtl="0" latinLnBrk="0">
              <a:defRPr lang="zh-TW" sz="1800" kern="1200">
                <a:solidFill>
                  <a:schemeClr val="tx1"/>
                </a:solidFill>
                <a:latin typeface="+mn-lt"/>
                <a:ea typeface="+mn-ea"/>
                <a:cs typeface="+mn-cs"/>
              </a:defRPr>
            </a:lvl5pPr>
            <a:lvl6pPr marL="2286000" algn="l" rtl="0" latinLnBrk="0">
              <a:defRPr lang="zh-TW" sz="1800" kern="1200">
                <a:solidFill>
                  <a:schemeClr val="tx1"/>
                </a:solidFill>
                <a:latin typeface="+mn-lt"/>
                <a:ea typeface="+mn-ea"/>
                <a:cs typeface="+mn-cs"/>
              </a:defRPr>
            </a:lvl6pPr>
            <a:lvl7pPr marL="2743200" algn="l" rtl="0" latinLnBrk="0">
              <a:defRPr lang="zh-TW" sz="1800" kern="1200">
                <a:solidFill>
                  <a:schemeClr val="tx1"/>
                </a:solidFill>
                <a:latin typeface="+mn-lt"/>
                <a:ea typeface="+mn-ea"/>
                <a:cs typeface="+mn-cs"/>
              </a:defRPr>
            </a:lvl7pPr>
            <a:lvl8pPr marL="3200400" algn="l" rtl="0" latinLnBrk="0">
              <a:defRPr lang="zh-TW" sz="1800" kern="1200">
                <a:solidFill>
                  <a:schemeClr val="tx1"/>
                </a:solidFill>
                <a:latin typeface="+mn-lt"/>
                <a:ea typeface="+mn-ea"/>
                <a:cs typeface="+mn-cs"/>
              </a:defRPr>
            </a:lvl8pPr>
            <a:lvl9pPr marL="3657600" algn="l" rtl="0" latinLnBrk="0">
              <a:defRPr lang="zh-TW" sz="1800" kern="1200">
                <a:solidFill>
                  <a:schemeClr val="tx1"/>
                </a:solidFill>
                <a:latin typeface="+mn-lt"/>
                <a:ea typeface="+mn-ea"/>
                <a:cs typeface="+mn-cs"/>
              </a:defRPr>
            </a:lvl9pPr>
            <a:extLst/>
          </a:lstStyle>
          <a:p>
            <a:pPr marL="0" marR="0" lvl="0" indent="0" algn="r" defTabSz="342884" rtl="0" eaLnBrk="1" fontAlgn="auto" latinLnBrk="0" hangingPunct="1">
              <a:lnSpc>
                <a:spcPct val="100000"/>
              </a:lnSpc>
              <a:spcBef>
                <a:spcPts val="0"/>
              </a:spcBef>
              <a:spcAft>
                <a:spcPts val="0"/>
              </a:spcAft>
              <a:buClrTx/>
              <a:buSzTx/>
              <a:buFontTx/>
              <a:buNone/>
              <a:tabLst/>
              <a:defRPr/>
            </a:pPr>
            <a:fld id="{629637A9-119A-49DA-BD12-AAC58B377D80}"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342884" rtl="0" eaLnBrk="1" fontAlgn="auto" latinLnBrk="0" hangingPunct="1">
                <a:lnSpc>
                  <a:spcPct val="100000"/>
                </a:lnSpc>
                <a:spcBef>
                  <a:spcPts val="0"/>
                </a:spcBef>
                <a:spcAft>
                  <a:spcPts val="0"/>
                </a:spcAft>
                <a:buClrTx/>
                <a:buSzTx/>
                <a:buFontTx/>
                <a:buNone/>
                <a:tabLst/>
                <a:defRPr/>
              </a:pPr>
              <a:t>26</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4680479A-5F3E-4BA8-AF77-BA5648C42DB5}"/>
              </a:ext>
            </a:extLst>
          </p:cNvPr>
          <p:cNvSpPr/>
          <p:nvPr/>
        </p:nvSpPr>
        <p:spPr>
          <a:xfrm>
            <a:off x="3282754" y="4569583"/>
            <a:ext cx="969542" cy="304940"/>
          </a:xfrm>
          <a:prstGeom prst="rect">
            <a:avLst/>
          </a:prstGeom>
          <a:solidFill>
            <a:srgbClr val="51C3F9"/>
          </a:solidFill>
          <a:ln w="19050" cap="flat" cmpd="sng" algn="ctr">
            <a:solidFill>
              <a:srgbClr val="51C3F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ENCODER</a:t>
            </a: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6" name="Rectangle 285">
            <a:extLst>
              <a:ext uri="{FF2B5EF4-FFF2-40B4-BE49-F238E27FC236}">
                <a16:creationId xmlns:a16="http://schemas.microsoft.com/office/drawing/2014/main" id="{5E7DC80E-C1D8-4BCF-A5A4-810041FD5BB2}"/>
              </a:ext>
            </a:extLst>
          </p:cNvPr>
          <p:cNvSpPr/>
          <p:nvPr/>
        </p:nvSpPr>
        <p:spPr>
          <a:xfrm>
            <a:off x="737246" y="4580834"/>
            <a:ext cx="2616188" cy="41549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rPr>
              <a:t>name[Midsummer House], food[Italian], </a:t>
            </a:r>
            <a:r>
              <a:rPr kumimoji="0" lang="en-US" sz="1050" b="0" i="0" u="none" strike="noStrike" kern="0" cap="none" spc="0" normalizeH="0" baseline="0" noProof="0" dirty="0" err="1">
                <a:ln>
                  <a:noFill/>
                </a:ln>
                <a:solidFill>
                  <a:prstClr val="black"/>
                </a:solidFill>
                <a:effectLst/>
                <a:uLnTx/>
                <a:uFillTx/>
              </a:rPr>
              <a:t>priceRange</a:t>
            </a:r>
            <a:r>
              <a:rPr kumimoji="0" lang="en-US" sz="1050" b="0" i="0" u="none" strike="noStrike" kern="0" cap="none" spc="0" normalizeH="0" baseline="0" noProof="0" dirty="0">
                <a:ln>
                  <a:noFill/>
                </a:ln>
                <a:solidFill>
                  <a:prstClr val="black"/>
                </a:solidFill>
                <a:effectLst/>
                <a:uLnTx/>
                <a:uFillTx/>
              </a:rPr>
              <a:t>[moderate], near[All Bar One]</a:t>
            </a:r>
          </a:p>
        </p:txBody>
      </p:sp>
      <p:cxnSp>
        <p:nvCxnSpPr>
          <p:cNvPr id="287" name="Straight Arrow Connector 286">
            <a:extLst>
              <a:ext uri="{FF2B5EF4-FFF2-40B4-BE49-F238E27FC236}">
                <a16:creationId xmlns:a16="http://schemas.microsoft.com/office/drawing/2014/main" id="{CF8164D6-6121-40FC-B41A-4B4403FAD7A2}"/>
              </a:ext>
            </a:extLst>
          </p:cNvPr>
          <p:cNvCxnSpPr>
            <a:cxnSpLocks/>
            <a:stCxn id="285" idx="3"/>
            <a:endCxn id="293" idx="1"/>
          </p:cNvCxnSpPr>
          <p:nvPr/>
        </p:nvCxnSpPr>
        <p:spPr>
          <a:xfrm flipV="1">
            <a:off x="4252296" y="4716016"/>
            <a:ext cx="577247" cy="6038"/>
          </a:xfrm>
          <a:prstGeom prst="straightConnector1">
            <a:avLst/>
          </a:prstGeom>
          <a:noFill/>
          <a:ln w="50800" cap="flat" cmpd="sng" algn="ctr">
            <a:solidFill>
              <a:srgbClr val="0070C0"/>
            </a:solidFill>
            <a:prstDash val="solid"/>
            <a:tailEnd type="triangle"/>
          </a:ln>
          <a:effectLst/>
        </p:spPr>
      </p:cxnSp>
      <p:grpSp>
        <p:nvGrpSpPr>
          <p:cNvPr id="288" name="Group 287">
            <a:extLst>
              <a:ext uri="{FF2B5EF4-FFF2-40B4-BE49-F238E27FC236}">
                <a16:creationId xmlns:a16="http://schemas.microsoft.com/office/drawing/2014/main" id="{7C4A1AD6-00B2-43CA-B834-4B76490A28EC}"/>
              </a:ext>
            </a:extLst>
          </p:cNvPr>
          <p:cNvGrpSpPr/>
          <p:nvPr/>
        </p:nvGrpSpPr>
        <p:grpSpPr>
          <a:xfrm>
            <a:off x="4646248" y="1291413"/>
            <a:ext cx="4229966" cy="3762267"/>
            <a:chOff x="6194997" y="1721883"/>
            <a:chExt cx="5593524" cy="5175029"/>
          </a:xfrm>
        </p:grpSpPr>
        <p:sp>
          <p:nvSpPr>
            <p:cNvPr id="289" name="Rectangle 288">
              <a:extLst>
                <a:ext uri="{FF2B5EF4-FFF2-40B4-BE49-F238E27FC236}">
                  <a16:creationId xmlns:a16="http://schemas.microsoft.com/office/drawing/2014/main" id="{5754FF2F-5931-47A3-BC3C-F0EBA837ADE2}"/>
                </a:ext>
              </a:extLst>
            </p:cNvPr>
            <p:cNvSpPr/>
            <p:nvPr/>
          </p:nvSpPr>
          <p:spPr>
            <a:xfrm>
              <a:off x="6252652" y="5685491"/>
              <a:ext cx="4007083" cy="38101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srgbClr val="FF0000"/>
                  </a:solidFill>
                  <a:effectLst/>
                  <a:uLnTx/>
                  <a:uFillTx/>
                </a:rPr>
                <a:t>All Bar One</a:t>
              </a:r>
              <a:r>
                <a:rPr kumimoji="0" altLang="en-US" sz="1200" b="0" i="0" u="none" strike="noStrike" kern="0" cap="none" spc="0" normalizeH="0" baseline="0" noProof="0" dirty="0">
                  <a:ln>
                    <a:noFill/>
                  </a:ln>
                  <a:solidFill>
                    <a:srgbClr val="FF0000"/>
                  </a:solidFill>
                  <a:effectLst/>
                  <a:uLnTx/>
                  <a:uFillTx/>
                  <a:ea typeface="新細明體" panose="02020500000000000000" pitchFamily="18" charset="-120"/>
                </a:rPr>
                <a:t> </a:t>
              </a:r>
              <a:r>
                <a:rPr kumimoji="0" lang="en-US" sz="1200" b="0" i="0" u="sng" strike="noStrike" kern="0" cap="none" spc="0" normalizeH="0" baseline="0" noProof="0" dirty="0">
                  <a:ln>
                    <a:noFill/>
                  </a:ln>
                  <a:solidFill>
                    <a:srgbClr val="FF0000"/>
                  </a:solidFill>
                  <a:effectLst/>
                  <a:uLnTx/>
                  <a:uFillTx/>
                </a:rPr>
                <a:t>place</a:t>
              </a:r>
              <a:r>
                <a:rPr kumimoji="0" lang="en-US" sz="1200" b="0" i="0" u="none" strike="noStrike" kern="0" cap="none" spc="0" normalizeH="0" baseline="0" noProof="0" dirty="0">
                  <a:ln>
                    <a:noFill/>
                  </a:ln>
                  <a:solidFill>
                    <a:srgbClr val="FF0000"/>
                  </a:solidFill>
                  <a:effectLst/>
                  <a:uLnTx/>
                  <a:uFillTx/>
                </a:rPr>
                <a:t> </a:t>
              </a:r>
              <a:r>
                <a:rPr kumimoji="0" lang="en-US" sz="1200" b="0" i="0" u="sng" strike="noStrike" kern="0" cap="none" spc="0" normalizeH="0" baseline="0" noProof="0" dirty="0">
                  <a:ln>
                    <a:noFill/>
                  </a:ln>
                  <a:solidFill>
                    <a:srgbClr val="FF0000"/>
                  </a:solidFill>
                  <a:effectLst/>
                  <a:uLnTx/>
                  <a:uFillTx/>
                </a:rPr>
                <a:t>it</a:t>
              </a:r>
              <a:r>
                <a:rPr kumimoji="0" altLang="en-US" sz="1200" b="0" i="0" u="none" strike="noStrike" kern="0" cap="none" spc="0" normalizeH="0" baseline="0" noProof="0" dirty="0">
                  <a:ln>
                    <a:noFill/>
                  </a:ln>
                  <a:solidFill>
                    <a:srgbClr val="FF0000"/>
                  </a:solidFill>
                  <a:effectLst/>
                  <a:uLnTx/>
                  <a:uFillTx/>
                  <a:ea typeface="新細明體" panose="02020500000000000000" pitchFamily="18" charset="-120"/>
                </a:rPr>
                <a:t> </a:t>
              </a:r>
              <a:r>
                <a:rPr kumimoji="0" lang="en-US" sz="1200" b="0" i="0" u="sng" strike="noStrike" kern="0" cap="none" spc="0" normalizeH="0" baseline="0" noProof="0" dirty="0">
                  <a:ln>
                    <a:noFill/>
                  </a:ln>
                  <a:solidFill>
                    <a:srgbClr val="FF0000"/>
                  </a:solidFill>
                  <a:effectLst/>
                  <a:uLnTx/>
                  <a:uFillTx/>
                </a:rPr>
                <a:t>Midsummer House</a:t>
              </a:r>
            </a:p>
          </p:txBody>
        </p:sp>
        <p:sp>
          <p:nvSpPr>
            <p:cNvPr id="290" name="Rectangle 289">
              <a:extLst>
                <a:ext uri="{FF2B5EF4-FFF2-40B4-BE49-F238E27FC236}">
                  <a16:creationId xmlns:a16="http://schemas.microsoft.com/office/drawing/2014/main" id="{F21213CB-F2A9-4D3A-9251-8BB66AF494DA}"/>
                </a:ext>
              </a:extLst>
            </p:cNvPr>
            <p:cNvSpPr/>
            <p:nvPr/>
          </p:nvSpPr>
          <p:spPr>
            <a:xfrm>
              <a:off x="6266202" y="4472454"/>
              <a:ext cx="5522319" cy="38101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rPr>
                <a:t>All Bar One</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srgbClr val="FF0000"/>
                  </a:solidFill>
                  <a:effectLst/>
                  <a:uLnTx/>
                  <a:uFillTx/>
                </a:rPr>
                <a:t>is</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srgbClr val="FF0000"/>
                  </a:solidFill>
                  <a:effectLst/>
                  <a:uLnTx/>
                  <a:uFillTx/>
                </a:rPr>
                <a:t>priced</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place</a:t>
              </a:r>
              <a:r>
                <a:rPr kumimoji="0" lang="en-US" sz="1200" b="0" i="0" u="none" strike="noStrike" kern="0" cap="none" spc="0" normalizeH="0" baseline="0" noProof="0" dirty="0">
                  <a:ln>
                    <a:noFill/>
                  </a:ln>
                  <a:solidFill>
                    <a:prstClr val="black"/>
                  </a:solidFill>
                  <a:effectLst/>
                  <a:uLnTx/>
                  <a:uFillTx/>
                </a:rPr>
                <a:t> </a:t>
              </a:r>
              <a:r>
                <a:rPr kumimoji="0" lang="en-US" sz="1200" b="0" i="0" u="sng" strike="noStrike" kern="0" cap="none" spc="0" normalizeH="0" baseline="0" noProof="0" dirty="0">
                  <a:ln>
                    <a:noFill/>
                  </a:ln>
                  <a:solidFill>
                    <a:prstClr val="black"/>
                  </a:solidFill>
                  <a:effectLst/>
                  <a:uLnTx/>
                  <a:uFillTx/>
                </a:rPr>
                <a:t>it</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0" i="0" u="sng" strike="noStrike" kern="0" cap="none" spc="0" normalizeH="0" baseline="0" noProof="0" dirty="0">
                  <a:ln>
                    <a:noFill/>
                  </a:ln>
                  <a:solidFill>
                    <a:srgbClr val="FF0000"/>
                  </a:solidFill>
                  <a:effectLst/>
                  <a:uLnTx/>
                  <a:uFillTx/>
                </a:rPr>
                <a:t>i</a:t>
              </a:r>
              <a:r>
                <a:rPr kumimoji="0" lang="en-US" sz="1200" b="0" i="0" u="sng" strike="noStrike" kern="0" cap="none" spc="0" normalizeH="0" baseline="0" noProof="0" dirty="0">
                  <a:ln>
                    <a:noFill/>
                  </a:ln>
                  <a:solidFill>
                    <a:srgbClr val="FF0000"/>
                  </a:solidFill>
                  <a:effectLst/>
                  <a:uLnTx/>
                  <a:uFillTx/>
                </a:rPr>
                <a:t>s</a:t>
              </a:r>
              <a:r>
                <a:rPr kumimoji="0" altLang="en-US" sz="1200" b="0" i="0" u="none" strike="noStrike" kern="0" cap="none" spc="0" normalizeH="0" baseline="0" noProof="0" dirty="0">
                  <a:ln>
                    <a:noFill/>
                  </a:ln>
                  <a:solidFill>
                    <a:srgbClr val="FF0000"/>
                  </a:solidFill>
                  <a:effectLst/>
                  <a:uLnTx/>
                  <a:uFillTx/>
                  <a:ea typeface="新細明體" panose="02020500000000000000" pitchFamily="18" charset="-120"/>
                </a:rPr>
                <a:t> </a:t>
              </a:r>
              <a:r>
                <a:rPr kumimoji="0" lang="en-US" sz="1200" b="0" i="0" u="sng" strike="noStrike" kern="0" cap="none" spc="0" normalizeH="0" baseline="0" noProof="0" dirty="0">
                  <a:ln>
                    <a:noFill/>
                  </a:ln>
                  <a:solidFill>
                    <a:srgbClr val="FF0000"/>
                  </a:solidFill>
                  <a:effectLst/>
                  <a:uLnTx/>
                  <a:uFillTx/>
                </a:rPr>
                <a:t>called</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Midsummer House</a:t>
              </a:r>
            </a:p>
          </p:txBody>
        </p:sp>
        <p:sp>
          <p:nvSpPr>
            <p:cNvPr id="291" name="Rectangle 290">
              <a:extLst>
                <a:ext uri="{FF2B5EF4-FFF2-40B4-BE49-F238E27FC236}">
                  <a16:creationId xmlns:a16="http://schemas.microsoft.com/office/drawing/2014/main" id="{6A9D671F-B87E-4477-9EE9-76C1855274B3}"/>
                </a:ext>
              </a:extLst>
            </p:cNvPr>
            <p:cNvSpPr/>
            <p:nvPr/>
          </p:nvSpPr>
          <p:spPr>
            <a:xfrm>
              <a:off x="6224240" y="3087449"/>
              <a:ext cx="5157478" cy="63502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prstClr val="black"/>
                  </a:solidFill>
                  <a:effectLst/>
                  <a:uLnTx/>
                  <a:uFillTx/>
                </a:rPr>
                <a:t>All Bar One</a:t>
              </a:r>
              <a:r>
                <a:rPr kumimoji="0" lang="en-US" sz="1200" b="0" i="0" u="none" strike="noStrike" kern="0" cap="none" spc="0" normalizeH="0" baseline="0" noProof="0" dirty="0">
                  <a:ln>
                    <a:noFill/>
                  </a:ln>
                  <a:solidFill>
                    <a:prstClr val="black"/>
                  </a:solidFill>
                  <a:effectLst/>
                  <a:uLnTx/>
                  <a:uFillTx/>
                </a:rPr>
                <a:t> </a:t>
              </a:r>
              <a:r>
                <a:rPr kumimoji="0" lang="en-US" sz="1200" b="0" i="0" u="sng" strike="noStrike" kern="0" cap="none" spc="0" normalizeH="0" baseline="0" noProof="0" dirty="0">
                  <a:ln>
                    <a:noFill/>
                  </a:ln>
                  <a:solidFill>
                    <a:prstClr val="black"/>
                  </a:solidFill>
                  <a:effectLst/>
                  <a:uLnTx/>
                  <a:uFillTx/>
                </a:rPr>
                <a:t>is</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srgbClr val="FF0000"/>
                  </a:solidFill>
                  <a:effectLst/>
                  <a:uLnTx/>
                  <a:uFillTx/>
                </a:rPr>
                <a:t>moderately</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priced</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srgbClr val="FF0000"/>
                  </a:solidFill>
                  <a:effectLst/>
                  <a:uLnTx/>
                  <a:uFillTx/>
                </a:rPr>
                <a:t>Italian</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place</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i</a:t>
              </a:r>
              <a:r>
                <a:rPr kumimoji="0" lang="en-US" altLang="zh-TW" sz="1200" b="0" i="0" u="sng" strike="noStrike" kern="0" cap="none" spc="0" normalizeH="0" baseline="0" noProof="0" dirty="0">
                  <a:ln>
                    <a:noFill/>
                  </a:ln>
                  <a:solidFill>
                    <a:prstClr val="black"/>
                  </a:solidFill>
                  <a:effectLst/>
                  <a:uLnTx/>
                  <a:uFillTx/>
                </a:rPr>
                <a:t>t</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0" i="0" u="sng" strike="noStrike" kern="0" cap="none" spc="0" normalizeH="0" baseline="0" noProof="0" dirty="0">
                  <a:ln>
                    <a:noFill/>
                  </a:ln>
                  <a:solidFill>
                    <a:prstClr val="black"/>
                  </a:solidFill>
                  <a:effectLst/>
                  <a:uLnTx/>
                  <a:uFillTx/>
                </a:rPr>
                <a:t>i</a:t>
              </a:r>
              <a:r>
                <a:rPr kumimoji="0" lang="en-US" sz="1200" b="0" i="0" u="sng" strike="noStrike" kern="0" cap="none" spc="0" normalizeH="0" baseline="0" noProof="0" dirty="0">
                  <a:ln>
                    <a:noFill/>
                  </a:ln>
                  <a:solidFill>
                    <a:prstClr val="black"/>
                  </a:solidFill>
                  <a:effectLst/>
                  <a:uLnTx/>
                  <a:uFillTx/>
                </a:rPr>
                <a:t>s</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called</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Midsummer House</a:t>
              </a:r>
            </a:p>
          </p:txBody>
        </p:sp>
        <p:sp>
          <p:nvSpPr>
            <p:cNvPr id="292" name="Rectangle 291">
              <a:extLst>
                <a:ext uri="{FF2B5EF4-FFF2-40B4-BE49-F238E27FC236}">
                  <a16:creationId xmlns:a16="http://schemas.microsoft.com/office/drawing/2014/main" id="{0F86176C-B4B5-48C6-9105-F3135FA4C7C7}"/>
                </a:ext>
              </a:extLst>
            </p:cNvPr>
            <p:cNvSpPr/>
            <p:nvPr/>
          </p:nvSpPr>
          <p:spPr>
            <a:xfrm>
              <a:off x="6217994" y="1721883"/>
              <a:ext cx="5157478" cy="63502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srgbClr val="FF0000"/>
                  </a:solidFill>
                  <a:effectLst/>
                  <a:uLnTx/>
                  <a:uFillTx/>
                </a:rPr>
                <a:t>Near</a:t>
              </a:r>
              <a:r>
                <a:rPr kumimoji="0" lang="en-US" sz="1200" b="0" i="0" u="none" strike="noStrike" kern="0" cap="none" spc="0" normalizeH="0" baseline="0" noProof="0" dirty="0">
                  <a:ln>
                    <a:noFill/>
                  </a:ln>
                  <a:solidFill>
                    <a:prstClr val="black"/>
                  </a:solidFill>
                  <a:effectLst/>
                  <a:uLnTx/>
                  <a:uFillTx/>
                </a:rPr>
                <a:t> </a:t>
              </a:r>
              <a:r>
                <a:rPr kumimoji="0" lang="en-US" sz="1200" b="0" i="0" u="sng" strike="noStrike" kern="0" cap="none" spc="0" normalizeH="0" baseline="0" noProof="0" dirty="0">
                  <a:ln>
                    <a:noFill/>
                  </a:ln>
                  <a:solidFill>
                    <a:prstClr val="black"/>
                  </a:solidFill>
                  <a:effectLst/>
                  <a:uLnTx/>
                  <a:uFillTx/>
                </a:rPr>
                <a:t>All Bar One</a:t>
              </a:r>
              <a:r>
                <a:rPr kumimoji="0" lang="en-US" sz="1200" b="0" i="0" u="none" strike="noStrike" kern="0" cap="none" spc="0" normalizeH="0" baseline="0" noProof="0" dirty="0">
                  <a:ln>
                    <a:noFill/>
                  </a:ln>
                  <a:solidFill>
                    <a:prstClr val="black"/>
                  </a:solidFill>
                  <a:effectLst/>
                  <a:uLnTx/>
                  <a:uFillTx/>
                </a:rPr>
                <a:t> </a:t>
              </a:r>
              <a:r>
                <a:rPr kumimoji="0" lang="en-US" sz="1200" b="0" i="0" u="sng" strike="noStrike" kern="0" cap="none" spc="0" normalizeH="0" baseline="0" noProof="0" dirty="0">
                  <a:ln>
                    <a:noFill/>
                  </a:ln>
                  <a:solidFill>
                    <a:prstClr val="black"/>
                  </a:solidFill>
                  <a:effectLst/>
                  <a:uLnTx/>
                  <a:uFillTx/>
                </a:rPr>
                <a:t>is</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srgbClr val="FF0000"/>
                  </a:solidFill>
                  <a:effectLst/>
                  <a:uLnTx/>
                  <a:uFillTx/>
                </a:rPr>
                <a:t>a</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moderately</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priced</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Italian</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place</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it</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0" i="0" u="sng" strike="noStrike" kern="0" cap="none" spc="0" normalizeH="0" baseline="0" noProof="0" dirty="0">
                  <a:ln>
                    <a:noFill/>
                  </a:ln>
                  <a:solidFill>
                    <a:prstClr val="black"/>
                  </a:solidFill>
                  <a:effectLst/>
                  <a:uLnTx/>
                  <a:uFillTx/>
                </a:rPr>
                <a:t>i</a:t>
              </a:r>
              <a:r>
                <a:rPr kumimoji="0" lang="en-US" sz="1200" b="0" i="0" u="sng" strike="noStrike" kern="0" cap="none" spc="0" normalizeH="0" baseline="0" noProof="0" dirty="0">
                  <a:ln>
                    <a:noFill/>
                  </a:ln>
                  <a:solidFill>
                    <a:prstClr val="black"/>
                  </a:solidFill>
                  <a:effectLst/>
                  <a:uLnTx/>
                  <a:uFillTx/>
                </a:rPr>
                <a:t>s</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called</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200" b="0" i="0" u="sng" strike="noStrike" kern="0" cap="none" spc="0" normalizeH="0" baseline="0" noProof="0" dirty="0">
                  <a:ln>
                    <a:noFill/>
                  </a:ln>
                  <a:solidFill>
                    <a:prstClr val="black"/>
                  </a:solidFill>
                  <a:effectLst/>
                  <a:uLnTx/>
                  <a:uFillTx/>
                </a:rPr>
                <a:t>Midsummer House</a:t>
              </a:r>
            </a:p>
          </p:txBody>
        </p:sp>
        <p:sp>
          <p:nvSpPr>
            <p:cNvPr id="293" name="Rectangle 292">
              <a:extLst>
                <a:ext uri="{FF2B5EF4-FFF2-40B4-BE49-F238E27FC236}">
                  <a16:creationId xmlns:a16="http://schemas.microsoft.com/office/drawing/2014/main" id="{6F80D4D1-68E6-47BA-9A8B-03BDE16CF5F7}"/>
                </a:ext>
              </a:extLst>
            </p:cNvPr>
            <p:cNvSpPr/>
            <p:nvPr/>
          </p:nvSpPr>
          <p:spPr>
            <a:xfrm>
              <a:off x="6437378" y="6229159"/>
              <a:ext cx="2094424" cy="406587"/>
            </a:xfrm>
            <a:prstGeom prst="rect">
              <a:avLst/>
            </a:prstGeom>
            <a:solidFill>
              <a:srgbClr val="51C3F9"/>
            </a:solidFill>
            <a:ln w="19050" cap="flat" cmpd="sng" algn="ctr">
              <a:solidFill>
                <a:srgbClr val="51C3F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DECODING LAYER1</a:t>
              </a:r>
            </a:p>
          </p:txBody>
        </p:sp>
        <p:sp>
          <p:nvSpPr>
            <p:cNvPr id="294" name="Rectangle 293">
              <a:extLst>
                <a:ext uri="{FF2B5EF4-FFF2-40B4-BE49-F238E27FC236}">
                  <a16:creationId xmlns:a16="http://schemas.microsoft.com/office/drawing/2014/main" id="{854DAF5A-0253-41D2-9396-323B991F8B28}"/>
                </a:ext>
              </a:extLst>
            </p:cNvPr>
            <p:cNvSpPr/>
            <p:nvPr/>
          </p:nvSpPr>
          <p:spPr>
            <a:xfrm>
              <a:off x="6455162" y="5069252"/>
              <a:ext cx="2076647" cy="406587"/>
            </a:xfrm>
            <a:prstGeom prst="rect">
              <a:avLst/>
            </a:prstGeom>
            <a:solidFill>
              <a:srgbClr val="51C3F9"/>
            </a:solidFill>
            <a:ln w="19050" cap="flat" cmpd="sng" algn="ctr">
              <a:solidFill>
                <a:srgbClr val="51C3F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DECODING LAYER2</a:t>
              </a: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5" name="Rectangle 294">
              <a:extLst>
                <a:ext uri="{FF2B5EF4-FFF2-40B4-BE49-F238E27FC236}">
                  <a16:creationId xmlns:a16="http://schemas.microsoft.com/office/drawing/2014/main" id="{0D7E303B-C5C7-4CEB-ABCB-7CFC8921378C}"/>
                </a:ext>
              </a:extLst>
            </p:cNvPr>
            <p:cNvSpPr/>
            <p:nvPr/>
          </p:nvSpPr>
          <p:spPr>
            <a:xfrm>
              <a:off x="6477549" y="3849258"/>
              <a:ext cx="2054260" cy="406587"/>
            </a:xfrm>
            <a:prstGeom prst="rect">
              <a:avLst/>
            </a:prstGeom>
            <a:solidFill>
              <a:srgbClr val="51C3F9"/>
            </a:solidFill>
            <a:ln w="19050" cap="flat" cmpd="sng" algn="ctr">
              <a:solidFill>
                <a:srgbClr val="51C3F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DECODING LAYER3</a:t>
              </a: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6" name="Rectangle 295">
              <a:extLst>
                <a:ext uri="{FF2B5EF4-FFF2-40B4-BE49-F238E27FC236}">
                  <a16:creationId xmlns:a16="http://schemas.microsoft.com/office/drawing/2014/main" id="{88EBFBA3-8512-4876-9EF9-FC49693AECF5}"/>
                </a:ext>
              </a:extLst>
            </p:cNvPr>
            <p:cNvSpPr/>
            <p:nvPr/>
          </p:nvSpPr>
          <p:spPr>
            <a:xfrm>
              <a:off x="6466539" y="2530782"/>
              <a:ext cx="2065264" cy="406587"/>
            </a:xfrm>
            <a:prstGeom prst="rect">
              <a:avLst/>
            </a:prstGeom>
            <a:solidFill>
              <a:srgbClr val="51C3F9"/>
            </a:solidFill>
            <a:ln w="19050" cap="flat" cmpd="sng" algn="ctr">
              <a:solidFill>
                <a:srgbClr val="51C3F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DECODING</a:t>
              </a:r>
              <a:r>
                <a:rPr kumimoji="0" altLang="en-US" sz="12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2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LAYER4</a:t>
              </a: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97" name="Straight Arrow Connector 296">
              <a:extLst>
                <a:ext uri="{FF2B5EF4-FFF2-40B4-BE49-F238E27FC236}">
                  <a16:creationId xmlns:a16="http://schemas.microsoft.com/office/drawing/2014/main" id="{57E9C0CF-28F8-41E2-91DF-3D1395E2E94F}"/>
                </a:ext>
              </a:extLst>
            </p:cNvPr>
            <p:cNvCxnSpPr>
              <a:cxnSpLocks/>
            </p:cNvCxnSpPr>
            <p:nvPr/>
          </p:nvCxnSpPr>
          <p:spPr>
            <a:xfrm flipH="1" flipV="1">
              <a:off x="7355090" y="5983478"/>
              <a:ext cx="1" cy="237942"/>
            </a:xfrm>
            <a:prstGeom prst="straightConnector1">
              <a:avLst/>
            </a:prstGeom>
            <a:noFill/>
            <a:ln w="44450" cap="flat" cmpd="sng" algn="ctr">
              <a:solidFill>
                <a:srgbClr val="0070C0"/>
              </a:solidFill>
              <a:prstDash val="solid"/>
              <a:tailEnd type="triangle" w="med" len="sm"/>
            </a:ln>
            <a:effectLst/>
          </p:spPr>
        </p:cxnSp>
        <p:cxnSp>
          <p:nvCxnSpPr>
            <p:cNvPr id="298" name="Straight Arrow Connector 297">
              <a:extLst>
                <a:ext uri="{FF2B5EF4-FFF2-40B4-BE49-F238E27FC236}">
                  <a16:creationId xmlns:a16="http://schemas.microsoft.com/office/drawing/2014/main" id="{9FA7DB1D-A859-4383-8F55-C8A0FB849AA9}"/>
                </a:ext>
              </a:extLst>
            </p:cNvPr>
            <p:cNvCxnSpPr/>
            <p:nvPr/>
          </p:nvCxnSpPr>
          <p:spPr>
            <a:xfrm flipV="1">
              <a:off x="7360669" y="5475001"/>
              <a:ext cx="0" cy="210490"/>
            </a:xfrm>
            <a:prstGeom prst="straightConnector1">
              <a:avLst/>
            </a:prstGeom>
            <a:noFill/>
            <a:ln w="44450" cap="flat" cmpd="sng" algn="ctr">
              <a:solidFill>
                <a:srgbClr val="0070C0"/>
              </a:solidFill>
              <a:prstDash val="solid"/>
              <a:tailEnd type="triangle" w="med" len="sm"/>
            </a:ln>
            <a:effectLst/>
          </p:spPr>
        </p:cxnSp>
        <p:cxnSp>
          <p:nvCxnSpPr>
            <p:cNvPr id="299" name="Straight Arrow Connector 298">
              <a:extLst>
                <a:ext uri="{FF2B5EF4-FFF2-40B4-BE49-F238E27FC236}">
                  <a16:creationId xmlns:a16="http://schemas.microsoft.com/office/drawing/2014/main" id="{DABB2EB6-8872-46FA-AD13-52FED9FCAA35}"/>
                </a:ext>
              </a:extLst>
            </p:cNvPr>
            <p:cNvCxnSpPr/>
            <p:nvPr/>
          </p:nvCxnSpPr>
          <p:spPr>
            <a:xfrm flipH="1" flipV="1">
              <a:off x="7387622" y="4798352"/>
              <a:ext cx="1" cy="276885"/>
            </a:xfrm>
            <a:prstGeom prst="straightConnector1">
              <a:avLst/>
            </a:prstGeom>
            <a:noFill/>
            <a:ln w="44450" cap="flat" cmpd="sng" algn="ctr">
              <a:solidFill>
                <a:srgbClr val="0070C0"/>
              </a:solidFill>
              <a:prstDash val="solid"/>
              <a:tailEnd type="triangle" w="med" len="sm"/>
            </a:ln>
            <a:effectLst/>
          </p:spPr>
        </p:cxnSp>
        <p:cxnSp>
          <p:nvCxnSpPr>
            <p:cNvPr id="300" name="Straight Arrow Connector 299">
              <a:extLst>
                <a:ext uri="{FF2B5EF4-FFF2-40B4-BE49-F238E27FC236}">
                  <a16:creationId xmlns:a16="http://schemas.microsoft.com/office/drawing/2014/main" id="{BD4FE19A-3876-4208-89DC-5CE329AC0786}"/>
                </a:ext>
              </a:extLst>
            </p:cNvPr>
            <p:cNvCxnSpPr>
              <a:cxnSpLocks/>
            </p:cNvCxnSpPr>
            <p:nvPr/>
          </p:nvCxnSpPr>
          <p:spPr>
            <a:xfrm flipH="1" flipV="1">
              <a:off x="7374072" y="4250963"/>
              <a:ext cx="4508" cy="231782"/>
            </a:xfrm>
            <a:prstGeom prst="straightConnector1">
              <a:avLst/>
            </a:prstGeom>
            <a:noFill/>
            <a:ln w="44450" cap="flat" cmpd="sng" algn="ctr">
              <a:solidFill>
                <a:srgbClr val="0070C0"/>
              </a:solidFill>
              <a:prstDash val="solid"/>
              <a:tailEnd type="triangle" w="med" len="sm"/>
            </a:ln>
            <a:effectLst/>
          </p:spPr>
        </p:cxnSp>
        <p:cxnSp>
          <p:nvCxnSpPr>
            <p:cNvPr id="301" name="Straight Arrow Connector 300">
              <a:extLst>
                <a:ext uri="{FF2B5EF4-FFF2-40B4-BE49-F238E27FC236}">
                  <a16:creationId xmlns:a16="http://schemas.microsoft.com/office/drawing/2014/main" id="{406BD34C-295C-484A-A76A-89C05EA01776}"/>
                </a:ext>
              </a:extLst>
            </p:cNvPr>
            <p:cNvCxnSpPr>
              <a:cxnSpLocks/>
            </p:cNvCxnSpPr>
            <p:nvPr/>
          </p:nvCxnSpPr>
          <p:spPr>
            <a:xfrm flipV="1">
              <a:off x="7374074" y="3645584"/>
              <a:ext cx="0" cy="207702"/>
            </a:xfrm>
            <a:prstGeom prst="straightConnector1">
              <a:avLst/>
            </a:prstGeom>
            <a:noFill/>
            <a:ln w="44450" cap="flat" cmpd="sng" algn="ctr">
              <a:solidFill>
                <a:srgbClr val="0070C0"/>
              </a:solidFill>
              <a:prstDash val="solid"/>
              <a:tailEnd type="triangle" w="med" len="sm"/>
            </a:ln>
            <a:effectLst/>
          </p:spPr>
        </p:cxnSp>
        <p:cxnSp>
          <p:nvCxnSpPr>
            <p:cNvPr id="302" name="Straight Arrow Connector 301">
              <a:extLst>
                <a:ext uri="{FF2B5EF4-FFF2-40B4-BE49-F238E27FC236}">
                  <a16:creationId xmlns:a16="http://schemas.microsoft.com/office/drawing/2014/main" id="{76DF4960-CB60-47D1-A224-73E7837600C0}"/>
                </a:ext>
              </a:extLst>
            </p:cNvPr>
            <p:cNvCxnSpPr>
              <a:cxnSpLocks/>
            </p:cNvCxnSpPr>
            <p:nvPr/>
          </p:nvCxnSpPr>
          <p:spPr>
            <a:xfrm flipH="1" flipV="1">
              <a:off x="7374072" y="2927538"/>
              <a:ext cx="147" cy="217535"/>
            </a:xfrm>
            <a:prstGeom prst="straightConnector1">
              <a:avLst/>
            </a:prstGeom>
            <a:noFill/>
            <a:ln w="44450" cap="flat" cmpd="sng" algn="ctr">
              <a:solidFill>
                <a:srgbClr val="0070C0"/>
              </a:solidFill>
              <a:prstDash val="solid"/>
              <a:tailEnd type="triangle" w="med" len="sm"/>
            </a:ln>
            <a:effectLst/>
          </p:spPr>
        </p:cxnSp>
        <p:cxnSp>
          <p:nvCxnSpPr>
            <p:cNvPr id="303" name="Straight Arrow Connector 302">
              <a:extLst>
                <a:ext uri="{FF2B5EF4-FFF2-40B4-BE49-F238E27FC236}">
                  <a16:creationId xmlns:a16="http://schemas.microsoft.com/office/drawing/2014/main" id="{5968030D-F1E5-4987-8E1F-3DC87EF10D1B}"/>
                </a:ext>
              </a:extLst>
            </p:cNvPr>
            <p:cNvCxnSpPr/>
            <p:nvPr/>
          </p:nvCxnSpPr>
          <p:spPr>
            <a:xfrm flipH="1" flipV="1">
              <a:off x="7351340" y="2258230"/>
              <a:ext cx="1" cy="276885"/>
            </a:xfrm>
            <a:prstGeom prst="straightConnector1">
              <a:avLst/>
            </a:prstGeom>
            <a:noFill/>
            <a:ln w="44450" cap="flat" cmpd="sng" algn="ctr">
              <a:solidFill>
                <a:srgbClr val="0070C0"/>
              </a:solidFill>
              <a:prstDash val="solid"/>
              <a:tailEnd type="triangle" w="med" len="sm"/>
            </a:ln>
            <a:effectLst/>
          </p:spPr>
        </p:cxnSp>
        <p:sp>
          <p:nvSpPr>
            <p:cNvPr id="304" name="Rectangle 303">
              <a:extLst>
                <a:ext uri="{FF2B5EF4-FFF2-40B4-BE49-F238E27FC236}">
                  <a16:creationId xmlns:a16="http://schemas.microsoft.com/office/drawing/2014/main" id="{04926194-D4B3-4B7B-8DAA-8588158E7E5D}"/>
                </a:ext>
              </a:extLst>
            </p:cNvPr>
            <p:cNvSpPr/>
            <p:nvPr/>
          </p:nvSpPr>
          <p:spPr>
            <a:xfrm>
              <a:off x="6194997" y="1786424"/>
              <a:ext cx="5498920" cy="5071576"/>
            </a:xfrm>
            <a:prstGeom prst="rect">
              <a:avLst/>
            </a:prstGeom>
            <a:noFill/>
            <a:ln w="19050" cap="flat" cmpd="sng" algn="ctr">
              <a:solidFill>
                <a:sysClr val="windowText" lastClr="000000"/>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5" name="TextBox 304">
              <a:extLst>
                <a:ext uri="{FF2B5EF4-FFF2-40B4-BE49-F238E27FC236}">
                  <a16:creationId xmlns:a16="http://schemas.microsoft.com/office/drawing/2014/main" id="{480B206F-A98D-4B3C-BF24-A58D2F0D04C0}"/>
                </a:ext>
              </a:extLst>
            </p:cNvPr>
            <p:cNvSpPr txBox="1"/>
            <p:nvPr/>
          </p:nvSpPr>
          <p:spPr>
            <a:xfrm>
              <a:off x="8909091" y="6452396"/>
              <a:ext cx="2428293" cy="4445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500" b="1" i="0" u="none" strike="noStrike" kern="0" cap="none" spc="0" normalizeH="0" baseline="0" noProof="0" dirty="0">
                  <a:ln>
                    <a:noFill/>
                  </a:ln>
                  <a:solidFill>
                    <a:prstClr val="black"/>
                  </a:solidFill>
                  <a:effectLst/>
                  <a:uLnTx/>
                  <a:uFillTx/>
                </a:rPr>
                <a:t>Hierarchical</a:t>
              </a:r>
              <a:r>
                <a:rPr kumimoji="0" altLang="en-US" sz="15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500" b="1" i="0" u="none" strike="noStrike" kern="0" cap="none" spc="0" normalizeH="0" baseline="0" noProof="0" dirty="0">
                  <a:ln>
                    <a:noFill/>
                  </a:ln>
                  <a:solidFill>
                    <a:prstClr val="black"/>
                  </a:solidFill>
                  <a:effectLst/>
                  <a:uLnTx/>
                  <a:uFillTx/>
                </a:rPr>
                <a:t>Decoder</a:t>
              </a:r>
              <a:endParaRPr kumimoji="0" lang="en-US" sz="1500" b="1" i="0" u="none" strike="noStrike" kern="0" cap="none" spc="0" normalizeH="0" baseline="0" noProof="0" dirty="0">
                <a:ln>
                  <a:noFill/>
                </a:ln>
                <a:solidFill>
                  <a:prstClr val="black"/>
                </a:solidFill>
                <a:effectLst/>
                <a:uLnTx/>
                <a:uFillTx/>
              </a:endParaRPr>
            </a:p>
          </p:txBody>
        </p:sp>
        <p:sp>
          <p:nvSpPr>
            <p:cNvPr id="306" name="TextBox 305">
              <a:extLst>
                <a:ext uri="{FF2B5EF4-FFF2-40B4-BE49-F238E27FC236}">
                  <a16:creationId xmlns:a16="http://schemas.microsoft.com/office/drawing/2014/main" id="{8C2C70AC-25D6-4E1C-85B7-68C396363E1F}"/>
                </a:ext>
              </a:extLst>
            </p:cNvPr>
            <p:cNvSpPr txBox="1"/>
            <p:nvPr/>
          </p:nvSpPr>
          <p:spPr>
            <a:xfrm>
              <a:off x="8605801" y="6183877"/>
              <a:ext cx="2775908" cy="4127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 1. NOUN + PROPN + PRON</a:t>
              </a:r>
            </a:p>
          </p:txBody>
        </p:sp>
        <p:sp>
          <p:nvSpPr>
            <p:cNvPr id="307" name="TextBox 306">
              <a:extLst>
                <a:ext uri="{FF2B5EF4-FFF2-40B4-BE49-F238E27FC236}">
                  <a16:creationId xmlns:a16="http://schemas.microsoft.com/office/drawing/2014/main" id="{8578AB51-E260-4D42-94F0-189CFFF700A8}"/>
                </a:ext>
              </a:extLst>
            </p:cNvPr>
            <p:cNvSpPr txBox="1"/>
            <p:nvPr/>
          </p:nvSpPr>
          <p:spPr>
            <a:xfrm>
              <a:off x="8623337" y="5116784"/>
              <a:ext cx="979745" cy="4127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350" b="1" i="0" u="none" strike="noStrike" kern="0" cap="none" spc="0" normalizeH="0" baseline="0" noProof="0" dirty="0">
                  <a:ln>
                    <a:noFill/>
                  </a:ln>
                  <a:solidFill>
                    <a:prstClr val="black"/>
                  </a:solidFill>
                  <a:effectLst/>
                  <a:uLnTx/>
                  <a:uFillTx/>
                </a:rPr>
                <a:t>2.</a:t>
              </a:r>
              <a:r>
                <a:rPr kumimoji="0" altLang="en-US" sz="135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sz="1350" b="1" i="0" u="none" strike="noStrike" kern="0" cap="none" spc="0" normalizeH="0" baseline="0" noProof="0" dirty="0">
                  <a:ln>
                    <a:noFill/>
                  </a:ln>
                  <a:solidFill>
                    <a:prstClr val="black"/>
                  </a:solidFill>
                  <a:effectLst/>
                  <a:uLnTx/>
                  <a:uFillTx/>
                </a:rPr>
                <a:t>VERB</a:t>
              </a:r>
            </a:p>
          </p:txBody>
        </p:sp>
        <p:sp>
          <p:nvSpPr>
            <p:cNvPr id="308" name="TextBox 307">
              <a:extLst>
                <a:ext uri="{FF2B5EF4-FFF2-40B4-BE49-F238E27FC236}">
                  <a16:creationId xmlns:a16="http://schemas.microsoft.com/office/drawing/2014/main" id="{6FDE10AA-4334-4926-BA91-B9E0F8927D76}"/>
                </a:ext>
              </a:extLst>
            </p:cNvPr>
            <p:cNvSpPr txBox="1"/>
            <p:nvPr/>
          </p:nvSpPr>
          <p:spPr>
            <a:xfrm>
              <a:off x="8618566" y="3899909"/>
              <a:ext cx="1459061" cy="4127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3. ADJ + ADV</a:t>
              </a:r>
            </a:p>
          </p:txBody>
        </p:sp>
        <p:sp>
          <p:nvSpPr>
            <p:cNvPr id="309" name="TextBox 308">
              <a:extLst>
                <a:ext uri="{FF2B5EF4-FFF2-40B4-BE49-F238E27FC236}">
                  <a16:creationId xmlns:a16="http://schemas.microsoft.com/office/drawing/2014/main" id="{459AA0C6-9BF8-4757-ACCF-1E1FBAB433BD}"/>
                </a:ext>
              </a:extLst>
            </p:cNvPr>
            <p:cNvSpPr txBox="1"/>
            <p:nvPr/>
          </p:nvSpPr>
          <p:spPr>
            <a:xfrm>
              <a:off x="8618566" y="2555455"/>
              <a:ext cx="1211899" cy="4445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black"/>
                  </a:solidFill>
                  <a:effectLst/>
                  <a:uLnTx/>
                  <a:uFillTx/>
                </a:rPr>
                <a:t>4. </a:t>
              </a:r>
              <a:r>
                <a:rPr kumimoji="0" lang="en-US" altLang="zh-TW" sz="1500" b="1" i="0" u="none" strike="noStrike" kern="0" cap="none" spc="0" normalizeH="0" baseline="0" noProof="0" dirty="0">
                  <a:ln>
                    <a:noFill/>
                  </a:ln>
                  <a:solidFill>
                    <a:prstClr val="black"/>
                  </a:solidFill>
                  <a:effectLst/>
                  <a:uLnTx/>
                  <a:uFillTx/>
                </a:rPr>
                <a:t>Others</a:t>
              </a:r>
              <a:endParaRPr kumimoji="0" lang="en-US" sz="1500" b="1" i="0" u="none" strike="noStrike" kern="0" cap="none" spc="0" normalizeH="0" baseline="0" noProof="0" dirty="0">
                <a:ln>
                  <a:noFill/>
                </a:ln>
                <a:solidFill>
                  <a:prstClr val="black"/>
                </a:solidFill>
                <a:effectLst/>
                <a:uLnTx/>
                <a:uFillTx/>
              </a:endParaRPr>
            </a:p>
          </p:txBody>
        </p:sp>
      </p:grpSp>
      <p:cxnSp>
        <p:nvCxnSpPr>
          <p:cNvPr id="310" name="Straight Arrow Connector 309">
            <a:extLst>
              <a:ext uri="{FF2B5EF4-FFF2-40B4-BE49-F238E27FC236}">
                <a16:creationId xmlns:a16="http://schemas.microsoft.com/office/drawing/2014/main" id="{B3ABD765-1E93-4097-BBB9-6EC0D66009F8}"/>
              </a:ext>
            </a:extLst>
          </p:cNvPr>
          <p:cNvCxnSpPr>
            <a:cxnSpLocks/>
          </p:cNvCxnSpPr>
          <p:nvPr/>
        </p:nvCxnSpPr>
        <p:spPr>
          <a:xfrm>
            <a:off x="3042342" y="4730513"/>
            <a:ext cx="237548" cy="0"/>
          </a:xfrm>
          <a:prstGeom prst="straightConnector1">
            <a:avLst/>
          </a:prstGeom>
          <a:noFill/>
          <a:ln w="44450" cap="flat" cmpd="sng" algn="ctr">
            <a:solidFill>
              <a:srgbClr val="0070C0"/>
            </a:solidFill>
            <a:prstDash val="solid"/>
            <a:tailEnd type="triangle"/>
          </a:ln>
          <a:effectLst/>
        </p:spPr>
      </p:cxnSp>
      <p:sp>
        <p:nvSpPr>
          <p:cNvPr id="311" name="TextBox 310">
            <a:extLst>
              <a:ext uri="{FF2B5EF4-FFF2-40B4-BE49-F238E27FC236}">
                <a16:creationId xmlns:a16="http://schemas.microsoft.com/office/drawing/2014/main" id="{4A78203B-09BB-4B37-8F94-D7FC7A74CDF3}"/>
              </a:ext>
            </a:extLst>
          </p:cNvPr>
          <p:cNvSpPr txBox="1"/>
          <p:nvPr/>
        </p:nvSpPr>
        <p:spPr>
          <a:xfrm>
            <a:off x="-31223" y="4534667"/>
            <a:ext cx="101906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rPr>
              <a:t>Input Semantics</a:t>
            </a:r>
          </a:p>
        </p:txBody>
      </p:sp>
      <p:cxnSp>
        <p:nvCxnSpPr>
          <p:cNvPr id="312" name="Straight Arrow Connector 311">
            <a:extLst>
              <a:ext uri="{FF2B5EF4-FFF2-40B4-BE49-F238E27FC236}">
                <a16:creationId xmlns:a16="http://schemas.microsoft.com/office/drawing/2014/main" id="{3BCA94CF-BD29-48BE-81B8-5D7C41DBDE95}"/>
              </a:ext>
            </a:extLst>
          </p:cNvPr>
          <p:cNvCxnSpPr>
            <a:cxnSpLocks/>
          </p:cNvCxnSpPr>
          <p:nvPr/>
        </p:nvCxnSpPr>
        <p:spPr>
          <a:xfrm>
            <a:off x="2328127" y="4320683"/>
            <a:ext cx="930263" cy="212350"/>
          </a:xfrm>
          <a:prstGeom prst="straightConnector1">
            <a:avLst/>
          </a:prstGeom>
          <a:noFill/>
          <a:ln w="50800" cap="flat" cmpd="sng" algn="ctr">
            <a:solidFill>
              <a:srgbClr val="0070C0"/>
            </a:solidFill>
            <a:prstDash val="solid"/>
            <a:tailEnd type="triangle"/>
          </a:ln>
          <a:effectLst/>
        </p:spPr>
      </p:cxnSp>
      <p:sp>
        <p:nvSpPr>
          <p:cNvPr id="313" name="TextBox 312">
            <a:extLst>
              <a:ext uri="{FF2B5EF4-FFF2-40B4-BE49-F238E27FC236}">
                <a16:creationId xmlns:a16="http://schemas.microsoft.com/office/drawing/2014/main" id="{9C98376D-F231-4FBF-81A4-FD0952429186}"/>
              </a:ext>
            </a:extLst>
          </p:cNvPr>
          <p:cNvSpPr txBox="1"/>
          <p:nvPr/>
        </p:nvSpPr>
        <p:spPr>
          <a:xfrm>
            <a:off x="1150864" y="4156490"/>
            <a:ext cx="1180131"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solidFill>
                <a:effectLst/>
                <a:uLnTx/>
                <a:uFillTx/>
              </a:rPr>
              <a:t>[</a:t>
            </a:r>
            <a:r>
              <a:rPr kumimoji="0" altLang="en-US" sz="105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mr-IN" altLang="zh-TW" sz="1050" b="0" i="0" u="none" strike="noStrike" kern="0" cap="none" spc="0" normalizeH="0" baseline="0" noProof="0" dirty="0">
                <a:ln>
                  <a:noFill/>
                </a:ln>
                <a:solidFill>
                  <a:prstClr val="black"/>
                </a:solidFill>
                <a:effectLst/>
                <a:uLnTx/>
                <a:uFillTx/>
              </a:rPr>
              <a:t>…</a:t>
            </a:r>
            <a:r>
              <a:rPr kumimoji="0" altLang="en-US" sz="105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050" b="0" i="0" u="none" strike="noStrike" kern="0" cap="none" spc="0" normalizeH="0" baseline="0" noProof="0" dirty="0">
                <a:ln>
                  <a:noFill/>
                </a:ln>
                <a:solidFill>
                  <a:prstClr val="black"/>
                </a:solidFill>
                <a:effectLst/>
                <a:uLnTx/>
                <a:uFillTx/>
              </a:rPr>
              <a:t>1,</a:t>
            </a:r>
            <a:r>
              <a:rPr kumimoji="0" altLang="en-US" sz="105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050" b="0" i="0" u="none" strike="noStrike" kern="0" cap="none" spc="0" normalizeH="0" baseline="0" noProof="0" dirty="0">
                <a:ln>
                  <a:noFill/>
                </a:ln>
                <a:solidFill>
                  <a:prstClr val="black"/>
                </a:solidFill>
                <a:effectLst/>
                <a:uLnTx/>
                <a:uFillTx/>
              </a:rPr>
              <a:t>0,</a:t>
            </a:r>
            <a:r>
              <a:rPr kumimoji="0" altLang="en-US" sz="105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050" b="0" i="0" u="none" strike="noStrike" kern="0" cap="none" spc="0" normalizeH="0" baseline="0" noProof="0" dirty="0">
                <a:ln>
                  <a:noFill/>
                </a:ln>
                <a:solidFill>
                  <a:prstClr val="black"/>
                </a:solidFill>
                <a:effectLst/>
                <a:uLnTx/>
                <a:uFillTx/>
              </a:rPr>
              <a:t>0,</a:t>
            </a:r>
            <a:r>
              <a:rPr kumimoji="0" altLang="en-US" sz="105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050" b="0" i="0" u="none" strike="noStrike" kern="0" cap="none" spc="0" normalizeH="0" baseline="0" noProof="0" dirty="0">
                <a:ln>
                  <a:noFill/>
                </a:ln>
                <a:solidFill>
                  <a:prstClr val="black"/>
                </a:solidFill>
                <a:effectLst/>
                <a:uLnTx/>
                <a:uFillTx/>
              </a:rPr>
              <a:t>1,</a:t>
            </a:r>
            <a:r>
              <a:rPr kumimoji="0" altLang="en-US" sz="105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050" b="0" i="0" u="none" strike="noStrike" kern="0" cap="none" spc="0" normalizeH="0" baseline="0" noProof="0" dirty="0">
                <a:ln>
                  <a:noFill/>
                </a:ln>
                <a:solidFill>
                  <a:prstClr val="black"/>
                </a:solidFill>
                <a:effectLst/>
                <a:uLnTx/>
                <a:uFillTx/>
              </a:rPr>
              <a:t>0,</a:t>
            </a:r>
            <a:r>
              <a:rPr kumimoji="0" altLang="en-US" sz="105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mr-IN" altLang="zh-TW" sz="1050" b="0" i="0" u="none" strike="noStrike" kern="0" cap="none" spc="0" normalizeH="0" baseline="0" noProof="0" dirty="0">
                <a:ln>
                  <a:noFill/>
                </a:ln>
                <a:solidFill>
                  <a:prstClr val="black"/>
                </a:solidFill>
                <a:effectLst/>
                <a:uLnTx/>
                <a:uFillTx/>
              </a:rPr>
              <a:t>…</a:t>
            </a:r>
            <a:r>
              <a:rPr kumimoji="0" lang="en-US" altLang="zh-TW" sz="1050" b="0" i="0" u="none" strike="noStrike" kern="0" cap="none" spc="0" normalizeH="0" baseline="0" noProof="0" dirty="0">
                <a:ln>
                  <a:noFill/>
                </a:ln>
                <a:solidFill>
                  <a:prstClr val="black"/>
                </a:solidFill>
                <a:effectLst/>
                <a:uLnTx/>
                <a:uFillTx/>
              </a:rPr>
              <a:t>]</a:t>
            </a:r>
            <a:endParaRPr kumimoji="0" lang="en-US" sz="1050" b="0" i="0" u="none" strike="noStrike" kern="0" cap="none" spc="0" normalizeH="0" baseline="0" noProof="0" dirty="0">
              <a:ln>
                <a:noFill/>
              </a:ln>
              <a:solidFill>
                <a:prstClr val="black"/>
              </a:solidFill>
              <a:effectLst/>
              <a:uLnTx/>
              <a:uFillTx/>
            </a:endParaRPr>
          </a:p>
        </p:txBody>
      </p:sp>
      <p:cxnSp>
        <p:nvCxnSpPr>
          <p:cNvPr id="314" name="Straight Arrow Connector 313">
            <a:extLst>
              <a:ext uri="{FF2B5EF4-FFF2-40B4-BE49-F238E27FC236}">
                <a16:creationId xmlns:a16="http://schemas.microsoft.com/office/drawing/2014/main" id="{C43692C3-36B4-4F42-A7B0-E03825CBC739}"/>
              </a:ext>
            </a:extLst>
          </p:cNvPr>
          <p:cNvCxnSpPr>
            <a:cxnSpLocks/>
          </p:cNvCxnSpPr>
          <p:nvPr/>
        </p:nvCxnSpPr>
        <p:spPr>
          <a:xfrm flipV="1">
            <a:off x="1740929" y="4333588"/>
            <a:ext cx="1" cy="305610"/>
          </a:xfrm>
          <a:prstGeom prst="straightConnector1">
            <a:avLst/>
          </a:prstGeom>
          <a:noFill/>
          <a:ln w="44450" cap="flat" cmpd="sng" algn="ctr">
            <a:solidFill>
              <a:srgbClr val="0070C0"/>
            </a:solidFill>
            <a:prstDash val="solid"/>
            <a:tailEnd type="triangle"/>
          </a:ln>
          <a:effectLst/>
        </p:spPr>
      </p:cxnSp>
      <p:sp>
        <p:nvSpPr>
          <p:cNvPr id="315" name="TextBox 314">
            <a:extLst>
              <a:ext uri="{FF2B5EF4-FFF2-40B4-BE49-F238E27FC236}">
                <a16:creationId xmlns:a16="http://schemas.microsoft.com/office/drawing/2014/main" id="{67AD47AB-6420-409C-B972-AC39EA73DE90}"/>
              </a:ext>
            </a:extLst>
          </p:cNvPr>
          <p:cNvSpPr txBox="1"/>
          <p:nvPr/>
        </p:nvSpPr>
        <p:spPr>
          <a:xfrm>
            <a:off x="31646" y="4085083"/>
            <a:ext cx="121549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rPr>
              <a:t>Semantic 1-hot Representation</a:t>
            </a:r>
            <a:endParaRPr kumimoji="0" lang="en-US" sz="1200" b="1" i="0" u="none" strike="noStrike" kern="0" cap="none" spc="0" normalizeH="0" baseline="0" noProof="0" dirty="0">
              <a:ln>
                <a:noFill/>
              </a:ln>
              <a:solidFill>
                <a:prstClr val="black"/>
              </a:solidFill>
              <a:effectLst/>
              <a:uLnTx/>
              <a:uFillTx/>
            </a:endParaRPr>
          </a:p>
        </p:txBody>
      </p:sp>
      <p:grpSp>
        <p:nvGrpSpPr>
          <p:cNvPr id="316" name="Group 315">
            <a:extLst>
              <a:ext uri="{FF2B5EF4-FFF2-40B4-BE49-F238E27FC236}">
                <a16:creationId xmlns:a16="http://schemas.microsoft.com/office/drawing/2014/main" id="{6BB7BC6C-3AC2-4856-B823-68E62235800E}"/>
              </a:ext>
            </a:extLst>
          </p:cNvPr>
          <p:cNvGrpSpPr/>
          <p:nvPr/>
        </p:nvGrpSpPr>
        <p:grpSpPr>
          <a:xfrm>
            <a:off x="251670" y="1339818"/>
            <a:ext cx="4377844" cy="1518933"/>
            <a:chOff x="251670" y="1339818"/>
            <a:chExt cx="4377844" cy="1518933"/>
          </a:xfrm>
        </p:grpSpPr>
        <p:sp>
          <p:nvSpPr>
            <p:cNvPr id="317" name="Rounded Rectangle 59">
              <a:extLst>
                <a:ext uri="{FF2B5EF4-FFF2-40B4-BE49-F238E27FC236}">
                  <a16:creationId xmlns:a16="http://schemas.microsoft.com/office/drawing/2014/main" id="{822D73B6-1F88-4E1C-94A3-E1BC605ECE8A}"/>
                </a:ext>
              </a:extLst>
            </p:cNvPr>
            <p:cNvSpPr/>
            <p:nvPr/>
          </p:nvSpPr>
          <p:spPr>
            <a:xfrm>
              <a:off x="251670" y="1339818"/>
              <a:ext cx="4233269" cy="1518933"/>
            </a:xfrm>
            <a:prstGeom prst="wedgeRoundRectCallout">
              <a:avLst>
                <a:gd name="adj1" fmla="val 55151"/>
                <a:gd name="adj2" fmla="val -14977"/>
                <a:gd name="adj3" fmla="val 16667"/>
              </a:avLst>
            </a:prstGeom>
            <a:solidFill>
              <a:srgbClr val="FFCC99"/>
            </a:solid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8" name="TextBox 317">
              <a:extLst>
                <a:ext uri="{FF2B5EF4-FFF2-40B4-BE49-F238E27FC236}">
                  <a16:creationId xmlns:a16="http://schemas.microsoft.com/office/drawing/2014/main" id="{8FD93C9A-135C-4793-9FF4-161D137DC742}"/>
                </a:ext>
              </a:extLst>
            </p:cNvPr>
            <p:cNvSpPr txBox="1"/>
            <p:nvPr/>
          </p:nvSpPr>
          <p:spPr>
            <a:xfrm>
              <a:off x="385384" y="1347486"/>
              <a:ext cx="1145635" cy="3000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350" b="1" i="0" u="none" strike="noStrike" kern="0" cap="none" spc="0" normalizeH="0" baseline="0" noProof="0" dirty="0">
                  <a:ln>
                    <a:noFill/>
                  </a:ln>
                  <a:solidFill>
                    <a:prstClr val="black"/>
                  </a:solidFill>
                  <a:effectLst/>
                  <a:uLnTx/>
                  <a:uFillTx/>
                </a:rPr>
                <a:t>GRU</a:t>
              </a:r>
              <a:r>
                <a:rPr kumimoji="0" altLang="en-US" sz="135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350" b="1" i="0" u="none" strike="noStrike" kern="0" cap="none" spc="0" normalizeH="0" baseline="0" noProof="0" dirty="0">
                  <a:ln>
                    <a:noFill/>
                  </a:ln>
                  <a:solidFill>
                    <a:prstClr val="black"/>
                  </a:solidFill>
                  <a:effectLst/>
                  <a:uLnTx/>
                  <a:uFillTx/>
                </a:rPr>
                <a:t>Decoder</a:t>
              </a:r>
              <a:endParaRPr kumimoji="0" lang="en-US" sz="1350" b="1" i="0" u="none" strike="noStrike" kern="0" cap="none" spc="0" normalizeH="0" baseline="0" noProof="0" dirty="0">
                <a:ln>
                  <a:noFill/>
                </a:ln>
                <a:solidFill>
                  <a:prstClr val="black"/>
                </a:solidFill>
                <a:effectLst/>
                <a:uLnTx/>
                <a:uFillTx/>
              </a:endParaRPr>
            </a:p>
          </p:txBody>
        </p:sp>
        <p:grpSp>
          <p:nvGrpSpPr>
            <p:cNvPr id="319" name="Group 318">
              <a:extLst>
                <a:ext uri="{FF2B5EF4-FFF2-40B4-BE49-F238E27FC236}">
                  <a16:creationId xmlns:a16="http://schemas.microsoft.com/office/drawing/2014/main" id="{DBC8DB3F-F557-46C0-8885-BB50D73D0260}"/>
                </a:ext>
              </a:extLst>
            </p:cNvPr>
            <p:cNvGrpSpPr/>
            <p:nvPr/>
          </p:nvGrpSpPr>
          <p:grpSpPr>
            <a:xfrm>
              <a:off x="2294967" y="1468711"/>
              <a:ext cx="2334547" cy="1369680"/>
              <a:chOff x="3325025" y="1978160"/>
              <a:chExt cx="4243452" cy="2464286"/>
            </a:xfrm>
          </p:grpSpPr>
          <p:cxnSp>
            <p:nvCxnSpPr>
              <p:cNvPr id="323" name="Straight Arrow Connector 236">
                <a:extLst>
                  <a:ext uri="{FF2B5EF4-FFF2-40B4-BE49-F238E27FC236}">
                    <a16:creationId xmlns:a16="http://schemas.microsoft.com/office/drawing/2014/main" id="{57D7A117-A208-4536-AD94-0563D0006259}"/>
                  </a:ext>
                </a:extLst>
              </p:cNvPr>
              <p:cNvCxnSpPr>
                <a:cxnSpLocks/>
              </p:cNvCxnSpPr>
              <p:nvPr/>
            </p:nvCxnSpPr>
            <p:spPr>
              <a:xfrm flipV="1">
                <a:off x="4337199" y="3273943"/>
                <a:ext cx="281" cy="355462"/>
              </a:xfrm>
              <a:prstGeom prst="straightConnector1">
                <a:avLst/>
              </a:prstGeom>
              <a:noFill/>
              <a:ln w="19050" cap="flat" cmpd="sng" algn="ctr">
                <a:solidFill>
                  <a:sysClr val="windowText" lastClr="000000"/>
                </a:solidFill>
                <a:prstDash val="solid"/>
                <a:tailEnd type="triangle" w="lg" len="lg"/>
              </a:ln>
              <a:effectLst/>
            </p:spPr>
          </p:cxnSp>
          <p:sp>
            <p:nvSpPr>
              <p:cNvPr id="324" name="Oval 378">
                <a:extLst>
                  <a:ext uri="{FF2B5EF4-FFF2-40B4-BE49-F238E27FC236}">
                    <a16:creationId xmlns:a16="http://schemas.microsoft.com/office/drawing/2014/main" id="{52DAFC3F-B1DF-41B7-AEE2-332139264485}"/>
                  </a:ext>
                </a:extLst>
              </p:cNvPr>
              <p:cNvSpPr/>
              <p:nvPr/>
            </p:nvSpPr>
            <p:spPr>
              <a:xfrm>
                <a:off x="4091153" y="2781287"/>
                <a:ext cx="492655" cy="492656"/>
              </a:xfrm>
              <a:prstGeom prst="ellipse">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325" name="Straight Arrow Connector 397">
                <a:extLst>
                  <a:ext uri="{FF2B5EF4-FFF2-40B4-BE49-F238E27FC236}">
                    <a16:creationId xmlns:a16="http://schemas.microsoft.com/office/drawing/2014/main" id="{598AE078-4084-4B0A-A359-9DE6B52962D5}"/>
                  </a:ext>
                </a:extLst>
              </p:cNvPr>
              <p:cNvCxnSpPr/>
              <p:nvPr/>
            </p:nvCxnSpPr>
            <p:spPr>
              <a:xfrm>
                <a:off x="4583808" y="3027615"/>
                <a:ext cx="384952" cy="1668"/>
              </a:xfrm>
              <a:prstGeom prst="straightConnector1">
                <a:avLst/>
              </a:prstGeom>
              <a:noFill/>
              <a:ln w="19050" cap="flat" cmpd="sng" algn="ctr">
                <a:solidFill>
                  <a:sysClr val="windowText" lastClr="000000"/>
                </a:solidFill>
                <a:prstDash val="solid"/>
                <a:tailEnd type="triangle" w="lg" len="lg"/>
              </a:ln>
              <a:effectLst/>
            </p:spPr>
          </p:cxnSp>
          <p:cxnSp>
            <p:nvCxnSpPr>
              <p:cNvPr id="326" name="Straight Arrow Connector 236">
                <a:extLst>
                  <a:ext uri="{FF2B5EF4-FFF2-40B4-BE49-F238E27FC236}">
                    <a16:creationId xmlns:a16="http://schemas.microsoft.com/office/drawing/2014/main" id="{A277E0D0-B3CD-4E75-A92C-9320DDEC5C2E}"/>
                  </a:ext>
                </a:extLst>
              </p:cNvPr>
              <p:cNvCxnSpPr>
                <a:cxnSpLocks/>
              </p:cNvCxnSpPr>
              <p:nvPr/>
            </p:nvCxnSpPr>
            <p:spPr>
              <a:xfrm flipH="1" flipV="1">
                <a:off x="5215087" y="3275611"/>
                <a:ext cx="430" cy="331021"/>
              </a:xfrm>
              <a:prstGeom prst="straightConnector1">
                <a:avLst/>
              </a:prstGeom>
              <a:noFill/>
              <a:ln w="19050" cap="flat" cmpd="sng" algn="ctr">
                <a:solidFill>
                  <a:sysClr val="windowText" lastClr="000000"/>
                </a:solidFill>
                <a:prstDash val="solid"/>
                <a:tailEnd type="triangle" w="lg" len="lg"/>
              </a:ln>
              <a:effectLst/>
            </p:spPr>
          </p:cxnSp>
          <p:sp>
            <p:nvSpPr>
              <p:cNvPr id="327" name="Oval 378">
                <a:extLst>
                  <a:ext uri="{FF2B5EF4-FFF2-40B4-BE49-F238E27FC236}">
                    <a16:creationId xmlns:a16="http://schemas.microsoft.com/office/drawing/2014/main" id="{9771DF05-6FB5-43D9-9E09-8345F024958E}"/>
                  </a:ext>
                </a:extLst>
              </p:cNvPr>
              <p:cNvSpPr/>
              <p:nvPr/>
            </p:nvSpPr>
            <p:spPr>
              <a:xfrm>
                <a:off x="4968759" y="2782955"/>
                <a:ext cx="492655" cy="492656"/>
              </a:xfrm>
              <a:prstGeom prst="ellipse">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328" name="Straight Arrow Connector 397">
                <a:extLst>
                  <a:ext uri="{FF2B5EF4-FFF2-40B4-BE49-F238E27FC236}">
                    <a16:creationId xmlns:a16="http://schemas.microsoft.com/office/drawing/2014/main" id="{6078CA14-BDD8-49EF-841B-FD3570C60372}"/>
                  </a:ext>
                </a:extLst>
              </p:cNvPr>
              <p:cNvCxnSpPr/>
              <p:nvPr/>
            </p:nvCxnSpPr>
            <p:spPr>
              <a:xfrm>
                <a:off x="5461413" y="3029283"/>
                <a:ext cx="387065" cy="0"/>
              </a:xfrm>
              <a:prstGeom prst="straightConnector1">
                <a:avLst/>
              </a:prstGeom>
              <a:noFill/>
              <a:ln w="19050" cap="flat" cmpd="sng" algn="ctr">
                <a:solidFill>
                  <a:sysClr val="windowText" lastClr="000000"/>
                </a:solidFill>
                <a:prstDash val="solid"/>
                <a:tailEnd type="triangle" w="lg" len="lg"/>
              </a:ln>
              <a:effectLst/>
            </p:spPr>
          </p:cxnSp>
          <p:cxnSp>
            <p:nvCxnSpPr>
              <p:cNvPr id="329" name="Straight Arrow Connector 236">
                <a:extLst>
                  <a:ext uri="{FF2B5EF4-FFF2-40B4-BE49-F238E27FC236}">
                    <a16:creationId xmlns:a16="http://schemas.microsoft.com/office/drawing/2014/main" id="{FB183BC8-EDBB-4F46-8E4C-8B06C15DF1EC}"/>
                  </a:ext>
                </a:extLst>
              </p:cNvPr>
              <p:cNvCxnSpPr>
                <a:cxnSpLocks/>
              </p:cNvCxnSpPr>
              <p:nvPr/>
            </p:nvCxnSpPr>
            <p:spPr>
              <a:xfrm flipH="1" flipV="1">
                <a:off x="6107849" y="3273943"/>
                <a:ext cx="3684" cy="355464"/>
              </a:xfrm>
              <a:prstGeom prst="straightConnector1">
                <a:avLst/>
              </a:prstGeom>
              <a:noFill/>
              <a:ln w="19050" cap="flat" cmpd="sng" algn="ctr">
                <a:solidFill>
                  <a:sysClr val="windowText" lastClr="000000"/>
                </a:solidFill>
                <a:prstDash val="solid"/>
                <a:tailEnd type="triangle" w="lg" len="lg"/>
              </a:ln>
              <a:effectLst/>
            </p:spPr>
          </p:cxnSp>
          <p:sp>
            <p:nvSpPr>
              <p:cNvPr id="330" name="Oval 378">
                <a:extLst>
                  <a:ext uri="{FF2B5EF4-FFF2-40B4-BE49-F238E27FC236}">
                    <a16:creationId xmlns:a16="http://schemas.microsoft.com/office/drawing/2014/main" id="{589E850F-1CAC-4A4C-B3C0-A77F5D37A8EF}"/>
                  </a:ext>
                </a:extLst>
              </p:cNvPr>
              <p:cNvSpPr/>
              <p:nvPr/>
            </p:nvSpPr>
            <p:spPr>
              <a:xfrm>
                <a:off x="5861520" y="2781287"/>
                <a:ext cx="492655" cy="492656"/>
              </a:xfrm>
              <a:prstGeom prst="ellipse">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331" name="Straight Arrow Connector 397">
                <a:extLst>
                  <a:ext uri="{FF2B5EF4-FFF2-40B4-BE49-F238E27FC236}">
                    <a16:creationId xmlns:a16="http://schemas.microsoft.com/office/drawing/2014/main" id="{7EF7EF44-3887-4AC7-8607-BFA88A2262F6}"/>
                  </a:ext>
                </a:extLst>
              </p:cNvPr>
              <p:cNvCxnSpPr/>
              <p:nvPr/>
            </p:nvCxnSpPr>
            <p:spPr>
              <a:xfrm>
                <a:off x="3704088" y="3027615"/>
                <a:ext cx="387065" cy="0"/>
              </a:xfrm>
              <a:prstGeom prst="straightConnector1">
                <a:avLst/>
              </a:prstGeom>
              <a:noFill/>
              <a:ln w="19050" cap="flat" cmpd="sng" algn="ctr">
                <a:solidFill>
                  <a:sysClr val="windowText" lastClr="000000"/>
                </a:solidFill>
                <a:prstDash val="solid"/>
                <a:tailEnd type="triangle" w="lg" len="lg"/>
              </a:ln>
              <a:effectLst/>
            </p:spPr>
          </p:cxnSp>
          <p:cxnSp>
            <p:nvCxnSpPr>
              <p:cNvPr id="332" name="Straight Arrow Connector 397">
                <a:extLst>
                  <a:ext uri="{FF2B5EF4-FFF2-40B4-BE49-F238E27FC236}">
                    <a16:creationId xmlns:a16="http://schemas.microsoft.com/office/drawing/2014/main" id="{202E74C9-5810-4E69-AA8D-6427A9079D4E}"/>
                  </a:ext>
                </a:extLst>
              </p:cNvPr>
              <p:cNvCxnSpPr/>
              <p:nvPr/>
            </p:nvCxnSpPr>
            <p:spPr>
              <a:xfrm>
                <a:off x="6354175" y="3027615"/>
                <a:ext cx="387065" cy="0"/>
              </a:xfrm>
              <a:prstGeom prst="straightConnector1">
                <a:avLst/>
              </a:prstGeom>
              <a:noFill/>
              <a:ln w="19050" cap="flat" cmpd="sng" algn="ctr">
                <a:solidFill>
                  <a:sysClr val="windowText" lastClr="000000"/>
                </a:solidFill>
                <a:prstDash val="solid"/>
                <a:tailEnd type="triangle" w="lg" len="lg"/>
              </a:ln>
              <a:effectLst/>
            </p:spPr>
          </p:cxnSp>
          <p:cxnSp>
            <p:nvCxnSpPr>
              <p:cNvPr id="333" name="Straight Arrow Connector 236">
                <a:extLst>
                  <a:ext uri="{FF2B5EF4-FFF2-40B4-BE49-F238E27FC236}">
                    <a16:creationId xmlns:a16="http://schemas.microsoft.com/office/drawing/2014/main" id="{321CF510-AFAA-4097-938E-2BE27105FC68}"/>
                  </a:ext>
                </a:extLst>
              </p:cNvPr>
              <p:cNvCxnSpPr>
                <a:cxnSpLocks/>
              </p:cNvCxnSpPr>
              <p:nvPr/>
            </p:nvCxnSpPr>
            <p:spPr>
              <a:xfrm flipV="1">
                <a:off x="4337199" y="2425825"/>
                <a:ext cx="281" cy="355462"/>
              </a:xfrm>
              <a:prstGeom prst="straightConnector1">
                <a:avLst/>
              </a:prstGeom>
              <a:noFill/>
              <a:ln w="19050" cap="flat" cmpd="sng" algn="ctr">
                <a:solidFill>
                  <a:sysClr val="windowText" lastClr="000000"/>
                </a:solidFill>
                <a:prstDash val="solid"/>
                <a:tailEnd type="triangle" w="lg" len="lg"/>
              </a:ln>
              <a:effectLst/>
            </p:spPr>
          </p:cxnSp>
          <p:cxnSp>
            <p:nvCxnSpPr>
              <p:cNvPr id="334" name="Straight Arrow Connector 236">
                <a:extLst>
                  <a:ext uri="{FF2B5EF4-FFF2-40B4-BE49-F238E27FC236}">
                    <a16:creationId xmlns:a16="http://schemas.microsoft.com/office/drawing/2014/main" id="{F7F79C0C-5A99-4150-81A8-831B3F95BD9C}"/>
                  </a:ext>
                </a:extLst>
              </p:cNvPr>
              <p:cNvCxnSpPr>
                <a:cxnSpLocks/>
              </p:cNvCxnSpPr>
              <p:nvPr/>
            </p:nvCxnSpPr>
            <p:spPr>
              <a:xfrm flipV="1">
                <a:off x="5214413" y="2425825"/>
                <a:ext cx="281" cy="355462"/>
              </a:xfrm>
              <a:prstGeom prst="straightConnector1">
                <a:avLst/>
              </a:prstGeom>
              <a:noFill/>
              <a:ln w="19050" cap="flat" cmpd="sng" algn="ctr">
                <a:solidFill>
                  <a:sysClr val="windowText" lastClr="000000"/>
                </a:solidFill>
                <a:prstDash val="solid"/>
                <a:tailEnd type="triangle" w="lg" len="lg"/>
              </a:ln>
              <a:effectLst/>
            </p:spPr>
          </p:cxnSp>
          <p:cxnSp>
            <p:nvCxnSpPr>
              <p:cNvPr id="335" name="Straight Arrow Connector 236">
                <a:extLst>
                  <a:ext uri="{FF2B5EF4-FFF2-40B4-BE49-F238E27FC236}">
                    <a16:creationId xmlns:a16="http://schemas.microsoft.com/office/drawing/2014/main" id="{B946D574-1354-479F-8A3A-6A57EBA6C6C5}"/>
                  </a:ext>
                </a:extLst>
              </p:cNvPr>
              <p:cNvCxnSpPr>
                <a:cxnSpLocks/>
              </p:cNvCxnSpPr>
              <p:nvPr/>
            </p:nvCxnSpPr>
            <p:spPr>
              <a:xfrm flipV="1">
                <a:off x="6107847" y="2425825"/>
                <a:ext cx="281" cy="355462"/>
              </a:xfrm>
              <a:prstGeom prst="straightConnector1">
                <a:avLst/>
              </a:prstGeom>
              <a:noFill/>
              <a:ln w="19050" cap="flat" cmpd="sng" algn="ctr">
                <a:solidFill>
                  <a:sysClr val="windowText" lastClr="000000"/>
                </a:solidFill>
                <a:prstDash val="solid"/>
                <a:tailEnd type="triangle" w="lg" len="lg"/>
              </a:ln>
              <a:effectLst/>
            </p:spPr>
          </p:cxnSp>
          <p:sp>
            <p:nvSpPr>
              <p:cNvPr id="336" name="TextBox 335">
                <a:extLst>
                  <a:ext uri="{FF2B5EF4-FFF2-40B4-BE49-F238E27FC236}">
                    <a16:creationId xmlns:a16="http://schemas.microsoft.com/office/drawing/2014/main" id="{7E4BB12F-4F03-484C-84E6-4253C04D7EDB}"/>
                  </a:ext>
                </a:extLst>
              </p:cNvPr>
              <p:cNvSpPr txBox="1"/>
              <p:nvPr/>
            </p:nvSpPr>
            <p:spPr>
              <a:xfrm>
                <a:off x="3541767" y="3624960"/>
                <a:ext cx="1608969" cy="4983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rPr>
                  <a:t>All</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0" i="0" u="none" strike="noStrike" kern="0" cap="none" spc="0" normalizeH="0" baseline="0" noProof="0" dirty="0">
                    <a:ln>
                      <a:noFill/>
                    </a:ln>
                    <a:solidFill>
                      <a:prstClr val="black"/>
                    </a:solidFill>
                    <a:effectLst/>
                    <a:uLnTx/>
                    <a:uFillTx/>
                  </a:rPr>
                  <a:t>Bar</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0" i="0" u="none" strike="noStrike" kern="0" cap="none" spc="0" normalizeH="0" baseline="0" noProof="0" dirty="0">
                    <a:ln>
                      <a:noFill/>
                    </a:ln>
                    <a:solidFill>
                      <a:prstClr val="black"/>
                    </a:solidFill>
                    <a:effectLst/>
                    <a:uLnTx/>
                    <a:uFillTx/>
                  </a:rPr>
                  <a:t>One</a:t>
                </a:r>
                <a:endParaRPr kumimoji="0" lang="en-US" sz="1200" b="0" i="0" u="none" strike="noStrike" kern="0" cap="none" spc="0" normalizeH="0" baseline="0" noProof="0" dirty="0">
                  <a:ln>
                    <a:noFill/>
                  </a:ln>
                  <a:solidFill>
                    <a:prstClr val="black"/>
                  </a:solidFill>
                  <a:effectLst/>
                  <a:uLnTx/>
                  <a:uFillTx/>
                </a:endParaRPr>
              </a:p>
            </p:txBody>
          </p:sp>
          <p:sp>
            <p:nvSpPr>
              <p:cNvPr id="337" name="TextBox 336">
                <a:extLst>
                  <a:ext uri="{FF2B5EF4-FFF2-40B4-BE49-F238E27FC236}">
                    <a16:creationId xmlns:a16="http://schemas.microsoft.com/office/drawing/2014/main" id="{B1A67E0C-F8C1-4583-BF0C-C043C6E0A2D2}"/>
                  </a:ext>
                </a:extLst>
              </p:cNvPr>
              <p:cNvSpPr txBox="1"/>
              <p:nvPr/>
            </p:nvSpPr>
            <p:spPr>
              <a:xfrm>
                <a:off x="5036540" y="3625120"/>
                <a:ext cx="510487" cy="4983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rPr>
                  <a:t>is</a:t>
                </a:r>
                <a:endParaRPr kumimoji="0" lang="en-US" sz="1200" b="0" i="0" u="none" strike="noStrike" kern="0" cap="none" spc="0" normalizeH="0" baseline="0" noProof="0" dirty="0">
                  <a:ln>
                    <a:noFill/>
                  </a:ln>
                  <a:solidFill>
                    <a:prstClr val="black"/>
                  </a:solidFill>
                  <a:effectLst/>
                  <a:uLnTx/>
                  <a:uFillTx/>
                </a:endParaRPr>
              </a:p>
            </p:txBody>
          </p:sp>
          <p:sp>
            <p:nvSpPr>
              <p:cNvPr id="338" name="TextBox 337">
                <a:extLst>
                  <a:ext uri="{FF2B5EF4-FFF2-40B4-BE49-F238E27FC236}">
                    <a16:creationId xmlns:a16="http://schemas.microsoft.com/office/drawing/2014/main" id="{F2FD65A8-9B8A-4DE8-AD2F-FD31B13DA3E4}"/>
                  </a:ext>
                </a:extLst>
              </p:cNvPr>
              <p:cNvSpPr txBox="1"/>
              <p:nvPr/>
            </p:nvSpPr>
            <p:spPr>
              <a:xfrm>
                <a:off x="5960209" y="3624960"/>
                <a:ext cx="469695" cy="4983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rPr>
                  <a:t>a</a:t>
                </a:r>
                <a:endParaRPr kumimoji="0" lang="en-US" sz="1200" b="0" i="0" u="none" strike="noStrike" kern="0" cap="none" spc="0" normalizeH="0" baseline="0" noProof="0" dirty="0">
                  <a:ln>
                    <a:noFill/>
                  </a:ln>
                  <a:solidFill>
                    <a:prstClr val="black"/>
                  </a:solidFill>
                  <a:effectLst/>
                  <a:uLnTx/>
                  <a:uFillTx/>
                </a:endParaRPr>
              </a:p>
            </p:txBody>
          </p:sp>
          <p:sp>
            <p:nvSpPr>
              <p:cNvPr id="339" name="TextBox 338">
                <a:extLst>
                  <a:ext uri="{FF2B5EF4-FFF2-40B4-BE49-F238E27FC236}">
                    <a16:creationId xmlns:a16="http://schemas.microsoft.com/office/drawing/2014/main" id="{DF4C7DCD-29A9-474F-A5AD-BDBA72B9FC45}"/>
                  </a:ext>
                </a:extLst>
              </p:cNvPr>
              <p:cNvSpPr txBox="1"/>
              <p:nvPr/>
            </p:nvSpPr>
            <p:spPr>
              <a:xfrm>
                <a:off x="4176965" y="2024715"/>
                <a:ext cx="510487" cy="4983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rPr>
                  <a:t>is</a:t>
                </a:r>
                <a:endParaRPr kumimoji="0" lang="en-US" sz="1200" b="0" i="0" u="none" strike="noStrike" kern="0" cap="none" spc="0" normalizeH="0" baseline="0" noProof="0" dirty="0">
                  <a:ln>
                    <a:noFill/>
                  </a:ln>
                  <a:solidFill>
                    <a:prstClr val="black"/>
                  </a:solidFill>
                  <a:effectLst/>
                  <a:uLnTx/>
                  <a:uFillTx/>
                </a:endParaRPr>
              </a:p>
            </p:txBody>
          </p:sp>
          <p:sp>
            <p:nvSpPr>
              <p:cNvPr id="340" name="TextBox 339">
                <a:extLst>
                  <a:ext uri="{FF2B5EF4-FFF2-40B4-BE49-F238E27FC236}">
                    <a16:creationId xmlns:a16="http://schemas.microsoft.com/office/drawing/2014/main" id="{51612DAE-5896-405C-A6A6-7615CCCC5472}"/>
                  </a:ext>
                </a:extLst>
              </p:cNvPr>
              <p:cNvSpPr txBox="1"/>
              <p:nvPr/>
            </p:nvSpPr>
            <p:spPr>
              <a:xfrm>
                <a:off x="5068601" y="2019580"/>
                <a:ext cx="469695" cy="4983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rPr>
                  <a:t>a</a:t>
                </a:r>
                <a:endParaRPr kumimoji="0" lang="en-US" sz="1200" b="0" i="0" u="none" strike="noStrike" kern="0" cap="none" spc="0" normalizeH="0" baseline="0" noProof="0" dirty="0">
                  <a:ln>
                    <a:noFill/>
                  </a:ln>
                  <a:solidFill>
                    <a:prstClr val="black"/>
                  </a:solidFill>
                  <a:effectLst/>
                  <a:uLnTx/>
                  <a:uFillTx/>
                </a:endParaRPr>
              </a:p>
            </p:txBody>
          </p:sp>
          <p:sp>
            <p:nvSpPr>
              <p:cNvPr id="341" name="TextBox 340">
                <a:extLst>
                  <a:ext uri="{FF2B5EF4-FFF2-40B4-BE49-F238E27FC236}">
                    <a16:creationId xmlns:a16="http://schemas.microsoft.com/office/drawing/2014/main" id="{C5478B0C-1A6C-47DE-8DEC-6C2B70E4F4D5}"/>
                  </a:ext>
                </a:extLst>
              </p:cNvPr>
              <p:cNvSpPr txBox="1"/>
              <p:nvPr/>
            </p:nvSpPr>
            <p:spPr>
              <a:xfrm>
                <a:off x="5542678" y="2018920"/>
                <a:ext cx="1635542" cy="4983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rPr>
                  <a:t>moderately</a:t>
                </a:r>
                <a:endParaRPr kumimoji="0" lang="en-US" sz="1200" b="0" i="0" u="none" strike="noStrike" kern="0" cap="none" spc="0" normalizeH="0" baseline="0" noProof="0" dirty="0">
                  <a:ln>
                    <a:noFill/>
                  </a:ln>
                  <a:solidFill>
                    <a:prstClr val="black"/>
                  </a:solidFill>
                  <a:effectLst/>
                  <a:uLnTx/>
                  <a:uFillTx/>
                </a:endParaRPr>
              </a:p>
            </p:txBody>
          </p:sp>
          <p:sp>
            <p:nvSpPr>
              <p:cNvPr id="342" name="TextBox 341">
                <a:extLst>
                  <a:ext uri="{FF2B5EF4-FFF2-40B4-BE49-F238E27FC236}">
                    <a16:creationId xmlns:a16="http://schemas.microsoft.com/office/drawing/2014/main" id="{D5280775-A732-4663-8AE0-62AC9AFEE7F8}"/>
                  </a:ext>
                </a:extLst>
              </p:cNvPr>
              <p:cNvSpPr txBox="1"/>
              <p:nvPr/>
            </p:nvSpPr>
            <p:spPr>
              <a:xfrm>
                <a:off x="3552622" y="3944078"/>
                <a:ext cx="1608969" cy="4983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rPr>
                  <a:t>All</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0" i="0" u="none" strike="noStrike" kern="0" cap="none" spc="0" normalizeH="0" baseline="0" noProof="0" dirty="0">
                    <a:ln>
                      <a:noFill/>
                    </a:ln>
                    <a:solidFill>
                      <a:prstClr val="black"/>
                    </a:solidFill>
                    <a:effectLst/>
                    <a:uLnTx/>
                    <a:uFillTx/>
                  </a:rPr>
                  <a:t>Bar</a:t>
                </a:r>
                <a:r>
                  <a:rPr kumimoji="0" altLang="en-US" sz="1200" b="0"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0" i="0" u="none" strike="noStrike" kern="0" cap="none" spc="0" normalizeH="0" baseline="0" noProof="0" dirty="0">
                    <a:ln>
                      <a:noFill/>
                    </a:ln>
                    <a:solidFill>
                      <a:prstClr val="black"/>
                    </a:solidFill>
                    <a:effectLst/>
                    <a:uLnTx/>
                    <a:uFillTx/>
                  </a:rPr>
                  <a:t>One</a:t>
                </a:r>
                <a:endParaRPr kumimoji="0" lang="en-US" sz="1200" b="0" i="0" u="none" strike="noStrike" kern="0" cap="none" spc="0" normalizeH="0" baseline="0" noProof="0" dirty="0">
                  <a:ln>
                    <a:noFill/>
                  </a:ln>
                  <a:solidFill>
                    <a:prstClr val="black"/>
                  </a:solidFill>
                  <a:effectLst/>
                  <a:uLnTx/>
                  <a:uFillTx/>
                </a:endParaRPr>
              </a:p>
            </p:txBody>
          </p:sp>
          <p:sp>
            <p:nvSpPr>
              <p:cNvPr id="343" name="TextBox 342">
                <a:extLst>
                  <a:ext uri="{FF2B5EF4-FFF2-40B4-BE49-F238E27FC236}">
                    <a16:creationId xmlns:a16="http://schemas.microsoft.com/office/drawing/2014/main" id="{E06150ED-F28E-46C3-B8DF-EC963A1E6579}"/>
                  </a:ext>
                </a:extLst>
              </p:cNvPr>
              <p:cNvSpPr txBox="1"/>
              <p:nvPr/>
            </p:nvSpPr>
            <p:spPr>
              <a:xfrm>
                <a:off x="5036626" y="3932498"/>
                <a:ext cx="510487" cy="4983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rPr>
                  <a:t>is</a:t>
                </a:r>
                <a:endParaRPr kumimoji="0" lang="en-US" sz="1200" b="0" i="0" u="none" strike="noStrike" kern="0" cap="none" spc="0" normalizeH="0" baseline="0" noProof="0" dirty="0">
                  <a:ln>
                    <a:noFill/>
                  </a:ln>
                  <a:solidFill>
                    <a:prstClr val="black"/>
                  </a:solidFill>
                  <a:effectLst/>
                  <a:uLnTx/>
                  <a:uFillTx/>
                </a:endParaRPr>
              </a:p>
            </p:txBody>
          </p:sp>
          <p:sp>
            <p:nvSpPr>
              <p:cNvPr id="344" name="TextBox 343">
                <a:extLst>
                  <a:ext uri="{FF2B5EF4-FFF2-40B4-BE49-F238E27FC236}">
                    <a16:creationId xmlns:a16="http://schemas.microsoft.com/office/drawing/2014/main" id="{BA958814-6174-4E5D-8CA6-1927D6AED237}"/>
                  </a:ext>
                </a:extLst>
              </p:cNvPr>
              <p:cNvSpPr txBox="1"/>
              <p:nvPr/>
            </p:nvSpPr>
            <p:spPr>
              <a:xfrm>
                <a:off x="5465577" y="3939997"/>
                <a:ext cx="1635542" cy="4983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prstClr val="black"/>
                    </a:solidFill>
                    <a:effectLst/>
                    <a:uLnTx/>
                    <a:uFillTx/>
                  </a:rPr>
                  <a:t>moderately</a:t>
                </a:r>
                <a:endParaRPr kumimoji="0" lang="en-US" sz="1200" b="0" i="0" u="none" strike="noStrike" kern="0" cap="none" spc="0" normalizeH="0" baseline="0" noProof="0" dirty="0">
                  <a:ln>
                    <a:noFill/>
                  </a:ln>
                  <a:solidFill>
                    <a:prstClr val="black"/>
                  </a:solidFill>
                  <a:effectLst/>
                  <a:uLnTx/>
                  <a:uFillTx/>
                </a:endParaRPr>
              </a:p>
            </p:txBody>
          </p:sp>
          <p:sp>
            <p:nvSpPr>
              <p:cNvPr id="345" name="TextBox 344">
                <a:extLst>
                  <a:ext uri="{FF2B5EF4-FFF2-40B4-BE49-F238E27FC236}">
                    <a16:creationId xmlns:a16="http://schemas.microsoft.com/office/drawing/2014/main" id="{4F98D20A-6A10-444C-9062-FC47B0408486}"/>
                  </a:ext>
                </a:extLst>
              </p:cNvPr>
              <p:cNvSpPr txBox="1"/>
              <p:nvPr/>
            </p:nvSpPr>
            <p:spPr>
              <a:xfrm>
                <a:off x="3340521" y="3582704"/>
                <a:ext cx="554195" cy="5398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mr-IN" altLang="zh-TW" sz="1350" b="0" i="0" u="none" strike="noStrike" kern="0" cap="none" spc="0" normalizeH="0" baseline="0" noProof="0" dirty="0">
                    <a:ln>
                      <a:noFill/>
                    </a:ln>
                    <a:solidFill>
                      <a:prstClr val="black"/>
                    </a:solidFill>
                    <a:effectLst/>
                    <a:uLnTx/>
                    <a:uFillTx/>
                  </a:rPr>
                  <a:t>…</a:t>
                </a:r>
                <a:endParaRPr kumimoji="0" lang="en-US" sz="1350" b="0" i="0" u="none" strike="noStrike" kern="0" cap="none" spc="0" normalizeH="0" baseline="0" noProof="0" dirty="0">
                  <a:ln>
                    <a:noFill/>
                  </a:ln>
                  <a:solidFill>
                    <a:prstClr val="black"/>
                  </a:solidFill>
                  <a:effectLst/>
                  <a:uLnTx/>
                  <a:uFillTx/>
                </a:endParaRPr>
              </a:p>
            </p:txBody>
          </p:sp>
          <p:sp>
            <p:nvSpPr>
              <p:cNvPr id="346" name="TextBox 345">
                <a:extLst>
                  <a:ext uri="{FF2B5EF4-FFF2-40B4-BE49-F238E27FC236}">
                    <a16:creationId xmlns:a16="http://schemas.microsoft.com/office/drawing/2014/main" id="{C2931ACF-6C07-4E98-BFF9-F4618EA19B71}"/>
                  </a:ext>
                </a:extLst>
              </p:cNvPr>
              <p:cNvSpPr txBox="1"/>
              <p:nvPr/>
            </p:nvSpPr>
            <p:spPr>
              <a:xfrm>
                <a:off x="3325025" y="3887478"/>
                <a:ext cx="554195" cy="5398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mr-IN" altLang="zh-TW" sz="1350" b="0" i="0" u="none" strike="noStrike" kern="0" cap="none" spc="0" normalizeH="0" baseline="0" noProof="0" dirty="0">
                    <a:ln>
                      <a:noFill/>
                    </a:ln>
                    <a:solidFill>
                      <a:prstClr val="black"/>
                    </a:solidFill>
                    <a:effectLst/>
                    <a:uLnTx/>
                    <a:uFillTx/>
                  </a:rPr>
                  <a:t>…</a:t>
                </a:r>
                <a:endParaRPr kumimoji="0" lang="en-US" sz="1350" b="0" i="0" u="none" strike="noStrike" kern="0" cap="none" spc="0" normalizeH="0" baseline="0" noProof="0" dirty="0">
                  <a:ln>
                    <a:noFill/>
                  </a:ln>
                  <a:solidFill>
                    <a:prstClr val="black"/>
                  </a:solidFill>
                  <a:effectLst/>
                  <a:uLnTx/>
                  <a:uFillTx/>
                </a:endParaRPr>
              </a:p>
            </p:txBody>
          </p:sp>
          <p:sp>
            <p:nvSpPr>
              <p:cNvPr id="347" name="TextBox 346">
                <a:extLst>
                  <a:ext uri="{FF2B5EF4-FFF2-40B4-BE49-F238E27FC236}">
                    <a16:creationId xmlns:a16="http://schemas.microsoft.com/office/drawing/2014/main" id="{9AB36DF8-3E80-4BF0-BB24-D81BEC77F143}"/>
                  </a:ext>
                </a:extLst>
              </p:cNvPr>
              <p:cNvSpPr txBox="1"/>
              <p:nvPr/>
            </p:nvSpPr>
            <p:spPr>
              <a:xfrm>
                <a:off x="6680634" y="3579590"/>
                <a:ext cx="554195" cy="5398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mr-IN" altLang="zh-TW" sz="1350" b="0" i="0" u="none" strike="noStrike" kern="0" cap="none" spc="0" normalizeH="0" baseline="0" noProof="0">
                    <a:ln>
                      <a:noFill/>
                    </a:ln>
                    <a:solidFill>
                      <a:prstClr val="black"/>
                    </a:solidFill>
                    <a:effectLst/>
                    <a:uLnTx/>
                    <a:uFillTx/>
                  </a:rPr>
                  <a:t>…</a:t>
                </a:r>
                <a:endParaRPr kumimoji="0" lang="en-US" sz="1350" b="0" i="0" u="none" strike="noStrike" kern="0" cap="none" spc="0" normalizeH="0" baseline="0" noProof="0" dirty="0">
                  <a:ln>
                    <a:noFill/>
                  </a:ln>
                  <a:solidFill>
                    <a:prstClr val="black"/>
                  </a:solidFill>
                  <a:effectLst/>
                  <a:uLnTx/>
                  <a:uFillTx/>
                </a:endParaRPr>
              </a:p>
            </p:txBody>
          </p:sp>
          <p:sp>
            <p:nvSpPr>
              <p:cNvPr id="348" name="TextBox 347">
                <a:extLst>
                  <a:ext uri="{FF2B5EF4-FFF2-40B4-BE49-F238E27FC236}">
                    <a16:creationId xmlns:a16="http://schemas.microsoft.com/office/drawing/2014/main" id="{BDF4C1BE-488D-4A8D-942E-057B5B5969BB}"/>
                  </a:ext>
                </a:extLst>
              </p:cNvPr>
              <p:cNvSpPr txBox="1"/>
              <p:nvPr/>
            </p:nvSpPr>
            <p:spPr>
              <a:xfrm>
                <a:off x="6680053" y="3884362"/>
                <a:ext cx="554195" cy="5398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mr-IN" altLang="zh-TW" sz="1350" b="0" i="0" u="none" strike="noStrike" kern="0" cap="none" spc="0" normalizeH="0" baseline="0" noProof="0">
                    <a:ln>
                      <a:noFill/>
                    </a:ln>
                    <a:solidFill>
                      <a:prstClr val="black"/>
                    </a:solidFill>
                    <a:effectLst/>
                    <a:uLnTx/>
                    <a:uFillTx/>
                  </a:rPr>
                  <a:t>…</a:t>
                </a:r>
                <a:endParaRPr kumimoji="0" lang="en-US" sz="1350" b="0" i="0" u="none" strike="noStrike" kern="0" cap="none" spc="0" normalizeH="0" baseline="0" noProof="0" dirty="0">
                  <a:ln>
                    <a:noFill/>
                  </a:ln>
                  <a:solidFill>
                    <a:prstClr val="black"/>
                  </a:solidFill>
                  <a:effectLst/>
                  <a:uLnTx/>
                  <a:uFillTx/>
                </a:endParaRPr>
              </a:p>
            </p:txBody>
          </p:sp>
          <p:sp>
            <p:nvSpPr>
              <p:cNvPr id="349" name="TextBox 348">
                <a:extLst>
                  <a:ext uri="{FF2B5EF4-FFF2-40B4-BE49-F238E27FC236}">
                    <a16:creationId xmlns:a16="http://schemas.microsoft.com/office/drawing/2014/main" id="{26E90108-2773-40E6-AD85-A5C45197C271}"/>
                  </a:ext>
                </a:extLst>
              </p:cNvPr>
              <p:cNvSpPr txBox="1"/>
              <p:nvPr/>
            </p:nvSpPr>
            <p:spPr>
              <a:xfrm>
                <a:off x="3513567" y="1978160"/>
                <a:ext cx="527970" cy="49836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mr-IN" altLang="zh-TW" sz="1200" b="0" i="0" u="none" strike="noStrike" kern="0" cap="none" spc="0" normalizeH="0" baseline="0" noProof="0" dirty="0">
                    <a:ln>
                      <a:noFill/>
                    </a:ln>
                    <a:solidFill>
                      <a:prstClr val="black"/>
                    </a:solidFill>
                    <a:effectLst/>
                    <a:uLnTx/>
                    <a:uFillTx/>
                  </a:rPr>
                  <a:t>…</a:t>
                </a:r>
                <a:endParaRPr kumimoji="0" lang="en-US" sz="1200" b="0" i="0" u="none" strike="noStrike" kern="0" cap="none" spc="0" normalizeH="0" baseline="0" noProof="0" dirty="0">
                  <a:ln>
                    <a:noFill/>
                  </a:ln>
                  <a:solidFill>
                    <a:prstClr val="black"/>
                  </a:solidFill>
                  <a:effectLst/>
                  <a:uLnTx/>
                  <a:uFillTx/>
                </a:endParaRPr>
              </a:p>
            </p:txBody>
          </p:sp>
          <p:sp>
            <p:nvSpPr>
              <p:cNvPr id="350" name="TextBox 349">
                <a:extLst>
                  <a:ext uri="{FF2B5EF4-FFF2-40B4-BE49-F238E27FC236}">
                    <a16:creationId xmlns:a16="http://schemas.microsoft.com/office/drawing/2014/main" id="{EDFA433D-5064-4B25-B79F-47008BF04BEB}"/>
                  </a:ext>
                </a:extLst>
              </p:cNvPr>
              <p:cNvSpPr txBox="1"/>
              <p:nvPr/>
            </p:nvSpPr>
            <p:spPr>
              <a:xfrm>
                <a:off x="7014282" y="1979781"/>
                <a:ext cx="554195" cy="53989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mr-IN" altLang="zh-TW" sz="1350" b="0" i="0" u="none" strike="noStrike" kern="0" cap="none" spc="0" normalizeH="0" baseline="0" noProof="0" dirty="0">
                    <a:ln>
                      <a:noFill/>
                    </a:ln>
                    <a:solidFill>
                      <a:prstClr val="black"/>
                    </a:solidFill>
                    <a:effectLst/>
                    <a:uLnTx/>
                    <a:uFillTx/>
                  </a:rPr>
                  <a:t>…</a:t>
                </a:r>
                <a:endParaRPr kumimoji="0" lang="en-US" sz="1350" b="0" i="0" u="none" strike="noStrike" kern="0" cap="none" spc="0" normalizeH="0" baseline="0" noProof="0" dirty="0">
                  <a:ln>
                    <a:noFill/>
                  </a:ln>
                  <a:solidFill>
                    <a:prstClr val="black"/>
                  </a:solidFill>
                  <a:effectLst/>
                  <a:uLnTx/>
                  <a:uFillTx/>
                </a:endParaRPr>
              </a:p>
            </p:txBody>
          </p:sp>
        </p:grpSp>
        <mc:AlternateContent xmlns:mc="http://schemas.openxmlformats.org/markup-compatibility/2006" xmlns:a14="http://schemas.microsoft.com/office/drawing/2010/main">
          <mc:Choice Requires="a14">
            <p:sp>
              <p:nvSpPr>
                <p:cNvPr id="320" name="TextBox 319">
                  <a:extLst>
                    <a:ext uri="{FF2B5EF4-FFF2-40B4-BE49-F238E27FC236}">
                      <a16:creationId xmlns:a16="http://schemas.microsoft.com/office/drawing/2014/main" id="{D04E2524-FFD1-45D0-9E92-46F27473BC86}"/>
                    </a:ext>
                  </a:extLst>
                </p:cNvPr>
                <p:cNvSpPr txBox="1"/>
                <p:nvPr/>
              </p:nvSpPr>
              <p:spPr>
                <a:xfrm>
                  <a:off x="504840" y="2562214"/>
                  <a:ext cx="1895532" cy="28379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rPr>
                    <a:t>output</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from</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last</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layer</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14:m>
                    <m:oMath xmlns:m="http://schemas.openxmlformats.org/officeDocument/2006/math">
                      <m:sSubSup>
                        <m:sSubSupPr>
                          <m:ctrlP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t>𝒚</m:t>
                          </m:r>
                        </m:e>
                        <m:sub>
                          <m: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t>𝒕</m:t>
                          </m:r>
                        </m:sub>
                        <m:sup>
                          <m: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t>𝒊</m:t>
                          </m:r>
                          <m: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t>𝟏</m:t>
                          </m:r>
                        </m:sup>
                      </m:sSubSup>
                    </m:oMath>
                  </a14:m>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endParaRPr kumimoji="0" lang="en-US" sz="1200" b="1" i="0" u="none" strike="noStrike" kern="0" cap="none" spc="0" normalizeH="0" baseline="0" noProof="0" dirty="0">
                    <a:ln>
                      <a:noFill/>
                    </a:ln>
                    <a:solidFill>
                      <a:prstClr val="black"/>
                    </a:solidFill>
                    <a:effectLst/>
                    <a:uLnTx/>
                    <a:uFillTx/>
                  </a:endParaRPr>
                </a:p>
              </p:txBody>
            </p:sp>
          </mc:Choice>
          <mc:Fallback xmlns="">
            <p:sp>
              <p:nvSpPr>
                <p:cNvPr id="134" name="TextBox 133">
                  <a:extLst>
                    <a:ext uri="{FF2B5EF4-FFF2-40B4-BE49-F238E27FC236}">
                      <a16:creationId xmlns:a16="http://schemas.microsoft.com/office/drawing/2014/main" id="{A9D2E64E-985A-45C9-AFA1-40A201139680}"/>
                    </a:ext>
                  </a:extLst>
                </p:cNvPr>
                <p:cNvSpPr txBox="1">
                  <a:spLocks noRot="1" noChangeAspect="1" noMove="1" noResize="1" noEditPoints="1" noAdjustHandles="1" noChangeArrowheads="1" noChangeShapeType="1" noTextEdit="1"/>
                </p:cNvSpPr>
                <p:nvPr/>
              </p:nvSpPr>
              <p:spPr>
                <a:xfrm>
                  <a:off x="504840" y="2562214"/>
                  <a:ext cx="1895532" cy="283796"/>
                </a:xfrm>
                <a:prstGeom prst="rect">
                  <a:avLst/>
                </a:prstGeom>
                <a:blipFill>
                  <a:blip r:embed="rId3"/>
                  <a:stretch>
                    <a:fillRect l="-322"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1" name="TextBox 320">
                  <a:extLst>
                    <a:ext uri="{FF2B5EF4-FFF2-40B4-BE49-F238E27FC236}">
                      <a16:creationId xmlns:a16="http://schemas.microsoft.com/office/drawing/2014/main" id="{28E910E2-2008-4738-9691-FE938347801F}"/>
                    </a:ext>
                  </a:extLst>
                </p:cNvPr>
                <p:cNvSpPr txBox="1"/>
                <p:nvPr/>
              </p:nvSpPr>
              <p:spPr>
                <a:xfrm>
                  <a:off x="1178168" y="2373121"/>
                  <a:ext cx="1416987" cy="2912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rPr>
                    <a:t>last</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output </a:t>
                  </a:r>
                  <a14:m>
                    <m:oMath xmlns:m="http://schemas.openxmlformats.org/officeDocument/2006/math">
                      <m:sSubSup>
                        <m:sSubSupPr>
                          <m:ctrlP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t>𝒚</m:t>
                          </m:r>
                        </m:e>
                        <m:sub>
                          <m: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t>𝒕</m:t>
                          </m:r>
                          <m: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t>𝟏</m:t>
                          </m:r>
                        </m:sub>
                        <m:sup>
                          <m:r>
                            <a:rPr kumimoji="0" lang="en-US" altLang="zh-TW" sz="1200" b="1" i="1" u="none" strike="noStrike" kern="0" cap="none" spc="0" normalizeH="0" baseline="0" noProof="0" smtClean="0">
                              <a:ln>
                                <a:noFill/>
                              </a:ln>
                              <a:solidFill>
                                <a:prstClr val="black"/>
                              </a:solidFill>
                              <a:effectLst/>
                              <a:uLnTx/>
                              <a:uFillTx/>
                              <a:latin typeface="Cambria Math" panose="02040503050406030204" pitchFamily="18" charset="0"/>
                            </a:rPr>
                            <m:t>𝒊</m:t>
                          </m:r>
                        </m:sup>
                      </m:sSubSup>
                    </m:oMath>
                  </a14:m>
                  <a:endParaRPr kumimoji="0" lang="en-US" sz="1200" b="1" i="0" u="none" strike="noStrike" kern="0" cap="none" spc="0" normalizeH="0" baseline="0" noProof="0" dirty="0">
                    <a:ln>
                      <a:noFill/>
                    </a:ln>
                    <a:solidFill>
                      <a:prstClr val="black"/>
                    </a:solidFill>
                    <a:effectLst/>
                    <a:uLnTx/>
                    <a:uFillTx/>
                  </a:endParaRPr>
                </a:p>
              </p:txBody>
            </p:sp>
          </mc:Choice>
          <mc:Fallback xmlns="">
            <p:sp>
              <p:nvSpPr>
                <p:cNvPr id="135" name="TextBox 134">
                  <a:extLst>
                    <a:ext uri="{FF2B5EF4-FFF2-40B4-BE49-F238E27FC236}">
                      <a16:creationId xmlns:a16="http://schemas.microsoft.com/office/drawing/2014/main" id="{15A19E78-503A-4530-A520-D1E72FF90BE7}"/>
                    </a:ext>
                  </a:extLst>
                </p:cNvPr>
                <p:cNvSpPr txBox="1">
                  <a:spLocks noRot="1" noChangeAspect="1" noMove="1" noResize="1" noEditPoints="1" noAdjustHandles="1" noChangeArrowheads="1" noChangeShapeType="1" noTextEdit="1"/>
                </p:cNvSpPr>
                <p:nvPr/>
              </p:nvSpPr>
              <p:spPr>
                <a:xfrm>
                  <a:off x="1178168" y="2373121"/>
                  <a:ext cx="1416987" cy="291298"/>
                </a:xfrm>
                <a:prstGeom prst="rect">
                  <a:avLst/>
                </a:prstGeom>
                <a:blipFill>
                  <a:blip r:embed="rId4"/>
                  <a:stretch>
                    <a:fillRect b="-16667"/>
                  </a:stretch>
                </a:blipFill>
              </p:spPr>
              <p:txBody>
                <a:bodyPr/>
                <a:lstStyle/>
                <a:p>
                  <a:r>
                    <a:rPr lang="en-US">
                      <a:noFill/>
                    </a:rPr>
                    <a:t> </a:t>
                  </a:r>
                </a:p>
              </p:txBody>
            </p:sp>
          </mc:Fallback>
        </mc:AlternateContent>
        <p:sp>
          <p:nvSpPr>
            <p:cNvPr id="322" name="TextBox 321">
              <a:extLst>
                <a:ext uri="{FF2B5EF4-FFF2-40B4-BE49-F238E27FC236}">
                  <a16:creationId xmlns:a16="http://schemas.microsoft.com/office/drawing/2014/main" id="{87EE459C-61EF-4B8E-A8F4-E380DA59543A}"/>
                </a:ext>
              </a:extLst>
            </p:cNvPr>
            <p:cNvSpPr txBox="1"/>
            <p:nvPr/>
          </p:nvSpPr>
          <p:spPr>
            <a:xfrm>
              <a:off x="338577" y="1573977"/>
              <a:ext cx="2353723"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rPr>
                <a:t>1.</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Repeat-input</a:t>
              </a:r>
              <a:br>
                <a:rPr kumimoji="0" lang="en-US" altLang="zh-TW" sz="1200" b="1" i="0" u="none" strike="noStrike" kern="0" cap="none" spc="0" normalizeH="0" baseline="0" noProof="0" dirty="0">
                  <a:ln>
                    <a:noFill/>
                  </a:ln>
                  <a:solidFill>
                    <a:prstClr val="black"/>
                  </a:solidFill>
                  <a:effectLst/>
                  <a:uLnTx/>
                  <a:uFillTx/>
                </a:rPr>
              </a:br>
              <a:r>
                <a:rPr kumimoji="0" lang="en-US" altLang="zh-TW" sz="1200" b="1" i="0" u="none" strike="noStrike" kern="0" cap="none" spc="0" normalizeH="0" baseline="0" noProof="0" dirty="0">
                  <a:ln>
                    <a:noFill/>
                  </a:ln>
                  <a:solidFill>
                    <a:prstClr val="black"/>
                  </a:solidFill>
                  <a:effectLst/>
                  <a:uLnTx/>
                  <a:uFillTx/>
                </a:rPr>
                <a:t>2.</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Inner-Layer</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Teacher</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Forcing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rPr>
                <a:t>3. Inter-Layer</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Teacher</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Forcing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rPr>
                <a:t>4.</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Curriculum</a:t>
              </a:r>
              <a:r>
                <a:rPr kumimoji="0" altLang="en-US" sz="1200" b="1" i="0" u="none" strike="noStrike" kern="0" cap="none" spc="0" normalizeH="0" baseline="0" noProof="0" dirty="0">
                  <a:ln>
                    <a:noFill/>
                  </a:ln>
                  <a:solidFill>
                    <a:prstClr val="black"/>
                  </a:solidFill>
                  <a:effectLst/>
                  <a:uLnTx/>
                  <a:uFillTx/>
                  <a:ea typeface="新細明體" panose="02020500000000000000" pitchFamily="18" charset="-120"/>
                </a:rPr>
                <a:t> </a:t>
              </a:r>
              <a:r>
                <a:rPr kumimoji="0" lang="en-US" altLang="zh-TW" sz="1200" b="1" i="0" u="none" strike="noStrike" kern="0" cap="none" spc="0" normalizeH="0" baseline="0" noProof="0" dirty="0">
                  <a:ln>
                    <a:noFill/>
                  </a:ln>
                  <a:solidFill>
                    <a:prstClr val="black"/>
                  </a:solidFill>
                  <a:effectLst/>
                  <a:uLnTx/>
                  <a:uFillTx/>
                </a:rPr>
                <a:t>Learning</a:t>
              </a:r>
              <a:endParaRPr kumimoji="0" lang="en-US" sz="1200" b="1" i="0" u="none" strike="noStrike" kern="0" cap="none" spc="0" normalizeH="0" baseline="0" noProof="0" dirty="0">
                <a:ln>
                  <a:noFill/>
                </a:ln>
                <a:solidFill>
                  <a:prstClr val="black"/>
                </a:solidFill>
                <a:effectLst/>
                <a:uLnTx/>
                <a:uFillTx/>
              </a:endParaRPr>
            </a:p>
          </p:txBody>
        </p:sp>
      </p:grpSp>
      <p:cxnSp>
        <p:nvCxnSpPr>
          <p:cNvPr id="351" name="Connector: Elbow 350">
            <a:extLst>
              <a:ext uri="{FF2B5EF4-FFF2-40B4-BE49-F238E27FC236}">
                <a16:creationId xmlns:a16="http://schemas.microsoft.com/office/drawing/2014/main" id="{A17FD636-7C77-45B1-88A7-6FF4E726AF45}"/>
              </a:ext>
            </a:extLst>
          </p:cNvPr>
          <p:cNvCxnSpPr>
            <a:cxnSpLocks/>
            <a:stCxn id="313" idx="0"/>
            <a:endCxn id="278" idx="2"/>
          </p:cNvCxnSpPr>
          <p:nvPr/>
        </p:nvCxnSpPr>
        <p:spPr>
          <a:xfrm rot="5400000" flipH="1" flipV="1">
            <a:off x="1544295" y="3719001"/>
            <a:ext cx="634124" cy="240855"/>
          </a:xfrm>
          <a:prstGeom prst="bentConnector2">
            <a:avLst/>
          </a:prstGeom>
          <a:noFill/>
          <a:ln w="19050" cap="flat" cmpd="sng" algn="ctr">
            <a:solidFill>
              <a:sysClr val="windowText" lastClr="000000"/>
            </a:solidFill>
            <a:prstDash val="solid"/>
            <a:tailEnd type="triangle" w="lg" len="lg"/>
          </a:ln>
          <a:effectLst/>
        </p:spPr>
      </p:cxnSp>
      <mc:AlternateContent xmlns:mc="http://schemas.openxmlformats.org/markup-compatibility/2006" xmlns:a14="http://schemas.microsoft.com/office/drawing/2010/main">
        <mc:Choice Requires="a14">
          <p:sp>
            <p:nvSpPr>
              <p:cNvPr id="352" name="TextBox 351">
                <a:extLst>
                  <a:ext uri="{FF2B5EF4-FFF2-40B4-BE49-F238E27FC236}">
                    <a16:creationId xmlns:a16="http://schemas.microsoft.com/office/drawing/2014/main" id="{04B77402-F0A5-4558-9548-B6B7E451D17C}"/>
                  </a:ext>
                </a:extLst>
              </p:cNvPr>
              <p:cNvSpPr txBox="1"/>
              <p:nvPr/>
            </p:nvSpPr>
            <p:spPr>
              <a:xfrm>
                <a:off x="4179202" y="4428423"/>
                <a:ext cx="586982" cy="30008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350" b="1"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350" b="1" i="1" u="none" strike="noStrike" kern="0" cap="none" spc="0" normalizeH="0" baseline="0" noProof="0" smtClean="0">
                              <a:ln>
                                <a:noFill/>
                              </a:ln>
                              <a:solidFill>
                                <a:prstClr val="black"/>
                              </a:solidFill>
                              <a:effectLst/>
                              <a:uLnTx/>
                              <a:uFillTx/>
                              <a:latin typeface="Cambria Math" panose="02040503050406030204" pitchFamily="18" charset="0"/>
                            </a:rPr>
                            <m:t>𝒉</m:t>
                          </m:r>
                        </m:e>
                        <m:sub>
                          <m:r>
                            <m:rPr>
                              <m:nor/>
                            </m:rPr>
                            <a:rPr kumimoji="0" lang="en-US" sz="1350" b="1" i="0" u="none" strike="noStrike" kern="0" cap="none" spc="0" normalizeH="0" baseline="0" noProof="0" smtClean="0">
                              <a:ln>
                                <a:noFill/>
                              </a:ln>
                              <a:solidFill>
                                <a:prstClr val="black"/>
                              </a:solidFill>
                              <a:effectLst/>
                              <a:uLnTx/>
                              <a:uFillTx/>
                              <a:latin typeface="Cambria Math" panose="02040503050406030204" pitchFamily="18" charset="0"/>
                            </a:rPr>
                            <m:t>enc</m:t>
                          </m:r>
                        </m:sub>
                      </m:sSub>
                    </m:oMath>
                  </m:oMathPara>
                </a14:m>
                <a:endParaRPr kumimoji="0" lang="en-US" sz="1350" b="1" i="0" u="none" strike="noStrike" kern="0" cap="none" spc="0" normalizeH="0" baseline="0" noProof="0" dirty="0">
                  <a:ln>
                    <a:noFill/>
                  </a:ln>
                  <a:solidFill>
                    <a:prstClr val="black"/>
                  </a:solidFill>
                  <a:effectLst/>
                  <a:uLnTx/>
                  <a:uFillTx/>
                </a:endParaRPr>
              </a:p>
            </p:txBody>
          </p:sp>
        </mc:Choice>
        <mc:Fallback xmlns="">
          <p:sp>
            <p:nvSpPr>
              <p:cNvPr id="352" name="TextBox 351">
                <a:extLst>
                  <a:ext uri="{FF2B5EF4-FFF2-40B4-BE49-F238E27FC236}">
                    <a16:creationId xmlns:a16="http://schemas.microsoft.com/office/drawing/2014/main" id="{04B77402-F0A5-4558-9548-B6B7E451D17C}"/>
                  </a:ext>
                </a:extLst>
              </p:cNvPr>
              <p:cNvSpPr txBox="1">
                <a:spLocks noRot="1" noChangeAspect="1" noMove="1" noResize="1" noEditPoints="1" noAdjustHandles="1" noChangeArrowheads="1" noChangeShapeType="1" noTextEdit="1"/>
              </p:cNvSpPr>
              <p:nvPr/>
            </p:nvSpPr>
            <p:spPr>
              <a:xfrm>
                <a:off x="4179202" y="4428423"/>
                <a:ext cx="586982" cy="30008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928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wipe(down)">
                                      <p:cBhvr>
                                        <p:cTn id="7" dur="500"/>
                                        <p:tgtEl>
                                          <p:spTgt spid="28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1"/>
                                        </p:tgtEl>
                                        <p:attrNameLst>
                                          <p:attrName>style.visibility</p:attrName>
                                        </p:attrNameLst>
                                      </p:cBhvr>
                                      <p:to>
                                        <p:strVal val="visible"/>
                                      </p:to>
                                    </p:set>
                                    <p:animEffect transition="in" filter="wipe(down)">
                                      <p:cBhvr>
                                        <p:cTn id="10" dur="500"/>
                                        <p:tgtEl>
                                          <p:spTgt spid="3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13"/>
                                        </p:tgtEl>
                                        <p:attrNameLst>
                                          <p:attrName>style.visibility</p:attrName>
                                        </p:attrNameLst>
                                      </p:cBhvr>
                                      <p:to>
                                        <p:strVal val="visible"/>
                                      </p:to>
                                    </p:set>
                                    <p:animEffect transition="in" filter="wipe(down)">
                                      <p:cBhvr>
                                        <p:cTn id="13" dur="500"/>
                                        <p:tgtEl>
                                          <p:spTgt spid="313"/>
                                        </p:tgtEl>
                                      </p:cBhvr>
                                    </p:animEffect>
                                  </p:childTnLst>
                                </p:cTn>
                              </p:par>
                              <p:par>
                                <p:cTn id="14" presetID="22" presetClass="entr" presetSubtype="4" fill="hold" nodeType="withEffect">
                                  <p:stCondLst>
                                    <p:cond delay="0"/>
                                  </p:stCondLst>
                                  <p:childTnLst>
                                    <p:set>
                                      <p:cBhvr>
                                        <p:cTn id="15" dur="1" fill="hold">
                                          <p:stCondLst>
                                            <p:cond delay="0"/>
                                          </p:stCondLst>
                                        </p:cTn>
                                        <p:tgtEl>
                                          <p:spTgt spid="314"/>
                                        </p:tgtEl>
                                        <p:attrNameLst>
                                          <p:attrName>style.visibility</p:attrName>
                                        </p:attrNameLst>
                                      </p:cBhvr>
                                      <p:to>
                                        <p:strVal val="visible"/>
                                      </p:to>
                                    </p:set>
                                    <p:animEffect transition="in" filter="wipe(down)">
                                      <p:cBhvr>
                                        <p:cTn id="16" dur="500"/>
                                        <p:tgtEl>
                                          <p:spTgt spid="3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15"/>
                                        </p:tgtEl>
                                        <p:attrNameLst>
                                          <p:attrName>style.visibility</p:attrName>
                                        </p:attrNameLst>
                                      </p:cBhvr>
                                      <p:to>
                                        <p:strVal val="visible"/>
                                      </p:to>
                                    </p:set>
                                    <p:animEffect transition="in" filter="wipe(down)">
                                      <p:cBhvr>
                                        <p:cTn id="19" dur="500"/>
                                        <p:tgtEl>
                                          <p:spTgt spid="3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12"/>
                                        </p:tgtEl>
                                        <p:attrNameLst>
                                          <p:attrName>style.visibility</p:attrName>
                                        </p:attrNameLst>
                                      </p:cBhvr>
                                      <p:to>
                                        <p:strVal val="visible"/>
                                      </p:to>
                                    </p:set>
                                    <p:animEffect transition="in" filter="wipe(down)">
                                      <p:cBhvr>
                                        <p:cTn id="24" dur="500"/>
                                        <p:tgtEl>
                                          <p:spTgt spid="312"/>
                                        </p:tgtEl>
                                      </p:cBhvr>
                                    </p:animEffect>
                                  </p:childTnLst>
                                </p:cTn>
                              </p:par>
                              <p:par>
                                <p:cTn id="25" presetID="22" presetClass="entr" presetSubtype="4" fill="hold" nodeType="withEffect">
                                  <p:stCondLst>
                                    <p:cond delay="0"/>
                                  </p:stCondLst>
                                  <p:childTnLst>
                                    <p:set>
                                      <p:cBhvr>
                                        <p:cTn id="26" dur="1" fill="hold">
                                          <p:stCondLst>
                                            <p:cond delay="0"/>
                                          </p:stCondLst>
                                        </p:cTn>
                                        <p:tgtEl>
                                          <p:spTgt spid="310"/>
                                        </p:tgtEl>
                                        <p:attrNameLst>
                                          <p:attrName>style.visibility</p:attrName>
                                        </p:attrNameLst>
                                      </p:cBhvr>
                                      <p:to>
                                        <p:strVal val="visible"/>
                                      </p:to>
                                    </p:set>
                                    <p:animEffect transition="in" filter="wipe(down)">
                                      <p:cBhvr>
                                        <p:cTn id="27" dur="500"/>
                                        <p:tgtEl>
                                          <p:spTgt spid="31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5"/>
                                        </p:tgtEl>
                                        <p:attrNameLst>
                                          <p:attrName>style.visibility</p:attrName>
                                        </p:attrNameLst>
                                      </p:cBhvr>
                                      <p:to>
                                        <p:strVal val="visible"/>
                                      </p:to>
                                    </p:set>
                                    <p:animEffect transition="in" filter="wipe(down)">
                                      <p:cBhvr>
                                        <p:cTn id="30" dur="500"/>
                                        <p:tgtEl>
                                          <p:spTgt spid="285"/>
                                        </p:tgtEl>
                                      </p:cBhvr>
                                    </p:animEffect>
                                  </p:childTnLst>
                                </p:cTn>
                              </p:par>
                              <p:par>
                                <p:cTn id="31" presetID="14" presetClass="entr" presetSubtype="10" fill="hold" nodeType="withEffect">
                                  <p:stCondLst>
                                    <p:cond delay="0"/>
                                  </p:stCondLst>
                                  <p:childTnLst>
                                    <p:set>
                                      <p:cBhvr>
                                        <p:cTn id="32" dur="1" fill="hold">
                                          <p:stCondLst>
                                            <p:cond delay="0"/>
                                          </p:stCondLst>
                                        </p:cTn>
                                        <p:tgtEl>
                                          <p:spTgt spid="351"/>
                                        </p:tgtEl>
                                        <p:attrNameLst>
                                          <p:attrName>style.visibility</p:attrName>
                                        </p:attrNameLst>
                                      </p:cBhvr>
                                      <p:to>
                                        <p:strVal val="visible"/>
                                      </p:to>
                                    </p:set>
                                    <p:animEffect transition="in" filter="randombar(horizontal)">
                                      <p:cBhvr>
                                        <p:cTn id="33" dur="500"/>
                                        <p:tgtEl>
                                          <p:spTgt spid="351"/>
                                        </p:tgtEl>
                                      </p:cBhvr>
                                    </p:animEffect>
                                  </p:childTnLst>
                                </p:cTn>
                              </p:par>
                              <p:par>
                                <p:cTn id="34" presetID="14" presetClass="entr" presetSubtype="10" fill="hold" nodeType="withEffect">
                                  <p:stCondLst>
                                    <p:cond delay="0"/>
                                  </p:stCondLst>
                                  <p:childTnLst>
                                    <p:set>
                                      <p:cBhvr>
                                        <p:cTn id="35" dur="1" fill="hold">
                                          <p:stCondLst>
                                            <p:cond delay="0"/>
                                          </p:stCondLst>
                                        </p:cTn>
                                        <p:tgtEl>
                                          <p:spTgt spid="250"/>
                                        </p:tgtEl>
                                        <p:attrNameLst>
                                          <p:attrName>style.visibility</p:attrName>
                                        </p:attrNameLst>
                                      </p:cBhvr>
                                      <p:to>
                                        <p:strVal val="visible"/>
                                      </p:to>
                                    </p:set>
                                    <p:animEffect transition="in" filter="randombar(horizontal)">
                                      <p:cBhvr>
                                        <p:cTn id="36" dur="500"/>
                                        <p:tgtEl>
                                          <p:spTgt spid="250"/>
                                        </p:tgtEl>
                                      </p:cBhvr>
                                    </p:animEffect>
                                  </p:childTnLst>
                                </p:cTn>
                              </p:par>
                              <p:par>
                                <p:cTn id="37" presetID="22" presetClass="entr" presetSubtype="8" fill="hold" nodeType="withEffect">
                                  <p:stCondLst>
                                    <p:cond delay="0"/>
                                  </p:stCondLst>
                                  <p:childTnLst>
                                    <p:set>
                                      <p:cBhvr>
                                        <p:cTn id="38" dur="1" fill="hold">
                                          <p:stCondLst>
                                            <p:cond delay="0"/>
                                          </p:stCondLst>
                                        </p:cTn>
                                        <p:tgtEl>
                                          <p:spTgt spid="287"/>
                                        </p:tgtEl>
                                        <p:attrNameLst>
                                          <p:attrName>style.visibility</p:attrName>
                                        </p:attrNameLst>
                                      </p:cBhvr>
                                      <p:to>
                                        <p:strVal val="visible"/>
                                      </p:to>
                                    </p:set>
                                    <p:animEffect transition="in" filter="wipe(left)">
                                      <p:cBhvr>
                                        <p:cTn id="39" dur="500"/>
                                        <p:tgtEl>
                                          <p:spTgt spid="28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52"/>
                                        </p:tgtEl>
                                        <p:attrNameLst>
                                          <p:attrName>style.visibility</p:attrName>
                                        </p:attrNameLst>
                                      </p:cBhvr>
                                      <p:to>
                                        <p:strVal val="visible"/>
                                      </p:to>
                                    </p:set>
                                    <p:animEffect transition="in" filter="wipe(left)">
                                      <p:cBhvr>
                                        <p:cTn id="42" dur="500"/>
                                        <p:tgtEl>
                                          <p:spTgt spid="3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8"/>
                                        </p:tgtEl>
                                        <p:attrNameLst>
                                          <p:attrName>style.visibility</p:attrName>
                                        </p:attrNameLst>
                                      </p:cBhvr>
                                      <p:to>
                                        <p:strVal val="visible"/>
                                      </p:to>
                                    </p:set>
                                    <p:animEffect transition="in" filter="wipe(down)">
                                      <p:cBhvr>
                                        <p:cTn id="47" dur="500"/>
                                        <p:tgtEl>
                                          <p:spTgt spid="288"/>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16"/>
                                        </p:tgtEl>
                                        <p:attrNameLst>
                                          <p:attrName>style.visibility</p:attrName>
                                        </p:attrNameLst>
                                      </p:cBhvr>
                                      <p:to>
                                        <p:strVal val="visible"/>
                                      </p:to>
                                    </p:set>
                                    <p:animEffect transition="in" filter="randombar(horizontal)">
                                      <p:cBhvr>
                                        <p:cTn id="52"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animBg="1"/>
      <p:bldP spid="286" grpId="0"/>
      <p:bldP spid="311" grpId="0"/>
      <p:bldP spid="313" grpId="0"/>
      <p:bldP spid="315" grpId="0"/>
      <p:bldP spid="3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Evolution Roadmap</a:t>
            </a:r>
          </a:p>
        </p:txBody>
      </p:sp>
      <p:sp>
        <p:nvSpPr>
          <p:cNvPr id="3" name="內容版面配置區 2"/>
          <p:cNvSpPr>
            <a:spLocks noGrp="1"/>
          </p:cNvSpPr>
          <p:nvPr>
            <p:ph idx="1"/>
          </p:nvPr>
        </p:nvSpPr>
        <p:spPr/>
        <p:txBody>
          <a:bodyPr/>
          <a:lstStyle/>
          <a:p>
            <a:endParaRPr lang="en-US"/>
          </a:p>
        </p:txBody>
      </p:sp>
      <p:sp>
        <p:nvSpPr>
          <p:cNvPr id="4" name="投影片編號版面配置區 3"/>
          <p:cNvSpPr>
            <a:spLocks noGrp="1"/>
          </p:cNvSpPr>
          <p:nvPr>
            <p:ph type="sldNum" sz="quarter" idx="12"/>
          </p:nvPr>
        </p:nvSpPr>
        <p:spPr/>
        <p:txBody>
          <a:bodyPr/>
          <a:lstStyle/>
          <a:p>
            <a:pPr algn="r" defTabSz="342900">
              <a:defRPr/>
            </a:pPr>
            <a:fld id="{629637A9-119A-49DA-BD12-AAC58B377D80}" type="slidenum">
              <a:rPr kumimoji="0" lang="en-US" b="0" smtClean="0"/>
              <a:pPr algn="r" defTabSz="342900">
                <a:defRPr/>
              </a:pPr>
              <a:t>27</a:t>
            </a:fld>
            <a:endParaRPr kumimoji="0" lang="en-US" b="0" dirty="0"/>
          </a:p>
        </p:txBody>
      </p:sp>
      <p:sp>
        <p:nvSpPr>
          <p:cNvPr id="17" name="Rounded Rectangle 3"/>
          <p:cNvSpPr/>
          <p:nvPr/>
        </p:nvSpPr>
        <p:spPr>
          <a:xfrm>
            <a:off x="1856258" y="3417137"/>
            <a:ext cx="1137610" cy="92092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Single domain systems</a:t>
            </a:r>
          </a:p>
        </p:txBody>
      </p:sp>
      <p:sp>
        <p:nvSpPr>
          <p:cNvPr id="18" name="Rounded Rectangle 6"/>
          <p:cNvSpPr/>
          <p:nvPr/>
        </p:nvSpPr>
        <p:spPr>
          <a:xfrm>
            <a:off x="3427243" y="3417137"/>
            <a:ext cx="1220957" cy="92092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Extended systems</a:t>
            </a:r>
          </a:p>
        </p:txBody>
      </p:sp>
      <p:sp>
        <p:nvSpPr>
          <p:cNvPr id="19" name="Rounded Rectangle 7"/>
          <p:cNvSpPr/>
          <p:nvPr/>
        </p:nvSpPr>
        <p:spPr>
          <a:xfrm>
            <a:off x="4998228" y="3417137"/>
            <a:ext cx="1113012" cy="92092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Multi-domain systems</a:t>
            </a:r>
          </a:p>
        </p:txBody>
      </p:sp>
      <p:sp>
        <p:nvSpPr>
          <p:cNvPr id="20" name="Rounded Rectangle 8"/>
          <p:cNvSpPr/>
          <p:nvPr/>
        </p:nvSpPr>
        <p:spPr>
          <a:xfrm>
            <a:off x="6569213" y="3417137"/>
            <a:ext cx="1137610" cy="92092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Open domain systems</a:t>
            </a:r>
          </a:p>
        </p:txBody>
      </p:sp>
      <p:cxnSp>
        <p:nvCxnSpPr>
          <p:cNvPr id="21" name="Straight Arrow Connector 10"/>
          <p:cNvCxnSpPr/>
          <p:nvPr/>
        </p:nvCxnSpPr>
        <p:spPr>
          <a:xfrm>
            <a:off x="1585399" y="4608918"/>
            <a:ext cx="6283941"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11"/>
          <p:cNvSpPr txBox="1"/>
          <p:nvPr/>
        </p:nvSpPr>
        <p:spPr>
          <a:xfrm>
            <a:off x="3200401" y="4622979"/>
            <a:ext cx="2846805" cy="369332"/>
          </a:xfrm>
          <a:prstGeom prst="rect">
            <a:avLst/>
          </a:prstGeom>
          <a:noFill/>
        </p:spPr>
        <p:txBody>
          <a:bodyPr wrap="none" rtlCol="0">
            <a:spAutoFit/>
          </a:bodyPr>
          <a:lstStyle/>
          <a:p>
            <a:r>
              <a:rPr lang="en-US" dirty="0"/>
              <a:t>Dialogue breadth (coverage)</a:t>
            </a:r>
          </a:p>
        </p:txBody>
      </p:sp>
      <p:cxnSp>
        <p:nvCxnSpPr>
          <p:cNvPr id="23" name="Straight Arrow Connector 14"/>
          <p:cNvCxnSpPr/>
          <p:nvPr/>
        </p:nvCxnSpPr>
        <p:spPr>
          <a:xfrm flipV="1">
            <a:off x="1585398" y="1412776"/>
            <a:ext cx="0" cy="319614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15"/>
          <p:cNvSpPr txBox="1"/>
          <p:nvPr/>
        </p:nvSpPr>
        <p:spPr>
          <a:xfrm rot="16200000">
            <a:off x="-65669" y="2964952"/>
            <a:ext cx="2837636" cy="369332"/>
          </a:xfrm>
          <a:prstGeom prst="rect">
            <a:avLst/>
          </a:prstGeom>
          <a:noFill/>
        </p:spPr>
        <p:txBody>
          <a:bodyPr wrap="none" rtlCol="0">
            <a:spAutoFit/>
          </a:bodyPr>
          <a:lstStyle/>
          <a:p>
            <a:r>
              <a:rPr lang="en-US" dirty="0"/>
              <a:t>Dialogue depth (complexity)</a:t>
            </a:r>
          </a:p>
        </p:txBody>
      </p:sp>
      <p:sp>
        <p:nvSpPr>
          <p:cNvPr id="25" name="TextBox 17"/>
          <p:cNvSpPr txBox="1"/>
          <p:nvPr/>
        </p:nvSpPr>
        <p:spPr>
          <a:xfrm>
            <a:off x="2400654" y="3601990"/>
            <a:ext cx="1906997" cy="369332"/>
          </a:xfrm>
          <a:prstGeom prst="rect">
            <a:avLst/>
          </a:prstGeom>
          <a:noFill/>
        </p:spPr>
        <p:txBody>
          <a:bodyPr wrap="none" rtlCol="0">
            <a:spAutoFit/>
          </a:bodyPr>
          <a:lstStyle/>
          <a:p>
            <a:r>
              <a:rPr lang="en-US" dirty="0"/>
              <a:t>What is influenza?</a:t>
            </a:r>
          </a:p>
        </p:txBody>
      </p:sp>
      <p:sp>
        <p:nvSpPr>
          <p:cNvPr id="26" name="TextBox 18"/>
          <p:cNvSpPr txBox="1"/>
          <p:nvPr/>
        </p:nvSpPr>
        <p:spPr>
          <a:xfrm>
            <a:off x="2319046" y="2588830"/>
            <a:ext cx="2818720" cy="369332"/>
          </a:xfrm>
          <a:prstGeom prst="rect">
            <a:avLst/>
          </a:prstGeom>
          <a:noFill/>
        </p:spPr>
        <p:txBody>
          <a:bodyPr wrap="none" rtlCol="0">
            <a:spAutoFit/>
          </a:bodyPr>
          <a:lstStyle/>
          <a:p>
            <a:r>
              <a:rPr lang="en-US" dirty="0"/>
              <a:t>I’ve got a cold what do I do?</a:t>
            </a:r>
          </a:p>
        </p:txBody>
      </p:sp>
      <p:sp>
        <p:nvSpPr>
          <p:cNvPr id="27" name="TextBox 19"/>
          <p:cNvSpPr txBox="1"/>
          <p:nvPr/>
        </p:nvSpPr>
        <p:spPr>
          <a:xfrm>
            <a:off x="4119068" y="3237223"/>
            <a:ext cx="1512850" cy="369332"/>
          </a:xfrm>
          <a:prstGeom prst="rect">
            <a:avLst/>
          </a:prstGeom>
          <a:noFill/>
        </p:spPr>
        <p:txBody>
          <a:bodyPr wrap="none" rtlCol="0">
            <a:spAutoFit/>
          </a:bodyPr>
          <a:lstStyle/>
          <a:p>
            <a:r>
              <a:rPr lang="en-US" dirty="0"/>
              <a:t>Tell me a joke.</a:t>
            </a:r>
          </a:p>
        </p:txBody>
      </p:sp>
      <p:sp>
        <p:nvSpPr>
          <p:cNvPr id="28" name="TextBox 20"/>
          <p:cNvSpPr txBox="1"/>
          <p:nvPr/>
        </p:nvSpPr>
        <p:spPr>
          <a:xfrm>
            <a:off x="5498188" y="1865527"/>
            <a:ext cx="1177566" cy="369332"/>
          </a:xfrm>
          <a:prstGeom prst="rect">
            <a:avLst/>
          </a:prstGeom>
          <a:noFill/>
        </p:spPr>
        <p:txBody>
          <a:bodyPr wrap="none" rtlCol="0">
            <a:spAutoFit/>
          </a:bodyPr>
          <a:lstStyle/>
          <a:p>
            <a:r>
              <a:rPr lang="en-US" dirty="0"/>
              <a:t>I feel sad</a:t>
            </a:r>
            <a:r>
              <a:rPr lang="is-IS" dirty="0"/>
              <a:t>…</a:t>
            </a:r>
            <a:endParaRPr lang="en-US" dirty="0"/>
          </a:p>
        </p:txBody>
      </p:sp>
    </p:spTree>
    <p:extLst>
      <p:ext uri="{BB962C8B-B14F-4D97-AF65-F5344CB8AC3E}">
        <p14:creationId xmlns:p14="http://schemas.microsoft.com/office/powerpoint/2010/main" val="421885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i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circle(i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circle(in)">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8A44-F78A-46C6-A19D-5B9C163C22B6}"/>
              </a:ext>
            </a:extLst>
          </p:cNvPr>
          <p:cNvSpPr>
            <a:spLocks noGrp="1"/>
          </p:cNvSpPr>
          <p:nvPr>
            <p:ph type="title"/>
          </p:nvPr>
        </p:nvSpPr>
        <p:spPr/>
        <p:txBody>
          <a:bodyPr>
            <a:normAutofit/>
          </a:bodyPr>
          <a:lstStyle/>
          <a:p>
            <a:r>
              <a:rPr lang="en-US" sz="3200" dirty="0"/>
              <a:t>Dialogue Systems</a:t>
            </a:r>
          </a:p>
        </p:txBody>
      </p:sp>
      <p:sp>
        <p:nvSpPr>
          <p:cNvPr id="51" name="Slide Number Placeholder 3">
            <a:extLst>
              <a:ext uri="{FF2B5EF4-FFF2-40B4-BE49-F238E27FC236}">
                <a16:creationId xmlns:a16="http://schemas.microsoft.com/office/drawing/2014/main" id="{25AF285A-F8FD-4AC1-8287-4852E16A468B}"/>
              </a:ext>
            </a:extLst>
          </p:cNvPr>
          <p:cNvSpPr txBox="1">
            <a:spLocks/>
          </p:cNvSpPr>
          <p:nvPr/>
        </p:nvSpPr>
        <p:spPr>
          <a:xfrm>
            <a:off x="8067185" y="4836326"/>
            <a:ext cx="984019" cy="273844"/>
          </a:xfrm>
          <a:prstGeom prst="rect">
            <a:avLst/>
          </a:prstGeom>
        </p:spPr>
        <p:txBody>
          <a:bodyPr vert="horz" anchor="ctr" anchorCtr="0">
            <a:normAutofit/>
          </a:bodyPr>
          <a:lstStyle>
            <a:lvl1pPr marL="0" algn="ctr" rtl="0" eaLnBrk="1" latinLnBrk="0" hangingPunct="1">
              <a:defRPr kumimoji="1" lang="zh-TW" sz="1050" b="1" kern="1200">
                <a:solidFill>
                  <a:srgbClr val="FFFFFF"/>
                </a:solidFill>
                <a:latin typeface="+mn-lt"/>
                <a:ea typeface="+mn-ea"/>
                <a:cs typeface="+mn-cs"/>
              </a:defRPr>
            </a:lvl1pPr>
            <a:lvl2pPr marL="457200" algn="l" rtl="0" latinLnBrk="0">
              <a:defRPr lang="zh-TW" sz="1800" kern="1200">
                <a:solidFill>
                  <a:schemeClr val="tx1"/>
                </a:solidFill>
                <a:latin typeface="+mn-lt"/>
                <a:ea typeface="+mn-ea"/>
                <a:cs typeface="+mn-cs"/>
              </a:defRPr>
            </a:lvl2pPr>
            <a:lvl3pPr marL="914400" algn="l" rtl="0" latinLnBrk="0">
              <a:defRPr lang="zh-TW" sz="1800" kern="1200">
                <a:solidFill>
                  <a:schemeClr val="tx1"/>
                </a:solidFill>
                <a:latin typeface="+mn-lt"/>
                <a:ea typeface="+mn-ea"/>
                <a:cs typeface="+mn-cs"/>
              </a:defRPr>
            </a:lvl3pPr>
            <a:lvl4pPr marL="1371600" algn="l" rtl="0" latinLnBrk="0">
              <a:defRPr lang="zh-TW" sz="1800" kern="1200">
                <a:solidFill>
                  <a:schemeClr val="tx1"/>
                </a:solidFill>
                <a:latin typeface="+mn-lt"/>
                <a:ea typeface="+mn-ea"/>
                <a:cs typeface="+mn-cs"/>
              </a:defRPr>
            </a:lvl4pPr>
            <a:lvl5pPr marL="1828800" algn="l" rtl="0" latinLnBrk="0">
              <a:defRPr lang="zh-TW" sz="1800" kern="1200">
                <a:solidFill>
                  <a:schemeClr val="tx1"/>
                </a:solidFill>
                <a:latin typeface="+mn-lt"/>
                <a:ea typeface="+mn-ea"/>
                <a:cs typeface="+mn-cs"/>
              </a:defRPr>
            </a:lvl5pPr>
            <a:lvl6pPr marL="2286000" algn="l" rtl="0" latinLnBrk="0">
              <a:defRPr lang="zh-TW" sz="1800" kern="1200">
                <a:solidFill>
                  <a:schemeClr val="tx1"/>
                </a:solidFill>
                <a:latin typeface="+mn-lt"/>
                <a:ea typeface="+mn-ea"/>
                <a:cs typeface="+mn-cs"/>
              </a:defRPr>
            </a:lvl6pPr>
            <a:lvl7pPr marL="2743200" algn="l" rtl="0" latinLnBrk="0">
              <a:defRPr lang="zh-TW" sz="1800" kern="1200">
                <a:solidFill>
                  <a:schemeClr val="tx1"/>
                </a:solidFill>
                <a:latin typeface="+mn-lt"/>
                <a:ea typeface="+mn-ea"/>
                <a:cs typeface="+mn-cs"/>
              </a:defRPr>
            </a:lvl7pPr>
            <a:lvl8pPr marL="3200400" algn="l" rtl="0" latinLnBrk="0">
              <a:defRPr lang="zh-TW" sz="1800" kern="1200">
                <a:solidFill>
                  <a:schemeClr val="tx1"/>
                </a:solidFill>
                <a:latin typeface="+mn-lt"/>
                <a:ea typeface="+mn-ea"/>
                <a:cs typeface="+mn-cs"/>
              </a:defRPr>
            </a:lvl8pPr>
            <a:lvl9pPr marL="3657600" algn="l" rtl="0" latinLnBrk="0">
              <a:defRPr lang="zh-TW" sz="1800" kern="1200">
                <a:solidFill>
                  <a:schemeClr val="tx1"/>
                </a:solidFill>
                <a:latin typeface="+mn-lt"/>
                <a:ea typeface="+mn-ea"/>
                <a:cs typeface="+mn-cs"/>
              </a:defRPr>
            </a:lvl9pPr>
            <a:extLst/>
          </a:lstStyle>
          <a:p>
            <a:pPr marL="0" marR="0" lvl="0" indent="0" algn="r" defTabSz="342892" rtl="0" eaLnBrk="1" fontAlgn="auto" latinLnBrk="0" hangingPunct="1">
              <a:lnSpc>
                <a:spcPct val="100000"/>
              </a:lnSpc>
              <a:spcBef>
                <a:spcPts val="0"/>
              </a:spcBef>
              <a:spcAft>
                <a:spcPts val="0"/>
              </a:spcAft>
              <a:buClrTx/>
              <a:buSzTx/>
              <a:buFontTx/>
              <a:buNone/>
              <a:tabLst/>
              <a:defRPr/>
            </a:pPr>
            <a:fld id="{629637A9-119A-49DA-BD12-AAC58B377D80}"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342892" rtl="0" eaLnBrk="1" fontAlgn="auto" latinLnBrk="0" hangingPunct="1">
                <a:lnSpc>
                  <a:spcPct val="100000"/>
                </a:lnSpc>
                <a:spcBef>
                  <a:spcPts val="0"/>
                </a:spcBef>
                <a:spcAft>
                  <a:spcPts val="0"/>
                </a:spcAft>
                <a:buClrTx/>
                <a:buSzTx/>
                <a:buFontTx/>
                <a:buNone/>
                <a:tabLst/>
                <a:defRPr/>
              </a:pPr>
              <a:t>28</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52" name="Picture 51">
            <a:extLst>
              <a:ext uri="{FF2B5EF4-FFF2-40B4-BE49-F238E27FC236}">
                <a16:creationId xmlns:a16="http://schemas.microsoft.com/office/drawing/2014/main" id="{A339084B-486C-4ACA-A43B-CD6D33E4D2D5}"/>
              </a:ext>
            </a:extLst>
          </p:cNvPr>
          <p:cNvPicPr>
            <a:picLocks noChangeAspect="1"/>
          </p:cNvPicPr>
          <p:nvPr/>
        </p:nvPicPr>
        <p:blipFill>
          <a:blip r:embed="rId3"/>
          <a:stretch>
            <a:fillRect/>
          </a:stretch>
        </p:blipFill>
        <p:spPr>
          <a:xfrm rot="19053457">
            <a:off x="5944361" y="3881149"/>
            <a:ext cx="1546530" cy="1185673"/>
          </a:xfrm>
          <a:prstGeom prst="rect">
            <a:avLst/>
          </a:prstGeom>
        </p:spPr>
      </p:pic>
      <p:sp>
        <p:nvSpPr>
          <p:cNvPr id="53" name="Rectangle 52">
            <a:extLst>
              <a:ext uri="{FF2B5EF4-FFF2-40B4-BE49-F238E27FC236}">
                <a16:creationId xmlns:a16="http://schemas.microsoft.com/office/drawing/2014/main" id="{51E928CD-4417-484D-BEAC-B18679A4BCE3}"/>
              </a:ext>
            </a:extLst>
          </p:cNvPr>
          <p:cNvSpPr/>
          <p:nvPr/>
        </p:nvSpPr>
        <p:spPr bwMode="auto">
          <a:xfrm>
            <a:off x="7527546" y="4223291"/>
            <a:ext cx="572803" cy="476303"/>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0" tIns="34295" rIns="0" bIns="34295" numCol="1" rtlCol="0" anchor="ctr" anchorCtr="0" compatLnSpc="1">
            <a:prstTxWarp prst="textNoShape">
              <a:avLst/>
            </a:prstTxWarp>
          </a:bodyPr>
          <a:lstStyle/>
          <a:p>
            <a:pPr marL="0" marR="0" lvl="0" indent="0" algn="ctr" defTabSz="68574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54" name="Flowchart: Magnetic Disk 53">
            <a:extLst>
              <a:ext uri="{FF2B5EF4-FFF2-40B4-BE49-F238E27FC236}">
                <a16:creationId xmlns:a16="http://schemas.microsoft.com/office/drawing/2014/main" id="{32A21F10-E6D6-48BD-81B4-42C110E1C9AE}"/>
              </a:ext>
            </a:extLst>
          </p:cNvPr>
          <p:cNvSpPr/>
          <p:nvPr/>
        </p:nvSpPr>
        <p:spPr bwMode="auto">
          <a:xfrm>
            <a:off x="7540170" y="4090945"/>
            <a:ext cx="728438" cy="670041"/>
          </a:xfrm>
          <a:prstGeom prst="flowChartMagneticDisk">
            <a:avLst/>
          </a:prstGeom>
          <a:solidFill>
            <a:sysClr val="windowText" lastClr="000000">
              <a:alpha val="9000"/>
            </a:sysClr>
          </a:solidFill>
          <a:ln w="19050" cap="flat" cmpd="sng" algn="ctr">
            <a:solidFill>
              <a:sysClr val="windowText" lastClr="000000"/>
            </a:solidFill>
            <a:prstDash val="solid"/>
            <a:headEnd type="none" w="med" len="med"/>
            <a:tailEnd type="none" w="med" len="med"/>
          </a:ln>
          <a:effectLst/>
        </p:spPr>
        <p:txBody>
          <a:bodyPr vert="horz" wrap="square" lIns="0" tIns="34295" rIns="0" bIns="34295" numCol="1" rtlCol="0" anchor="ctr" anchorCtr="0" compatLnSpc="1">
            <a:prstTxWarp prst="textNoShape">
              <a:avLst/>
            </a:prstTxWarp>
          </a:bodyPr>
          <a:lstStyle/>
          <a:p>
            <a:pPr marL="0" marR="0" lvl="0" indent="0" algn="ctr" defTabSz="685740" eaLnBrk="1" fontAlgn="base" latinLnBrk="0" hangingPunct="1">
              <a:lnSpc>
                <a:spcPct val="100000"/>
              </a:lnSpc>
              <a:spcBef>
                <a:spcPct val="0"/>
              </a:spcBef>
              <a:spcAft>
                <a:spcPct val="0"/>
              </a:spcAft>
              <a:buClrTx/>
              <a:buSzTx/>
              <a:buFontTx/>
              <a:buNone/>
              <a:tabLst/>
              <a:defRPr/>
            </a:pPr>
            <a:r>
              <a:rPr kumimoji="0" lang="en-US" sz="1471" b="0" i="0" u="none" strike="noStrike" kern="0" cap="none" spc="0" normalizeH="0" baseline="0" noProof="0" dirty="0">
                <a:ln>
                  <a:noFill/>
                </a:ln>
                <a:solidFill>
                  <a:prstClr val="black"/>
                </a:solidFill>
                <a:effectLst/>
                <a:uLnTx/>
                <a:uFillTx/>
                <a:latin typeface="Calibri" panose="020F0502020204030204"/>
                <a:ea typeface="+mn-ea"/>
                <a:cs typeface="+mn-cs"/>
              </a:rPr>
              <a:t>DB</a:t>
            </a:r>
          </a:p>
        </p:txBody>
      </p:sp>
      <p:grpSp>
        <p:nvGrpSpPr>
          <p:cNvPr id="55" name="Group 54">
            <a:extLst>
              <a:ext uri="{FF2B5EF4-FFF2-40B4-BE49-F238E27FC236}">
                <a16:creationId xmlns:a16="http://schemas.microsoft.com/office/drawing/2014/main" id="{E41C7DF0-5C4D-42A9-8F99-178A6D018183}"/>
              </a:ext>
            </a:extLst>
          </p:cNvPr>
          <p:cNvGrpSpPr/>
          <p:nvPr/>
        </p:nvGrpSpPr>
        <p:grpSpPr>
          <a:xfrm>
            <a:off x="6812060" y="1389599"/>
            <a:ext cx="2233078" cy="1999950"/>
            <a:chOff x="9239136" y="1109916"/>
            <a:chExt cx="3036753" cy="2719723"/>
          </a:xfrm>
        </p:grpSpPr>
        <p:pic>
          <p:nvPicPr>
            <p:cNvPr id="56" name="Picture 55">
              <a:extLst>
                <a:ext uri="{FF2B5EF4-FFF2-40B4-BE49-F238E27FC236}">
                  <a16:creationId xmlns:a16="http://schemas.microsoft.com/office/drawing/2014/main" id="{5D28704E-06D8-415A-899F-F2F4A3DD68C4}"/>
                </a:ext>
              </a:extLst>
            </p:cNvPr>
            <p:cNvPicPr>
              <a:picLocks noChangeAspect="1"/>
            </p:cNvPicPr>
            <p:nvPr/>
          </p:nvPicPr>
          <p:blipFill>
            <a:blip r:embed="rId4"/>
            <a:stretch>
              <a:fillRect/>
            </a:stretch>
          </p:blipFill>
          <p:spPr>
            <a:xfrm>
              <a:off x="10152939" y="1109916"/>
              <a:ext cx="1035503" cy="714497"/>
            </a:xfrm>
            <a:prstGeom prst="rect">
              <a:avLst/>
            </a:prstGeom>
          </p:spPr>
        </p:pic>
        <p:pic>
          <p:nvPicPr>
            <p:cNvPr id="57" name="Picture 56">
              <a:extLst>
                <a:ext uri="{FF2B5EF4-FFF2-40B4-BE49-F238E27FC236}">
                  <a16:creationId xmlns:a16="http://schemas.microsoft.com/office/drawing/2014/main" id="{D4F6D679-63B3-480A-A69D-A29EE05D6F5F}"/>
                </a:ext>
              </a:extLst>
            </p:cNvPr>
            <p:cNvPicPr>
              <a:picLocks noChangeAspect="1"/>
            </p:cNvPicPr>
            <p:nvPr/>
          </p:nvPicPr>
          <p:blipFill>
            <a:blip r:embed="rId5"/>
            <a:stretch>
              <a:fillRect/>
            </a:stretch>
          </p:blipFill>
          <p:spPr>
            <a:xfrm>
              <a:off x="11315443" y="1109916"/>
              <a:ext cx="960446" cy="893154"/>
            </a:xfrm>
            <a:prstGeom prst="rect">
              <a:avLst/>
            </a:prstGeom>
          </p:spPr>
        </p:pic>
        <p:pic>
          <p:nvPicPr>
            <p:cNvPr id="58" name="Picture 57">
              <a:extLst>
                <a:ext uri="{FF2B5EF4-FFF2-40B4-BE49-F238E27FC236}">
                  <a16:creationId xmlns:a16="http://schemas.microsoft.com/office/drawing/2014/main" id="{06F22E31-88B4-4617-B63B-EBDDE40D7105}"/>
                </a:ext>
              </a:extLst>
            </p:cNvPr>
            <p:cNvPicPr>
              <a:picLocks noChangeAspect="1"/>
            </p:cNvPicPr>
            <p:nvPr/>
          </p:nvPicPr>
          <p:blipFill>
            <a:blip r:embed="rId6"/>
            <a:stretch>
              <a:fillRect/>
            </a:stretch>
          </p:blipFill>
          <p:spPr>
            <a:xfrm>
              <a:off x="9248215" y="2934289"/>
              <a:ext cx="981075" cy="895350"/>
            </a:xfrm>
            <a:prstGeom prst="rect">
              <a:avLst/>
            </a:prstGeom>
          </p:spPr>
        </p:pic>
        <p:pic>
          <p:nvPicPr>
            <p:cNvPr id="59" name="Picture 58">
              <a:extLst>
                <a:ext uri="{FF2B5EF4-FFF2-40B4-BE49-F238E27FC236}">
                  <a16:creationId xmlns:a16="http://schemas.microsoft.com/office/drawing/2014/main" id="{E5BF1169-C259-4AD5-A729-9E27A7485999}"/>
                </a:ext>
              </a:extLst>
            </p:cNvPr>
            <p:cNvPicPr>
              <a:picLocks noChangeAspect="1"/>
            </p:cNvPicPr>
            <p:nvPr/>
          </p:nvPicPr>
          <p:blipFill>
            <a:blip r:embed="rId7"/>
            <a:stretch>
              <a:fillRect/>
            </a:stretch>
          </p:blipFill>
          <p:spPr>
            <a:xfrm>
              <a:off x="9239136" y="1155428"/>
              <a:ext cx="894034" cy="894034"/>
            </a:xfrm>
            <a:prstGeom prst="rect">
              <a:avLst/>
            </a:prstGeom>
          </p:spPr>
        </p:pic>
        <p:pic>
          <p:nvPicPr>
            <p:cNvPr id="60" name="Picture 59">
              <a:extLst>
                <a:ext uri="{FF2B5EF4-FFF2-40B4-BE49-F238E27FC236}">
                  <a16:creationId xmlns:a16="http://schemas.microsoft.com/office/drawing/2014/main" id="{936BFE97-8C44-45D0-A9B4-839C7F8E936D}"/>
                </a:ext>
              </a:extLst>
            </p:cNvPr>
            <p:cNvPicPr>
              <a:picLocks noChangeAspect="1"/>
            </p:cNvPicPr>
            <p:nvPr/>
          </p:nvPicPr>
          <p:blipFill>
            <a:blip r:embed="rId8"/>
            <a:stretch>
              <a:fillRect/>
            </a:stretch>
          </p:blipFill>
          <p:spPr>
            <a:xfrm>
              <a:off x="10346195" y="3103219"/>
              <a:ext cx="1159561" cy="546443"/>
            </a:xfrm>
            <a:prstGeom prst="rect">
              <a:avLst/>
            </a:prstGeom>
          </p:spPr>
        </p:pic>
        <p:pic>
          <p:nvPicPr>
            <p:cNvPr id="61" name="Picture 60">
              <a:extLst>
                <a:ext uri="{FF2B5EF4-FFF2-40B4-BE49-F238E27FC236}">
                  <a16:creationId xmlns:a16="http://schemas.microsoft.com/office/drawing/2014/main" id="{49A11841-A1DF-4CC9-B51D-48B0AB0CBCBC}"/>
                </a:ext>
              </a:extLst>
            </p:cNvPr>
            <p:cNvPicPr>
              <a:picLocks noChangeAspect="1"/>
            </p:cNvPicPr>
            <p:nvPr/>
          </p:nvPicPr>
          <p:blipFill>
            <a:blip r:embed="rId9"/>
            <a:stretch>
              <a:fillRect/>
            </a:stretch>
          </p:blipFill>
          <p:spPr>
            <a:xfrm>
              <a:off x="11589576" y="2908078"/>
              <a:ext cx="676275" cy="676275"/>
            </a:xfrm>
            <a:prstGeom prst="rect">
              <a:avLst/>
            </a:prstGeom>
          </p:spPr>
        </p:pic>
      </p:grpSp>
      <p:grpSp>
        <p:nvGrpSpPr>
          <p:cNvPr id="62" name="Group 61">
            <a:extLst>
              <a:ext uri="{FF2B5EF4-FFF2-40B4-BE49-F238E27FC236}">
                <a16:creationId xmlns:a16="http://schemas.microsoft.com/office/drawing/2014/main" id="{7F1C5271-6DE4-4E06-B822-19F8B5BB4750}"/>
              </a:ext>
            </a:extLst>
          </p:cNvPr>
          <p:cNvGrpSpPr/>
          <p:nvPr/>
        </p:nvGrpSpPr>
        <p:grpSpPr>
          <a:xfrm>
            <a:off x="235376" y="1266398"/>
            <a:ext cx="8673248" cy="2008178"/>
            <a:chOff x="181022" y="815122"/>
            <a:chExt cx="11794716" cy="2730913"/>
          </a:xfrm>
        </p:grpSpPr>
        <p:grpSp>
          <p:nvGrpSpPr>
            <p:cNvPr id="63" name="Group 62">
              <a:extLst>
                <a:ext uri="{FF2B5EF4-FFF2-40B4-BE49-F238E27FC236}">
                  <a16:creationId xmlns:a16="http://schemas.microsoft.com/office/drawing/2014/main" id="{62840B47-9F06-4344-A729-98015A155917}"/>
                </a:ext>
              </a:extLst>
            </p:cNvPr>
            <p:cNvGrpSpPr/>
            <p:nvPr/>
          </p:nvGrpSpPr>
          <p:grpSpPr>
            <a:xfrm>
              <a:off x="969629" y="1143137"/>
              <a:ext cx="11006109" cy="2332626"/>
              <a:chOff x="969629" y="1143137"/>
              <a:chExt cx="11006109" cy="2332626"/>
            </a:xfrm>
          </p:grpSpPr>
          <p:sp>
            <p:nvSpPr>
              <p:cNvPr id="65" name="Rectangle: Rounded Corners 64">
                <a:extLst>
                  <a:ext uri="{FF2B5EF4-FFF2-40B4-BE49-F238E27FC236}">
                    <a16:creationId xmlns:a16="http://schemas.microsoft.com/office/drawing/2014/main" id="{A2242A6E-1879-442E-BC11-D654E64EF5B6}"/>
                  </a:ext>
                </a:extLst>
              </p:cNvPr>
              <p:cNvSpPr/>
              <p:nvPr/>
            </p:nvSpPr>
            <p:spPr>
              <a:xfrm>
                <a:off x="3702844" y="1287462"/>
                <a:ext cx="1752600" cy="914400"/>
              </a:xfrm>
              <a:prstGeom prst="roundRect">
                <a:avLst/>
              </a:prstGeom>
              <a:solidFill>
                <a:sysClr val="windowText" lastClr="000000">
                  <a:alpha val="8000"/>
                </a:sysClr>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Understanding</a:t>
                </a:r>
                <a:b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b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(NLU)</a:t>
                </a:r>
              </a:p>
            </p:txBody>
          </p:sp>
          <p:sp>
            <p:nvSpPr>
              <p:cNvPr id="66" name="Rectangle: Rounded Corners 65">
                <a:extLst>
                  <a:ext uri="{FF2B5EF4-FFF2-40B4-BE49-F238E27FC236}">
                    <a16:creationId xmlns:a16="http://schemas.microsoft.com/office/drawing/2014/main" id="{ECEBB38A-7FCC-42BB-AB21-9775F936E9BC}"/>
                  </a:ext>
                </a:extLst>
              </p:cNvPr>
              <p:cNvSpPr/>
              <p:nvPr/>
            </p:nvSpPr>
            <p:spPr>
              <a:xfrm>
                <a:off x="5912644" y="1287462"/>
                <a:ext cx="1752600" cy="914400"/>
              </a:xfrm>
              <a:prstGeom prst="roundRect">
                <a:avLst/>
              </a:prstGeom>
              <a:solidFill>
                <a:sysClr val="windowText" lastClr="000000">
                  <a:alpha val="8000"/>
                </a:sysClr>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State tracker</a:t>
                </a:r>
              </a:p>
            </p:txBody>
          </p:sp>
          <p:pic>
            <p:nvPicPr>
              <p:cNvPr id="67" name="Picture 66">
                <a:extLst>
                  <a:ext uri="{FF2B5EF4-FFF2-40B4-BE49-F238E27FC236}">
                    <a16:creationId xmlns:a16="http://schemas.microsoft.com/office/drawing/2014/main" id="{30AC3A65-81EF-4B22-B0CF-F9346E7FA08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69629" y="1744662"/>
                <a:ext cx="914400" cy="914400"/>
              </a:xfrm>
              <a:prstGeom prst="rect">
                <a:avLst/>
              </a:prstGeom>
            </p:spPr>
          </p:pic>
          <p:cxnSp>
            <p:nvCxnSpPr>
              <p:cNvPr id="68" name="Straight Connector 67">
                <a:extLst>
                  <a:ext uri="{FF2B5EF4-FFF2-40B4-BE49-F238E27FC236}">
                    <a16:creationId xmlns:a16="http://schemas.microsoft.com/office/drawing/2014/main" id="{AB2EFC2E-D50C-4BAC-A20A-A7FF9B8C9C35}"/>
                  </a:ext>
                </a:extLst>
              </p:cNvPr>
              <p:cNvCxnSpPr>
                <a:stCxn id="65" idx="3"/>
                <a:endCxn id="66" idx="1"/>
              </p:cNvCxnSpPr>
              <p:nvPr/>
            </p:nvCxnSpPr>
            <p:spPr>
              <a:xfrm>
                <a:off x="5455444" y="1744662"/>
                <a:ext cx="457200" cy="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sp>
            <p:nvSpPr>
              <p:cNvPr id="69" name="Rectangle: Rounded Corners 68">
                <a:extLst>
                  <a:ext uri="{FF2B5EF4-FFF2-40B4-BE49-F238E27FC236}">
                    <a16:creationId xmlns:a16="http://schemas.microsoft.com/office/drawing/2014/main" id="{16C69BCD-0E67-4467-80A2-F39CCAC6C492}"/>
                  </a:ext>
                </a:extLst>
              </p:cNvPr>
              <p:cNvSpPr/>
              <p:nvPr/>
            </p:nvSpPr>
            <p:spPr>
              <a:xfrm>
                <a:off x="3702844" y="2430462"/>
                <a:ext cx="1752600" cy="914400"/>
              </a:xfrm>
              <a:prstGeom prst="roundRect">
                <a:avLst/>
              </a:prstGeom>
              <a:solidFill>
                <a:sysClr val="windowText" lastClr="000000">
                  <a:alpha val="8000"/>
                </a:sysClr>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Generation</a:t>
                </a:r>
                <a:b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b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(NLG)</a:t>
                </a:r>
              </a:p>
            </p:txBody>
          </p:sp>
          <p:sp>
            <p:nvSpPr>
              <p:cNvPr id="70" name="Rectangle: Rounded Corners 69">
                <a:extLst>
                  <a:ext uri="{FF2B5EF4-FFF2-40B4-BE49-F238E27FC236}">
                    <a16:creationId xmlns:a16="http://schemas.microsoft.com/office/drawing/2014/main" id="{604B9C34-7D21-480E-AAE5-2CD618B848D7}"/>
                  </a:ext>
                </a:extLst>
              </p:cNvPr>
              <p:cNvSpPr/>
              <p:nvPr/>
            </p:nvSpPr>
            <p:spPr>
              <a:xfrm>
                <a:off x="5912644" y="2430462"/>
                <a:ext cx="1752600" cy="914400"/>
              </a:xfrm>
              <a:prstGeom prst="roundRect">
                <a:avLst/>
              </a:prstGeom>
              <a:solidFill>
                <a:sysClr val="windowText" lastClr="000000">
                  <a:alpha val="8000"/>
                </a:sysClr>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Dialog policy</a:t>
                </a:r>
              </a:p>
            </p:txBody>
          </p:sp>
          <p:cxnSp>
            <p:nvCxnSpPr>
              <p:cNvPr id="71" name="Straight Connector 70">
                <a:extLst>
                  <a:ext uri="{FF2B5EF4-FFF2-40B4-BE49-F238E27FC236}">
                    <a16:creationId xmlns:a16="http://schemas.microsoft.com/office/drawing/2014/main" id="{3E4403E4-0D0B-4397-98B5-B04A6B220D28}"/>
                  </a:ext>
                </a:extLst>
              </p:cNvPr>
              <p:cNvCxnSpPr>
                <a:stCxn id="66" idx="2"/>
                <a:endCxn id="70" idx="0"/>
              </p:cNvCxnSpPr>
              <p:nvPr/>
            </p:nvCxnSpPr>
            <p:spPr>
              <a:xfrm>
                <a:off x="6788944" y="2201862"/>
                <a:ext cx="0" cy="22860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cxnSp>
            <p:nvCxnSpPr>
              <p:cNvPr id="72" name="Straight Connector 71">
                <a:extLst>
                  <a:ext uri="{FF2B5EF4-FFF2-40B4-BE49-F238E27FC236}">
                    <a16:creationId xmlns:a16="http://schemas.microsoft.com/office/drawing/2014/main" id="{685FFCD7-62EB-46DD-8FE6-0BCDFAE57714}"/>
                  </a:ext>
                </a:extLst>
              </p:cNvPr>
              <p:cNvCxnSpPr>
                <a:stCxn id="70" idx="1"/>
                <a:endCxn id="69" idx="3"/>
              </p:cNvCxnSpPr>
              <p:nvPr/>
            </p:nvCxnSpPr>
            <p:spPr>
              <a:xfrm flipH="1">
                <a:off x="5455444" y="2887662"/>
                <a:ext cx="457200" cy="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sp>
            <p:nvSpPr>
              <p:cNvPr id="73" name="Rectangle 72">
                <a:extLst>
                  <a:ext uri="{FF2B5EF4-FFF2-40B4-BE49-F238E27FC236}">
                    <a16:creationId xmlns:a16="http://schemas.microsoft.com/office/drawing/2014/main" id="{C0102052-02E8-4AE8-8C22-DFD005F2B3DD}"/>
                  </a:ext>
                </a:extLst>
              </p:cNvPr>
              <p:cNvSpPr/>
              <p:nvPr/>
            </p:nvSpPr>
            <p:spPr bwMode="auto">
              <a:xfrm>
                <a:off x="3359737" y="1143137"/>
                <a:ext cx="4572000" cy="2332626"/>
              </a:xfrm>
              <a:prstGeom prst="rect">
                <a:avLst/>
              </a:prstGeom>
              <a:noFill/>
              <a:ln w="25400" cap="flat" cmpd="sng" algn="ctr">
                <a:solidFill>
                  <a:srgbClr val="4E67C8"/>
                </a:solidFill>
                <a:prstDash val="dash"/>
                <a:headEnd type="none" w="med" len="med"/>
                <a:tailEnd type="none" w="med" len="med"/>
              </a:ln>
              <a:effectLst/>
            </p:spPr>
            <p:txBody>
              <a:bodyPr vert="horz" wrap="square" lIns="0" tIns="34295" rIns="0" bIns="34295" numCol="1" rtlCol="0" anchor="ctr" anchorCtr="0" compatLnSpc="1">
                <a:prstTxWarp prst="textNoShape">
                  <a:avLst/>
                </a:prstTxWarp>
              </a:bodyPr>
              <a:lstStyle/>
              <a:p>
                <a:pPr marL="0" marR="0" lvl="0" indent="0" algn="ctr" defTabSz="68574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A9C27EDD-4247-487B-8315-172AB2734F2C}"/>
                  </a:ext>
                </a:extLst>
              </p:cNvPr>
              <p:cNvCxnSpPr>
                <a:stCxn id="66" idx="3"/>
                <a:endCxn id="75" idx="2"/>
              </p:cNvCxnSpPr>
              <p:nvPr/>
            </p:nvCxnSpPr>
            <p:spPr>
              <a:xfrm>
                <a:off x="7665244" y="1744662"/>
                <a:ext cx="1082909" cy="68580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sp>
            <p:nvSpPr>
              <p:cNvPr id="75" name="Flowchart: Magnetic Disk 74">
                <a:extLst>
                  <a:ext uri="{FF2B5EF4-FFF2-40B4-BE49-F238E27FC236}">
                    <a16:creationId xmlns:a16="http://schemas.microsoft.com/office/drawing/2014/main" id="{F99F0341-1A91-48D3-9E7E-A7980741D838}"/>
                  </a:ext>
                </a:extLst>
              </p:cNvPr>
              <p:cNvSpPr/>
              <p:nvPr/>
            </p:nvSpPr>
            <p:spPr bwMode="auto">
              <a:xfrm>
                <a:off x="8748153" y="1974869"/>
                <a:ext cx="990600" cy="911186"/>
              </a:xfrm>
              <a:prstGeom prst="flowChartMagneticDisk">
                <a:avLst/>
              </a:prstGeom>
              <a:solidFill>
                <a:sysClr val="windowText" lastClr="000000">
                  <a:alpha val="9000"/>
                </a:sysClr>
              </a:solidFill>
              <a:ln w="19050" cap="flat" cmpd="sng" algn="ctr">
                <a:solidFill>
                  <a:sysClr val="windowText" lastClr="000000"/>
                </a:solidFill>
                <a:prstDash val="solid"/>
                <a:headEnd type="none" w="med" len="med"/>
                <a:tailEnd type="none" w="med" len="med"/>
              </a:ln>
              <a:effectLst/>
            </p:spPr>
            <p:txBody>
              <a:bodyPr vert="horz" wrap="square" lIns="0" tIns="34295" rIns="0" bIns="34295" numCol="1" rtlCol="0" anchor="ctr" anchorCtr="0" compatLnSpc="1">
                <a:prstTxWarp prst="textNoShape">
                  <a:avLst/>
                </a:prstTxWarp>
              </a:bodyPr>
              <a:lstStyle/>
              <a:p>
                <a:pPr marL="0" marR="0" lvl="0" indent="0" algn="ctr" defTabSz="685740" eaLnBrk="1" fontAlgn="base" latinLnBrk="0" hangingPunct="1">
                  <a:lnSpc>
                    <a:spcPct val="100000"/>
                  </a:lnSpc>
                  <a:spcBef>
                    <a:spcPct val="0"/>
                  </a:spcBef>
                  <a:spcAft>
                    <a:spcPct val="0"/>
                  </a:spcAft>
                  <a:buClrTx/>
                  <a:buSzTx/>
                  <a:buFontTx/>
                  <a:buNone/>
                  <a:tabLst/>
                  <a:defRPr/>
                </a:pPr>
                <a:r>
                  <a:rPr kumimoji="0" lang="en-US" sz="1471" b="0" i="0" u="none" strike="noStrike" kern="0" cap="none" spc="0" normalizeH="0" baseline="0" noProof="0" dirty="0">
                    <a:ln>
                      <a:noFill/>
                    </a:ln>
                    <a:solidFill>
                      <a:prstClr val="black"/>
                    </a:solidFill>
                    <a:effectLst/>
                    <a:uLnTx/>
                    <a:uFillTx/>
                    <a:latin typeface="Calibri" panose="020F0502020204030204"/>
                    <a:ea typeface="+mn-ea"/>
                    <a:cs typeface="+mn-cs"/>
                  </a:rPr>
                  <a:t>DB</a:t>
                </a:r>
              </a:p>
            </p:txBody>
          </p:sp>
          <p:cxnSp>
            <p:nvCxnSpPr>
              <p:cNvPr id="76" name="Straight Connector 75">
                <a:extLst>
                  <a:ext uri="{FF2B5EF4-FFF2-40B4-BE49-F238E27FC236}">
                    <a16:creationId xmlns:a16="http://schemas.microsoft.com/office/drawing/2014/main" id="{2FD7E806-8899-4CD1-8F24-52B91B61DC92}"/>
                  </a:ext>
                </a:extLst>
              </p:cNvPr>
              <p:cNvCxnSpPr/>
              <p:nvPr/>
            </p:nvCxnSpPr>
            <p:spPr>
              <a:xfrm>
                <a:off x="3245644" y="1744662"/>
                <a:ext cx="457200" cy="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cxnSp>
            <p:nvCxnSpPr>
              <p:cNvPr id="77" name="Straight Connector 76">
                <a:extLst>
                  <a:ext uri="{FF2B5EF4-FFF2-40B4-BE49-F238E27FC236}">
                    <a16:creationId xmlns:a16="http://schemas.microsoft.com/office/drawing/2014/main" id="{CF561FE0-301B-4B50-BE30-4DF050CDC0DD}"/>
                  </a:ext>
                </a:extLst>
              </p:cNvPr>
              <p:cNvCxnSpPr/>
              <p:nvPr/>
            </p:nvCxnSpPr>
            <p:spPr>
              <a:xfrm flipH="1">
                <a:off x="3249053" y="2866164"/>
                <a:ext cx="457200" cy="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cxnSp>
            <p:nvCxnSpPr>
              <p:cNvPr id="78" name="Straight Connector 77">
                <a:extLst>
                  <a:ext uri="{FF2B5EF4-FFF2-40B4-BE49-F238E27FC236}">
                    <a16:creationId xmlns:a16="http://schemas.microsoft.com/office/drawing/2014/main" id="{AD3300D0-D5B9-4D48-AD62-7671961E1C2C}"/>
                  </a:ext>
                </a:extLst>
              </p:cNvPr>
              <p:cNvCxnSpPr>
                <a:stCxn id="75" idx="2"/>
                <a:endCxn id="70" idx="3"/>
              </p:cNvCxnSpPr>
              <p:nvPr/>
            </p:nvCxnSpPr>
            <p:spPr>
              <a:xfrm flipH="1">
                <a:off x="7665244" y="2430462"/>
                <a:ext cx="1082909" cy="45720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sp>
            <p:nvSpPr>
              <p:cNvPr id="79" name="Rectangle 78">
                <a:extLst>
                  <a:ext uri="{FF2B5EF4-FFF2-40B4-BE49-F238E27FC236}">
                    <a16:creationId xmlns:a16="http://schemas.microsoft.com/office/drawing/2014/main" id="{342B62DE-8A08-4977-81AF-6DFAEDDF0F72}"/>
                  </a:ext>
                </a:extLst>
              </p:cNvPr>
              <p:cNvSpPr/>
              <p:nvPr/>
            </p:nvSpPr>
            <p:spPr>
              <a:xfrm>
                <a:off x="2265029" y="1539966"/>
                <a:ext cx="905102" cy="4026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rgbClr val="000000"/>
                    </a:solidFill>
                    <a:effectLst/>
                    <a:uLnTx/>
                    <a:uFillTx/>
                    <a:cs typeface="Times New Roman" panose="02020603050405020304" pitchFamily="18" charset="0"/>
                  </a:rPr>
                  <a:t>input </a:t>
                </a:r>
                <a:r>
                  <a:rPr kumimoji="0" lang="en-US" sz="1324" b="1" i="0" u="none" strike="noStrike" kern="0" cap="none" spc="0" normalizeH="0" baseline="0" noProof="0" dirty="0">
                    <a:ln>
                      <a:noFill/>
                    </a:ln>
                    <a:solidFill>
                      <a:srgbClr val="000000"/>
                    </a:solidFill>
                    <a:effectLst/>
                    <a:uLnTx/>
                    <a:uFillTx/>
                    <a:cs typeface="Times New Roman" panose="02020603050405020304" pitchFamily="18" charset="0"/>
                  </a:rPr>
                  <a:t>x</a:t>
                </a:r>
                <a:endParaRPr kumimoji="0" lang="en-US" sz="1324" b="1" i="0" u="none" strike="noStrike" kern="0" cap="none" spc="0" normalizeH="0" baseline="0" noProof="0" dirty="0">
                  <a:ln>
                    <a:noFill/>
                  </a:ln>
                  <a:solidFill>
                    <a:prstClr val="black"/>
                  </a:solidFill>
                  <a:effectLst/>
                  <a:uLnTx/>
                  <a:uFillTx/>
                </a:endParaRPr>
              </a:p>
            </p:txBody>
          </p:sp>
          <p:sp>
            <p:nvSpPr>
              <p:cNvPr id="80" name="Rectangle 79">
                <a:extLst>
                  <a:ext uri="{FF2B5EF4-FFF2-40B4-BE49-F238E27FC236}">
                    <a16:creationId xmlns:a16="http://schemas.microsoft.com/office/drawing/2014/main" id="{9E302A37-863E-4D06-AC4D-5206D267E540}"/>
                  </a:ext>
                </a:extLst>
              </p:cNvPr>
              <p:cNvSpPr/>
              <p:nvPr/>
            </p:nvSpPr>
            <p:spPr>
              <a:xfrm>
                <a:off x="2111141" y="2659062"/>
                <a:ext cx="1053336" cy="4026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rgbClr val="000000"/>
                    </a:solidFill>
                    <a:effectLst/>
                    <a:uLnTx/>
                    <a:uFillTx/>
                    <a:cs typeface="Times New Roman" panose="02020603050405020304" pitchFamily="18" charset="0"/>
                  </a:rPr>
                  <a:t>output </a:t>
                </a:r>
                <a:r>
                  <a:rPr kumimoji="0" lang="en-US" sz="1324" b="1" i="0" u="none" strike="noStrike" kern="0" cap="none" spc="0" normalizeH="0" baseline="0" noProof="0" dirty="0">
                    <a:ln>
                      <a:noFill/>
                    </a:ln>
                    <a:solidFill>
                      <a:srgbClr val="000000"/>
                    </a:solidFill>
                    <a:effectLst/>
                    <a:uLnTx/>
                    <a:uFillTx/>
                    <a:cs typeface="Times New Roman" panose="02020603050405020304" pitchFamily="18" charset="0"/>
                  </a:rPr>
                  <a:t>y</a:t>
                </a:r>
                <a:endParaRPr kumimoji="0" lang="en-US" sz="1324" b="1" i="0" u="none" strike="noStrike" kern="0" cap="none" spc="0" normalizeH="0" baseline="0" noProof="0" dirty="0">
                  <a:ln>
                    <a:noFill/>
                  </a:ln>
                  <a:solidFill>
                    <a:prstClr val="black"/>
                  </a:solidFill>
                  <a:effectLst/>
                  <a:uLnTx/>
                  <a:uFillTx/>
                </a:endParaRPr>
              </a:p>
            </p:txBody>
          </p:sp>
          <p:sp>
            <p:nvSpPr>
              <p:cNvPr id="81" name="Rectangle 80">
                <a:extLst>
                  <a:ext uri="{FF2B5EF4-FFF2-40B4-BE49-F238E27FC236}">
                    <a16:creationId xmlns:a16="http://schemas.microsoft.com/office/drawing/2014/main" id="{7C04ACDA-6375-4943-81D6-62BFC713DA58}"/>
                  </a:ext>
                </a:extLst>
              </p:cNvPr>
              <p:cNvSpPr/>
              <p:nvPr/>
            </p:nvSpPr>
            <p:spPr>
              <a:xfrm>
                <a:off x="9876215" y="1973262"/>
                <a:ext cx="2099523" cy="1234008"/>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rgbClr val="000000"/>
                    </a:solidFill>
                    <a:effectLst/>
                    <a:uLnTx/>
                    <a:uFillTx/>
                    <a:cs typeface="Times New Roman" panose="02020603050405020304" pitchFamily="18" charset="0"/>
                  </a:rPr>
                  <a:t>Database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rgbClr val="000000"/>
                    </a:solidFill>
                    <a:effectLst/>
                    <a:uLnTx/>
                    <a:uFillTx/>
                    <a:cs typeface="Times New Roman" panose="02020603050405020304" pitchFamily="18" charset="0"/>
                  </a:rPr>
                  <a:t>Memory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rgbClr val="000000"/>
                    </a:solidFill>
                    <a:effectLst/>
                    <a:uLnTx/>
                    <a:uFillTx/>
                    <a:cs typeface="Times New Roman" panose="02020603050405020304" pitchFamily="18" charset="0"/>
                  </a:rPr>
                  <a:t>External knowledge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cs typeface="Times New Roman" panose="02020603050405020304" pitchFamily="18" charset="0"/>
                </a:endParaRPr>
              </a:p>
            </p:txBody>
          </p:sp>
        </p:grpSp>
        <p:sp>
          <p:nvSpPr>
            <p:cNvPr id="64" name="Rectangle 63">
              <a:extLst>
                <a:ext uri="{FF2B5EF4-FFF2-40B4-BE49-F238E27FC236}">
                  <a16:creationId xmlns:a16="http://schemas.microsoft.com/office/drawing/2014/main" id="{4D622144-2C8D-4A4E-A93B-5A38B6B479B0}"/>
                </a:ext>
              </a:extLst>
            </p:cNvPr>
            <p:cNvSpPr/>
            <p:nvPr/>
          </p:nvSpPr>
          <p:spPr>
            <a:xfrm rot="16200000">
              <a:off x="-967751" y="1963895"/>
              <a:ext cx="2730913" cy="43336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71" b="1" i="0" u="none" strike="noStrike" kern="0" cap="none" spc="0" normalizeH="0" baseline="0" noProof="0" dirty="0">
                  <a:ln>
                    <a:noFill/>
                  </a:ln>
                  <a:solidFill>
                    <a:prstClr val="black"/>
                  </a:solidFill>
                  <a:effectLst/>
                  <a:uLnTx/>
                  <a:uFillTx/>
                </a:rPr>
                <a:t>Task-Oriented Dialogue</a:t>
              </a:r>
            </a:p>
          </p:txBody>
        </p:sp>
      </p:grpSp>
      <p:grpSp>
        <p:nvGrpSpPr>
          <p:cNvPr id="82" name="Group 81">
            <a:extLst>
              <a:ext uri="{FF2B5EF4-FFF2-40B4-BE49-F238E27FC236}">
                <a16:creationId xmlns:a16="http://schemas.microsoft.com/office/drawing/2014/main" id="{1E975B9C-CC62-443C-ABB3-FA908A15B9AB}"/>
              </a:ext>
            </a:extLst>
          </p:cNvPr>
          <p:cNvGrpSpPr/>
          <p:nvPr/>
        </p:nvGrpSpPr>
        <p:grpSpPr>
          <a:xfrm>
            <a:off x="214723" y="3305755"/>
            <a:ext cx="5728327" cy="1704394"/>
            <a:chOff x="246329" y="3945601"/>
            <a:chExt cx="7789930" cy="2317800"/>
          </a:xfrm>
        </p:grpSpPr>
        <p:sp>
          <p:nvSpPr>
            <p:cNvPr id="83" name="Rectangle: Rounded Corners 82">
              <a:extLst>
                <a:ext uri="{FF2B5EF4-FFF2-40B4-BE49-F238E27FC236}">
                  <a16:creationId xmlns:a16="http://schemas.microsoft.com/office/drawing/2014/main" id="{B8F70104-D737-4891-8DA9-575CC479276D}"/>
                </a:ext>
              </a:extLst>
            </p:cNvPr>
            <p:cNvSpPr/>
            <p:nvPr/>
          </p:nvSpPr>
          <p:spPr>
            <a:xfrm>
              <a:off x="3692859" y="4106862"/>
              <a:ext cx="1752600" cy="914400"/>
            </a:xfrm>
            <a:prstGeom prst="roundRect">
              <a:avLst/>
            </a:prstGeom>
            <a:solidFill>
              <a:sysClr val="windowText" lastClr="000000">
                <a:alpha val="8000"/>
              </a:sysClr>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Understanding</a:t>
              </a:r>
              <a:b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b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(NLU)</a:t>
              </a:r>
            </a:p>
          </p:txBody>
        </p:sp>
        <p:sp>
          <p:nvSpPr>
            <p:cNvPr id="84" name="Rectangle: Rounded Corners 83">
              <a:extLst>
                <a:ext uri="{FF2B5EF4-FFF2-40B4-BE49-F238E27FC236}">
                  <a16:creationId xmlns:a16="http://schemas.microsoft.com/office/drawing/2014/main" id="{D42D2416-68CD-49F2-85EE-82A550BDE7FD}"/>
                </a:ext>
              </a:extLst>
            </p:cNvPr>
            <p:cNvSpPr/>
            <p:nvPr/>
          </p:nvSpPr>
          <p:spPr>
            <a:xfrm>
              <a:off x="5902659" y="4106862"/>
              <a:ext cx="1752600" cy="914400"/>
            </a:xfrm>
            <a:prstGeom prst="roundRect">
              <a:avLst/>
            </a:prstGeom>
            <a:solidFill>
              <a:sysClr val="windowText" lastClr="000000">
                <a:alpha val="8000"/>
              </a:sysClr>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State tracker</a:t>
              </a:r>
            </a:p>
          </p:txBody>
        </p:sp>
        <p:pic>
          <p:nvPicPr>
            <p:cNvPr id="85" name="Picture 84">
              <a:extLst>
                <a:ext uri="{FF2B5EF4-FFF2-40B4-BE49-F238E27FC236}">
                  <a16:creationId xmlns:a16="http://schemas.microsoft.com/office/drawing/2014/main" id="{8BFC8CEE-64C0-4A87-8B32-7A8F42746D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59644" y="4564062"/>
              <a:ext cx="914400" cy="914400"/>
            </a:xfrm>
            <a:prstGeom prst="rect">
              <a:avLst/>
            </a:prstGeom>
          </p:spPr>
        </p:pic>
        <p:cxnSp>
          <p:nvCxnSpPr>
            <p:cNvPr id="86" name="Straight Connector 85">
              <a:extLst>
                <a:ext uri="{FF2B5EF4-FFF2-40B4-BE49-F238E27FC236}">
                  <a16:creationId xmlns:a16="http://schemas.microsoft.com/office/drawing/2014/main" id="{16DE6BB7-67FA-4E75-9ABB-FD6904EBFA24}"/>
                </a:ext>
              </a:extLst>
            </p:cNvPr>
            <p:cNvCxnSpPr>
              <a:stCxn id="83" idx="3"/>
              <a:endCxn id="84" idx="1"/>
            </p:cNvCxnSpPr>
            <p:nvPr/>
          </p:nvCxnSpPr>
          <p:spPr>
            <a:xfrm>
              <a:off x="5445459" y="4564062"/>
              <a:ext cx="457200" cy="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sp>
          <p:nvSpPr>
            <p:cNvPr id="87" name="Rectangle: Rounded Corners 86">
              <a:extLst>
                <a:ext uri="{FF2B5EF4-FFF2-40B4-BE49-F238E27FC236}">
                  <a16:creationId xmlns:a16="http://schemas.microsoft.com/office/drawing/2014/main" id="{654E4860-B5FB-4608-B0E8-D8E3B8651AE6}"/>
                </a:ext>
              </a:extLst>
            </p:cNvPr>
            <p:cNvSpPr/>
            <p:nvPr/>
          </p:nvSpPr>
          <p:spPr>
            <a:xfrm>
              <a:off x="3692859" y="5249862"/>
              <a:ext cx="1752600" cy="914400"/>
            </a:xfrm>
            <a:prstGeom prst="roundRect">
              <a:avLst/>
            </a:prstGeom>
            <a:solidFill>
              <a:sysClr val="windowText" lastClr="000000">
                <a:alpha val="8000"/>
              </a:sysClr>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Generation</a:t>
              </a:r>
              <a:b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b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(NLG)</a:t>
              </a:r>
            </a:p>
          </p:txBody>
        </p:sp>
        <p:sp>
          <p:nvSpPr>
            <p:cNvPr id="88" name="Rectangle: Rounded Corners 87">
              <a:extLst>
                <a:ext uri="{FF2B5EF4-FFF2-40B4-BE49-F238E27FC236}">
                  <a16:creationId xmlns:a16="http://schemas.microsoft.com/office/drawing/2014/main" id="{06898D16-DF85-43CF-AE4C-8CA258E86A02}"/>
                </a:ext>
              </a:extLst>
            </p:cNvPr>
            <p:cNvSpPr/>
            <p:nvPr/>
          </p:nvSpPr>
          <p:spPr>
            <a:xfrm>
              <a:off x="5902659" y="5249862"/>
              <a:ext cx="1752600" cy="914400"/>
            </a:xfrm>
            <a:prstGeom prst="roundRect">
              <a:avLst/>
            </a:prstGeom>
            <a:solidFill>
              <a:sysClr val="windowText" lastClr="000000">
                <a:alpha val="8000"/>
              </a:sysClr>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Dialog policy</a:t>
              </a:r>
            </a:p>
          </p:txBody>
        </p:sp>
        <p:cxnSp>
          <p:nvCxnSpPr>
            <p:cNvPr id="89" name="Straight Connector 88">
              <a:extLst>
                <a:ext uri="{FF2B5EF4-FFF2-40B4-BE49-F238E27FC236}">
                  <a16:creationId xmlns:a16="http://schemas.microsoft.com/office/drawing/2014/main" id="{CE9FD7F6-B446-4E2F-A24F-D71D90DFD6F5}"/>
                </a:ext>
              </a:extLst>
            </p:cNvPr>
            <p:cNvCxnSpPr>
              <a:stCxn id="84" idx="2"/>
              <a:endCxn id="88" idx="0"/>
            </p:cNvCxnSpPr>
            <p:nvPr/>
          </p:nvCxnSpPr>
          <p:spPr>
            <a:xfrm>
              <a:off x="6778959" y="5021262"/>
              <a:ext cx="0" cy="22860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cxnSp>
          <p:nvCxnSpPr>
            <p:cNvPr id="90" name="Straight Connector 89">
              <a:extLst>
                <a:ext uri="{FF2B5EF4-FFF2-40B4-BE49-F238E27FC236}">
                  <a16:creationId xmlns:a16="http://schemas.microsoft.com/office/drawing/2014/main" id="{2D3A9BA3-BF1C-487A-9474-5B0C746BA868}"/>
                </a:ext>
              </a:extLst>
            </p:cNvPr>
            <p:cNvCxnSpPr>
              <a:stCxn id="88" idx="1"/>
              <a:endCxn id="87" idx="3"/>
            </p:cNvCxnSpPr>
            <p:nvPr/>
          </p:nvCxnSpPr>
          <p:spPr>
            <a:xfrm flipH="1">
              <a:off x="5445459" y="5707062"/>
              <a:ext cx="457200" cy="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sp>
          <p:nvSpPr>
            <p:cNvPr id="91" name="Rectangle 90">
              <a:extLst>
                <a:ext uri="{FF2B5EF4-FFF2-40B4-BE49-F238E27FC236}">
                  <a16:creationId xmlns:a16="http://schemas.microsoft.com/office/drawing/2014/main" id="{FA065B01-50DB-4826-BDB4-2C90C9E24259}"/>
                </a:ext>
              </a:extLst>
            </p:cNvPr>
            <p:cNvSpPr/>
            <p:nvPr/>
          </p:nvSpPr>
          <p:spPr bwMode="auto">
            <a:xfrm>
              <a:off x="3464258" y="4037370"/>
              <a:ext cx="4572001" cy="2226031"/>
            </a:xfrm>
            <a:prstGeom prst="rect">
              <a:avLst/>
            </a:prstGeom>
            <a:solidFill>
              <a:srgbClr val="4E67C8">
                <a:lumMod val="60000"/>
                <a:lumOff val="40000"/>
              </a:srgbClr>
            </a:solidFill>
            <a:ln w="25400" cap="flat" cmpd="sng" algn="ctr">
              <a:noFill/>
              <a:prstDash val="dash"/>
              <a:headEnd type="none" w="med" len="med"/>
              <a:tailEnd type="none" w="med" len="med"/>
            </a:ln>
            <a:effectLst/>
          </p:spPr>
          <p:txBody>
            <a:bodyPr vert="horz" wrap="square" lIns="0" tIns="34295" rIns="0" bIns="34295" numCol="1" rtlCol="0" anchor="ctr" anchorCtr="0" compatLnSpc="1">
              <a:prstTxWarp prst="textNoShape">
                <a:avLst/>
              </a:prstTxWarp>
            </a:bodyPr>
            <a:lstStyle/>
            <a:p>
              <a:pPr marL="0" marR="0" lvl="0" indent="0" algn="ctr" defTabSz="685740" eaLnBrk="1" fontAlgn="base" latinLnBrk="0" hangingPunct="1">
                <a:lnSpc>
                  <a:spcPct val="100000"/>
                </a:lnSpc>
                <a:spcBef>
                  <a:spcPct val="0"/>
                </a:spcBef>
                <a:spcAft>
                  <a:spcPct val="0"/>
                </a:spcAft>
                <a:buClrTx/>
                <a:buSzTx/>
                <a:buFontTx/>
                <a:buNone/>
                <a:tabLst/>
                <a:defRPr/>
              </a:pPr>
              <a:r>
                <a:rPr kumimoji="0" lang="en-US" sz="2647"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Statistical model</a:t>
              </a:r>
              <a:br>
                <a:rPr kumimoji="0" lang="en-US" sz="2647"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br>
              <a:r>
                <a:rPr kumimoji="0" lang="en-US" sz="2647"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(e.g., neural)</a:t>
              </a:r>
            </a:p>
          </p:txBody>
        </p:sp>
        <p:cxnSp>
          <p:nvCxnSpPr>
            <p:cNvPr id="92" name="Straight Connector 91">
              <a:extLst>
                <a:ext uri="{FF2B5EF4-FFF2-40B4-BE49-F238E27FC236}">
                  <a16:creationId xmlns:a16="http://schemas.microsoft.com/office/drawing/2014/main" id="{73B9C2CA-34A0-4B5F-A63F-C7CF565A3DF5}"/>
                </a:ext>
              </a:extLst>
            </p:cNvPr>
            <p:cNvCxnSpPr/>
            <p:nvPr/>
          </p:nvCxnSpPr>
          <p:spPr>
            <a:xfrm>
              <a:off x="3013635" y="4564062"/>
              <a:ext cx="457200" cy="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cxnSp>
          <p:nvCxnSpPr>
            <p:cNvPr id="93" name="Straight Connector 92">
              <a:extLst>
                <a:ext uri="{FF2B5EF4-FFF2-40B4-BE49-F238E27FC236}">
                  <a16:creationId xmlns:a16="http://schemas.microsoft.com/office/drawing/2014/main" id="{683980C3-D97D-428A-8B82-B19B03D9CE9E}"/>
                </a:ext>
              </a:extLst>
            </p:cNvPr>
            <p:cNvCxnSpPr/>
            <p:nvPr/>
          </p:nvCxnSpPr>
          <p:spPr>
            <a:xfrm flipH="1">
              <a:off x="3017044" y="5685564"/>
              <a:ext cx="457200" cy="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sp>
          <p:nvSpPr>
            <p:cNvPr id="94" name="Rectangle 93">
              <a:extLst>
                <a:ext uri="{FF2B5EF4-FFF2-40B4-BE49-F238E27FC236}">
                  <a16:creationId xmlns:a16="http://schemas.microsoft.com/office/drawing/2014/main" id="{81AA5179-1F64-4F83-8BC1-952C2F84A6A6}"/>
                </a:ext>
              </a:extLst>
            </p:cNvPr>
            <p:cNvSpPr/>
            <p:nvPr/>
          </p:nvSpPr>
          <p:spPr>
            <a:xfrm>
              <a:off x="2033020" y="4359366"/>
              <a:ext cx="905102" cy="4026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rgbClr val="000000"/>
                  </a:solidFill>
                  <a:effectLst/>
                  <a:uLnTx/>
                  <a:uFillTx/>
                  <a:cs typeface="Times New Roman" panose="02020603050405020304" pitchFamily="18" charset="0"/>
                </a:rPr>
                <a:t>input </a:t>
              </a:r>
              <a:r>
                <a:rPr kumimoji="0" lang="en-US" sz="1324" b="1" i="0" u="none" strike="noStrike" kern="0" cap="none" spc="0" normalizeH="0" baseline="0" noProof="0" dirty="0">
                  <a:ln>
                    <a:noFill/>
                  </a:ln>
                  <a:solidFill>
                    <a:srgbClr val="000000"/>
                  </a:solidFill>
                  <a:effectLst/>
                  <a:uLnTx/>
                  <a:uFillTx/>
                  <a:cs typeface="Times New Roman" panose="02020603050405020304" pitchFamily="18" charset="0"/>
                </a:rPr>
                <a:t>x</a:t>
              </a:r>
              <a:endParaRPr kumimoji="0" lang="en-US" sz="1324" b="1" i="0" u="none" strike="noStrike" kern="0" cap="none" spc="0" normalizeH="0" baseline="0" noProof="0" dirty="0">
                <a:ln>
                  <a:noFill/>
                </a:ln>
                <a:solidFill>
                  <a:prstClr val="black"/>
                </a:solidFill>
                <a:effectLst/>
                <a:uLnTx/>
                <a:uFillTx/>
              </a:endParaRPr>
            </a:p>
          </p:txBody>
        </p:sp>
        <p:sp>
          <p:nvSpPr>
            <p:cNvPr id="95" name="Rectangle 94">
              <a:extLst>
                <a:ext uri="{FF2B5EF4-FFF2-40B4-BE49-F238E27FC236}">
                  <a16:creationId xmlns:a16="http://schemas.microsoft.com/office/drawing/2014/main" id="{1BC7BCD7-00C6-45B5-A080-C2D642181C68}"/>
                </a:ext>
              </a:extLst>
            </p:cNvPr>
            <p:cNvSpPr/>
            <p:nvPr/>
          </p:nvSpPr>
          <p:spPr>
            <a:xfrm>
              <a:off x="1879132" y="5478462"/>
              <a:ext cx="1053336" cy="4026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rgbClr val="000000"/>
                  </a:solidFill>
                  <a:effectLst/>
                  <a:uLnTx/>
                  <a:uFillTx/>
                  <a:cs typeface="Times New Roman" panose="02020603050405020304" pitchFamily="18" charset="0"/>
                </a:rPr>
                <a:t>output </a:t>
              </a:r>
              <a:r>
                <a:rPr kumimoji="0" lang="en-US" sz="1324" b="1" i="0" u="none" strike="noStrike" kern="0" cap="none" spc="0" normalizeH="0" baseline="0" noProof="0" dirty="0">
                  <a:ln>
                    <a:noFill/>
                  </a:ln>
                  <a:solidFill>
                    <a:srgbClr val="000000"/>
                  </a:solidFill>
                  <a:effectLst/>
                  <a:uLnTx/>
                  <a:uFillTx/>
                  <a:cs typeface="Times New Roman" panose="02020603050405020304" pitchFamily="18" charset="0"/>
                </a:rPr>
                <a:t>y</a:t>
              </a:r>
              <a:endParaRPr kumimoji="0" lang="en-US" sz="1324" b="1" i="0" u="none" strike="noStrike" kern="0" cap="none" spc="0" normalizeH="0" baseline="0" noProof="0" dirty="0">
                <a:ln>
                  <a:noFill/>
                </a:ln>
                <a:solidFill>
                  <a:prstClr val="black"/>
                </a:solidFill>
                <a:effectLst/>
                <a:uLnTx/>
                <a:uFillTx/>
              </a:endParaRPr>
            </a:p>
          </p:txBody>
        </p:sp>
        <p:sp>
          <p:nvSpPr>
            <p:cNvPr id="96" name="Rectangle 95">
              <a:extLst>
                <a:ext uri="{FF2B5EF4-FFF2-40B4-BE49-F238E27FC236}">
                  <a16:creationId xmlns:a16="http://schemas.microsoft.com/office/drawing/2014/main" id="{EC74899F-AB65-42F6-A60E-D9685B3AE8A4}"/>
                </a:ext>
              </a:extLst>
            </p:cNvPr>
            <p:cNvSpPr/>
            <p:nvPr/>
          </p:nvSpPr>
          <p:spPr>
            <a:xfrm rot="16200000">
              <a:off x="-612647" y="4804577"/>
              <a:ext cx="2151319" cy="43336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71" b="1" i="0" u="none" strike="noStrike" kern="0" cap="none" spc="0" normalizeH="0" baseline="0" noProof="0" dirty="0">
                  <a:ln>
                    <a:noFill/>
                  </a:ln>
                  <a:solidFill>
                    <a:prstClr val="black"/>
                  </a:solidFill>
                  <a:effectLst/>
                  <a:uLnTx/>
                  <a:uFillTx/>
                </a:rPr>
                <a:t>Fully Data-Driven </a:t>
              </a:r>
            </a:p>
          </p:txBody>
        </p:sp>
      </p:grpSp>
      <p:pic>
        <p:nvPicPr>
          <p:cNvPr id="97" name="Picture 96">
            <a:extLst>
              <a:ext uri="{FF2B5EF4-FFF2-40B4-BE49-F238E27FC236}">
                <a16:creationId xmlns:a16="http://schemas.microsoft.com/office/drawing/2014/main" id="{206B0A2B-D765-4B55-8B5A-44B2BBA0A6AA}"/>
              </a:ext>
            </a:extLst>
          </p:cNvPr>
          <p:cNvPicPr>
            <a:picLocks noChangeAspect="1"/>
          </p:cNvPicPr>
          <p:nvPr/>
        </p:nvPicPr>
        <p:blipFill>
          <a:blip r:embed="rId11"/>
          <a:stretch>
            <a:fillRect/>
          </a:stretch>
        </p:blipFill>
        <p:spPr>
          <a:xfrm>
            <a:off x="8608725" y="1974732"/>
            <a:ext cx="553333" cy="553333"/>
          </a:xfrm>
          <a:prstGeom prst="rect">
            <a:avLst/>
          </a:prstGeom>
        </p:spPr>
      </p:pic>
    </p:spTree>
    <p:extLst>
      <p:ext uri="{BB962C8B-B14F-4D97-AF65-F5344CB8AC3E}">
        <p14:creationId xmlns:p14="http://schemas.microsoft.com/office/powerpoint/2010/main" val="321594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en-US" dirty="0"/>
              <a:t>Chit-Chat Social Bots</a:t>
            </a:r>
          </a:p>
        </p:txBody>
      </p:sp>
      <p:sp>
        <p:nvSpPr>
          <p:cNvPr id="6" name="文字版面配置區 5"/>
          <p:cNvSpPr>
            <a:spLocks noGrp="1"/>
          </p:cNvSpPr>
          <p:nvPr>
            <p:ph type="body" idx="1"/>
          </p:nvPr>
        </p:nvSpPr>
        <p:spPr/>
        <p:txBody>
          <a:bodyPr/>
          <a:lstStyle/>
          <a:p>
            <a:endParaRPr lang="en-US" dirty="0"/>
          </a:p>
        </p:txBody>
      </p:sp>
      <p:sp>
        <p:nvSpPr>
          <p:cNvPr id="2" name="投影片編號版面配置區 1"/>
          <p:cNvSpPr>
            <a:spLocks noGrp="1"/>
          </p:cNvSpPr>
          <p:nvPr>
            <p:ph type="sldNum" sz="quarter" idx="11"/>
          </p:nvPr>
        </p:nvSpPr>
        <p:spPr/>
        <p:txBody>
          <a:bodyPr/>
          <a:lstStyle/>
          <a:p>
            <a:pPr algn="ctr"/>
            <a:fld id="{8F82E0A0-C266-4798-8C8F-B9F91E9DA37E}" type="slidenum">
              <a:rPr lang="en-US" altLang="zh-TW"/>
              <a:pPr algn="ctr"/>
              <a:t>29</a:t>
            </a:fld>
            <a:endParaRPr lang="zh-TW" altLang="en-US"/>
          </a:p>
        </p:txBody>
      </p:sp>
    </p:spTree>
    <p:extLst>
      <p:ext uri="{BB962C8B-B14F-4D97-AF65-F5344CB8AC3E}">
        <p14:creationId xmlns:p14="http://schemas.microsoft.com/office/powerpoint/2010/main" val="701016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Language Empowering Intelligent Assistants</a:t>
            </a:r>
          </a:p>
        </p:txBody>
      </p:sp>
      <p:sp>
        <p:nvSpPr>
          <p:cNvPr id="4" name="Content Placeholder 3">
            <a:extLst>
              <a:ext uri="{FF2B5EF4-FFF2-40B4-BE49-F238E27FC236}">
                <a16:creationId xmlns:a16="http://schemas.microsoft.com/office/drawing/2014/main" id="{C1C30FD9-2AC1-420A-B485-A90D142C2244}"/>
              </a:ext>
            </a:extLst>
          </p:cNvPr>
          <p:cNvSpPr>
            <a:spLocks noGrp="1"/>
          </p:cNvSpPr>
          <p:nvPr>
            <p:ph idx="1"/>
          </p:nvPr>
        </p:nvSpPr>
        <p:spPr/>
        <p:txBody>
          <a:bodyPr/>
          <a:lstStyle/>
          <a:p>
            <a:endParaRPr lang="en-US"/>
          </a:p>
        </p:txBody>
      </p:sp>
      <p:pic>
        <p:nvPicPr>
          <p:cNvPr id="5" name="Picture 4" descr="http://bestcasemall.edublogs.org/files/2013/05/iphone-4s-siri-1io86d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9769" t="288" r="2437" b="-593"/>
          <a:stretch/>
        </p:blipFill>
        <p:spPr bwMode="auto">
          <a:xfrm>
            <a:off x="1737281" y="1301919"/>
            <a:ext cx="798002" cy="15222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8" descr="http://www.androidcentral.com/sites/androidcentral.com/files/styles/large/public/topic_images/2014/google-now-render.png?itok=UAqK4X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9329" y="1314450"/>
            <a:ext cx="946097" cy="160008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txBox="1">
            <a:spLocks/>
          </p:cNvSpPr>
          <p:nvPr/>
        </p:nvSpPr>
        <p:spPr>
          <a:xfrm>
            <a:off x="2055480" y="2854285"/>
            <a:ext cx="1286021" cy="294968"/>
          </a:xfrm>
          <a:prstGeom prst="rect">
            <a:avLst/>
          </a:prstGeom>
          <a:effectLst/>
        </p:spPr>
        <p:txBody>
          <a:bodyPr vert="horz" lIns="68580" tIns="34290" rIns="68580" bIns="34290" rtlCol="0" anchor="t">
            <a:noAutofit/>
          </a:bodyPr>
          <a:lst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defTabSz="342900">
              <a:spcBef>
                <a:spcPct val="20000"/>
              </a:spcBef>
              <a:spcAft>
                <a:spcPts val="450"/>
              </a:spcAft>
              <a:buClr>
                <a:srgbClr val="F8B323"/>
              </a:buClr>
              <a:buNone/>
              <a:defRPr/>
            </a:pPr>
            <a:r>
              <a:rPr lang="en-US" sz="1200" dirty="0">
                <a:solidFill>
                  <a:sysClr val="windowText" lastClr="000000"/>
                </a:solidFill>
                <a:latin typeface="Calibri" pitchFamily="34" charset="0"/>
                <a:cs typeface="Calibri" pitchFamily="34" charset="0"/>
              </a:rPr>
              <a:t>Apple Siri (2011)</a:t>
            </a:r>
          </a:p>
        </p:txBody>
      </p:sp>
      <p:sp>
        <p:nvSpPr>
          <p:cNvPr id="8" name="Content Placeholder 6"/>
          <p:cNvSpPr txBox="1">
            <a:spLocks/>
          </p:cNvSpPr>
          <p:nvPr/>
        </p:nvSpPr>
        <p:spPr>
          <a:xfrm>
            <a:off x="3581400" y="2850378"/>
            <a:ext cx="1501812" cy="302442"/>
          </a:xfrm>
          <a:prstGeom prst="rect">
            <a:avLst/>
          </a:prstGeom>
          <a:effectLst/>
        </p:spPr>
        <p:txBody>
          <a:bodyPr vert="horz" lIns="68580" tIns="34290" rIns="68580" bIns="3429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Clr>
                <a:srgbClr val="F8B323"/>
              </a:buClr>
              <a:buNone/>
            </a:pPr>
            <a:r>
              <a:rPr lang="en-US" sz="1200" dirty="0">
                <a:solidFill>
                  <a:prstClr val="black"/>
                </a:solidFill>
                <a:cs typeface="Calibri" pitchFamily="34" charset="0"/>
              </a:rPr>
              <a:t>Google Now (2012)</a:t>
            </a:r>
          </a:p>
        </p:txBody>
      </p:sp>
      <p:sp>
        <p:nvSpPr>
          <p:cNvPr id="9" name="Content Placeholder 6"/>
          <p:cNvSpPr txBox="1">
            <a:spLocks/>
          </p:cNvSpPr>
          <p:nvPr/>
        </p:nvSpPr>
        <p:spPr>
          <a:xfrm>
            <a:off x="3036563" y="4737580"/>
            <a:ext cx="1858598" cy="217169"/>
          </a:xfrm>
          <a:prstGeom prst="rect">
            <a:avLst/>
          </a:prstGeom>
          <a:effectLst/>
        </p:spPr>
        <p:txBody>
          <a:bodyPr vert="horz" lIns="68580" tIns="34290" rIns="68580" bIns="3429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Clr>
                <a:srgbClr val="F8B323"/>
              </a:buClr>
              <a:buNone/>
            </a:pPr>
            <a:r>
              <a:rPr lang="en-US" sz="1200" dirty="0">
                <a:solidFill>
                  <a:prstClr val="black"/>
                </a:solidFill>
                <a:cs typeface="Calibri" pitchFamily="34" charset="0"/>
              </a:rPr>
              <a:t>Facebook M</a:t>
            </a:r>
            <a:r>
              <a:rPr lang="zh-TW" altLang="en-US" sz="1200" dirty="0">
                <a:solidFill>
                  <a:prstClr val="black"/>
                </a:solidFill>
                <a:cs typeface="Calibri" pitchFamily="34" charset="0"/>
              </a:rPr>
              <a:t>  </a:t>
            </a:r>
            <a:r>
              <a:rPr lang="en-US" altLang="zh-TW" sz="1200" dirty="0">
                <a:solidFill>
                  <a:prstClr val="black"/>
                </a:solidFill>
                <a:cs typeface="Calibri" pitchFamily="34" charset="0"/>
              </a:rPr>
              <a:t>&amp; Bot </a:t>
            </a:r>
            <a:r>
              <a:rPr lang="en-US" sz="1200" dirty="0">
                <a:solidFill>
                  <a:prstClr val="black"/>
                </a:solidFill>
                <a:cs typeface="Calibri" pitchFamily="34" charset="0"/>
              </a:rPr>
              <a:t>(2015)</a:t>
            </a:r>
          </a:p>
        </p:txBody>
      </p:sp>
      <p:pic>
        <p:nvPicPr>
          <p:cNvPr id="11" name="Picture 12" descr="https://madeby.google.com/static/images/home/hom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3266" y="3515056"/>
            <a:ext cx="763695" cy="1202357"/>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6"/>
          <p:cNvSpPr txBox="1">
            <a:spLocks/>
          </p:cNvSpPr>
          <p:nvPr/>
        </p:nvSpPr>
        <p:spPr>
          <a:xfrm>
            <a:off x="4837852" y="4745338"/>
            <a:ext cx="1489605" cy="217742"/>
          </a:xfrm>
          <a:prstGeom prst="rect">
            <a:avLst/>
          </a:prstGeom>
          <a:effectLst/>
        </p:spPr>
        <p:txBody>
          <a:bodyPr vert="horz" lIns="68580" tIns="34290" rIns="68580" bIns="3429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Clr>
                <a:srgbClr val="F8B323"/>
              </a:buClr>
              <a:buNone/>
            </a:pPr>
            <a:r>
              <a:rPr lang="en-US" altLang="zh-TW" sz="1200" dirty="0">
                <a:solidFill>
                  <a:prstClr val="black"/>
                </a:solidFill>
                <a:cs typeface="Calibri" pitchFamily="34" charset="0"/>
              </a:rPr>
              <a:t>Google Home </a:t>
            </a:r>
            <a:r>
              <a:rPr lang="en-US" sz="1200" dirty="0">
                <a:solidFill>
                  <a:prstClr val="black"/>
                </a:solidFill>
                <a:cs typeface="Calibri" pitchFamily="34" charset="0"/>
              </a:rPr>
              <a:t>(2016)</a:t>
            </a:r>
          </a:p>
        </p:txBody>
      </p:sp>
      <p:grpSp>
        <p:nvGrpSpPr>
          <p:cNvPr id="13" name="群組 12"/>
          <p:cNvGrpSpPr/>
          <p:nvPr/>
        </p:nvGrpSpPr>
        <p:grpSpPr>
          <a:xfrm>
            <a:off x="5032927" y="1414622"/>
            <a:ext cx="2538013" cy="1673677"/>
            <a:chOff x="4436191" y="1709270"/>
            <a:chExt cx="3565702" cy="2351381"/>
          </a:xfrm>
        </p:grpSpPr>
        <p:sp>
          <p:nvSpPr>
            <p:cNvPr id="14" name="Content Placeholder 6"/>
            <p:cNvSpPr txBox="1">
              <a:spLocks/>
            </p:cNvSpPr>
            <p:nvPr/>
          </p:nvSpPr>
          <p:spPr>
            <a:xfrm>
              <a:off x="5058872" y="3709423"/>
              <a:ext cx="2533335" cy="351228"/>
            </a:xfrm>
            <a:prstGeom prst="rect">
              <a:avLst/>
            </a:prstGeom>
            <a:effectLst/>
          </p:spPr>
          <p:txBody>
            <a:bodyPr vert="horz" lIns="68580" tIns="34290" rIns="68580" bIns="3429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Clr>
                  <a:srgbClr val="F8B323"/>
                </a:buClr>
                <a:buNone/>
              </a:pPr>
              <a:r>
                <a:rPr lang="en-US" sz="1200" dirty="0">
                  <a:solidFill>
                    <a:prstClr val="black"/>
                  </a:solidFill>
                  <a:cs typeface="Calibri" pitchFamily="34" charset="0"/>
                </a:rPr>
                <a:t>Microsoft Cortana</a:t>
              </a:r>
              <a:r>
                <a:rPr lang="zh-TW" altLang="en-US" sz="1200" dirty="0">
                  <a:solidFill>
                    <a:prstClr val="black"/>
                  </a:solidFill>
                  <a:cs typeface="Calibri" pitchFamily="34" charset="0"/>
                </a:rPr>
                <a:t> </a:t>
              </a:r>
              <a:r>
                <a:rPr lang="en-US" sz="1200" dirty="0">
                  <a:solidFill>
                    <a:prstClr val="black"/>
                  </a:solidFill>
                  <a:cs typeface="Calibri" pitchFamily="34" charset="0"/>
                </a:rPr>
                <a:t>(2014)</a:t>
              </a:r>
            </a:p>
          </p:txBody>
        </p:sp>
        <p:pic>
          <p:nvPicPr>
            <p:cNvPr id="15" name="Picture 14" descr="「microsoft cortana windows 10」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36191" y="1709270"/>
              <a:ext cx="3565702" cy="19117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p:cNvGrpSpPr/>
          <p:nvPr/>
        </p:nvGrpSpPr>
        <p:grpSpPr>
          <a:xfrm>
            <a:off x="1047844" y="3383407"/>
            <a:ext cx="2114550" cy="1620939"/>
            <a:chOff x="1238637" y="4432679"/>
            <a:chExt cx="2819400" cy="2161252"/>
          </a:xfrm>
        </p:grpSpPr>
        <p:sp>
          <p:nvSpPr>
            <p:cNvPr id="17" name="Content Placeholder 6"/>
            <p:cNvSpPr txBox="1">
              <a:spLocks/>
            </p:cNvSpPr>
            <p:nvPr/>
          </p:nvSpPr>
          <p:spPr>
            <a:xfrm>
              <a:off x="1238637" y="6240464"/>
              <a:ext cx="2819400" cy="353467"/>
            </a:xfrm>
            <a:prstGeom prst="rect">
              <a:avLst/>
            </a:prstGeom>
            <a:effectLst/>
          </p:spPr>
          <p:txBody>
            <a:bodyPr vert="horz" lIns="68580" tIns="34290" rIns="68580" bIns="3429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Clr>
                  <a:srgbClr val="F8B323"/>
                </a:buClr>
                <a:buNone/>
              </a:pPr>
              <a:r>
                <a:rPr lang="en-US" sz="1200" dirty="0">
                  <a:solidFill>
                    <a:prstClr val="black"/>
                  </a:solidFill>
                  <a:cs typeface="Calibri" pitchFamily="34" charset="0"/>
                </a:rPr>
                <a:t>Amazon Alexa/Echo</a:t>
              </a:r>
              <a:r>
                <a:rPr lang="zh-TW" altLang="en-US" sz="1200" dirty="0">
                  <a:solidFill>
                    <a:prstClr val="black"/>
                  </a:solidFill>
                  <a:cs typeface="Calibri" pitchFamily="34" charset="0"/>
                </a:rPr>
                <a:t> </a:t>
              </a:r>
              <a:r>
                <a:rPr lang="en-US" sz="1200" dirty="0">
                  <a:solidFill>
                    <a:prstClr val="black"/>
                  </a:solidFill>
                  <a:cs typeface="Calibri" pitchFamily="34" charset="0"/>
                </a:rPr>
                <a:t>(2014)</a:t>
              </a:r>
            </a:p>
          </p:txBody>
        </p:sp>
        <p:pic>
          <p:nvPicPr>
            <p:cNvPr id="18" name="Picture 6" descr="https://d20eksp2oiwjcj.cloudfront.net/images/DeviceHeroIm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5952" y="4432679"/>
              <a:ext cx="1595285" cy="18077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http://www.lab126.com/images/featured_products/echo-dot-201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9170" y="5285557"/>
              <a:ext cx="1213236" cy="12824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http://www.quantumsecure.com/wp-content/themes/tnm-3-v2/images/asis2015/amazon-tap_rev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9173" y="4786499"/>
              <a:ext cx="920674" cy="1395207"/>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6" descr="https://blog.zoho.com/wp-content/uploads/2015/04/zoho-expense-apple-watch-screen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41793" y="1824449"/>
            <a:ext cx="1504667" cy="968878"/>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6"/>
          <p:cNvSpPr txBox="1">
            <a:spLocks/>
          </p:cNvSpPr>
          <p:nvPr/>
        </p:nvSpPr>
        <p:spPr>
          <a:xfrm>
            <a:off x="3445526" y="3063191"/>
            <a:ext cx="1792538" cy="303213"/>
          </a:xfrm>
          <a:prstGeom prst="rect">
            <a:avLst/>
          </a:prstGeom>
          <a:effectLst/>
        </p:spPr>
        <p:txBody>
          <a:bodyPr vert="horz" lIns="68580" tIns="34290" rIns="68580" bIns="3429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Clr>
                <a:srgbClr val="F8B323"/>
              </a:buClr>
              <a:buNone/>
            </a:pPr>
            <a:r>
              <a:rPr lang="en-US" sz="1200" dirty="0">
                <a:solidFill>
                  <a:prstClr val="black"/>
                </a:solidFill>
                <a:cs typeface="Calibri" pitchFamily="34" charset="0"/>
              </a:rPr>
              <a:t>Google Assistant (2016)</a:t>
            </a:r>
          </a:p>
        </p:txBody>
      </p:sp>
      <p:pic>
        <p:nvPicPr>
          <p:cNvPr id="23" name="Picture 2" descr="「apple Homepod」的圖片搜尋結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72200" y="3486681"/>
            <a:ext cx="1783674" cy="1066503"/>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6"/>
          <p:cNvSpPr txBox="1">
            <a:spLocks/>
          </p:cNvSpPr>
          <p:nvPr/>
        </p:nvSpPr>
        <p:spPr>
          <a:xfrm>
            <a:off x="6172200" y="4734434"/>
            <a:ext cx="1981200" cy="239551"/>
          </a:xfrm>
          <a:prstGeom prst="rect">
            <a:avLst/>
          </a:prstGeom>
          <a:effectLst/>
        </p:spPr>
        <p:txBody>
          <a:bodyPr vert="horz" lIns="68580" tIns="34290" rIns="68580" bIns="3429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Clr>
                <a:srgbClr val="F8B323"/>
              </a:buClr>
              <a:buNone/>
            </a:pPr>
            <a:r>
              <a:rPr lang="en-US" altLang="zh-TW" sz="1200" dirty="0">
                <a:latin typeface="Calibri" pitchFamily="34" charset="0"/>
                <a:cs typeface="Calibri" pitchFamily="34" charset="0"/>
              </a:rPr>
              <a:t>Apple </a:t>
            </a:r>
            <a:r>
              <a:rPr lang="en-US" altLang="zh-TW" sz="1200" dirty="0" err="1">
                <a:latin typeface="Calibri" pitchFamily="34" charset="0"/>
                <a:cs typeface="Calibri" pitchFamily="34" charset="0"/>
              </a:rPr>
              <a:t>HomePod</a:t>
            </a:r>
            <a:r>
              <a:rPr lang="en-US" altLang="zh-TW" sz="1200" dirty="0">
                <a:latin typeface="Calibri" pitchFamily="34" charset="0"/>
                <a:cs typeface="Calibri" pitchFamily="34" charset="0"/>
              </a:rPr>
              <a:t> </a:t>
            </a:r>
            <a:r>
              <a:rPr lang="en-US" sz="1200" dirty="0">
                <a:latin typeface="Calibri" pitchFamily="34" charset="0"/>
                <a:cs typeface="Calibri" pitchFamily="34" charset="0"/>
              </a:rPr>
              <a:t>(2017)</a:t>
            </a:r>
          </a:p>
        </p:txBody>
      </p:sp>
      <p:pic>
        <p:nvPicPr>
          <p:cNvPr id="26" name="Picture 2" descr="「facebook bot」的圖片搜尋結果"/>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02763" y="3362066"/>
            <a:ext cx="1393131" cy="65786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facebook bot」的圖片搜尋結果"/>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63369" y="3926685"/>
            <a:ext cx="1622006" cy="790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782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534400" cy="1005840"/>
          </a:xfrm>
        </p:spPr>
        <p:txBody>
          <a:bodyPr>
            <a:normAutofit/>
          </a:bodyPr>
          <a:lstStyle/>
          <a:p>
            <a:r>
              <a:rPr lang="en-US" sz="3200" dirty="0"/>
              <a:t>Neural Response Generation</a:t>
            </a:r>
            <a:r>
              <a:rPr lang="en-US" sz="2800" dirty="0"/>
              <a:t> </a:t>
            </a:r>
            <a:r>
              <a:rPr lang="en-US" sz="1700" dirty="0"/>
              <a:t>(</a:t>
            </a:r>
            <a:r>
              <a:rPr lang="en-US" sz="1700" dirty="0" err="1">
                <a:hlinkClick r:id="rId3"/>
              </a:rPr>
              <a:t>Sordoni</a:t>
            </a:r>
            <a:r>
              <a:rPr lang="en-US" sz="1700" dirty="0">
                <a:hlinkClick r:id="rId3"/>
              </a:rPr>
              <a:t> et al., 2015</a:t>
            </a:r>
            <a:r>
              <a:rPr lang="en-US" sz="1700" dirty="0"/>
              <a:t>; </a:t>
            </a:r>
            <a:r>
              <a:rPr lang="en-US" sz="1700" dirty="0">
                <a:hlinkClick r:id="rId4"/>
              </a:rPr>
              <a:t>Vinyals &amp; Le, 2015</a:t>
            </a:r>
            <a:r>
              <a:rPr lang="en-US" sz="1700" dirty="0"/>
              <a:t>)</a:t>
            </a:r>
          </a:p>
        </p:txBody>
      </p:sp>
      <p:grpSp>
        <p:nvGrpSpPr>
          <p:cNvPr id="200" name="Group 199">
            <a:extLst>
              <a:ext uri="{FF2B5EF4-FFF2-40B4-BE49-F238E27FC236}">
                <a16:creationId xmlns:a16="http://schemas.microsoft.com/office/drawing/2014/main" id="{E99E7EEA-0392-403A-A97C-0431477B04A1}"/>
              </a:ext>
            </a:extLst>
          </p:cNvPr>
          <p:cNvGrpSpPr/>
          <p:nvPr/>
        </p:nvGrpSpPr>
        <p:grpSpPr>
          <a:xfrm>
            <a:off x="3459049" y="3266479"/>
            <a:ext cx="5401240" cy="1286472"/>
            <a:chOff x="4630511" y="4411662"/>
            <a:chExt cx="7345123" cy="1749468"/>
          </a:xfrm>
        </p:grpSpPr>
        <p:sp>
          <p:nvSpPr>
            <p:cNvPr id="201" name="Bulle rectangulaire 17">
              <a:extLst>
                <a:ext uri="{FF2B5EF4-FFF2-40B4-BE49-F238E27FC236}">
                  <a16:creationId xmlns:a16="http://schemas.microsoft.com/office/drawing/2014/main" id="{F3413D3B-9E39-4F11-8C7C-0A05F13F525B}"/>
                </a:ext>
              </a:extLst>
            </p:cNvPr>
            <p:cNvSpPr/>
            <p:nvPr/>
          </p:nvSpPr>
          <p:spPr>
            <a:xfrm flipH="1">
              <a:off x="6334848" y="5585281"/>
              <a:ext cx="5640786" cy="534673"/>
            </a:xfrm>
            <a:prstGeom prst="wedgeRoundRectCallout">
              <a:avLst>
                <a:gd name="adj1" fmla="val -56216"/>
                <a:gd name="adj2" fmla="val 20281"/>
                <a:gd name="adj3" fmla="val 16667"/>
              </a:avLst>
            </a:prstGeom>
            <a:solidFill>
              <a:srgbClr val="B4DCFA">
                <a:lumMod val="90000"/>
              </a:srgbClr>
            </a:solidFill>
            <a:ln w="2857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2" name="Line Callout 1 235">
              <a:extLst>
                <a:ext uri="{FF2B5EF4-FFF2-40B4-BE49-F238E27FC236}">
                  <a16:creationId xmlns:a16="http://schemas.microsoft.com/office/drawing/2014/main" id="{3B941A80-43D8-4405-98C6-B6ECC9F86A42}"/>
                </a:ext>
              </a:extLst>
            </p:cNvPr>
            <p:cNvSpPr/>
            <p:nvPr/>
          </p:nvSpPr>
          <p:spPr>
            <a:xfrm>
              <a:off x="4630511" y="5551279"/>
              <a:ext cx="1513497" cy="609851"/>
            </a:xfrm>
            <a:prstGeom prst="borderCallout1">
              <a:avLst>
                <a:gd name="adj1" fmla="val 46847"/>
                <a:gd name="adj2" fmla="val 100870"/>
                <a:gd name="adj3" fmla="val 46832"/>
                <a:gd name="adj4" fmla="val 112886"/>
              </a:avLst>
            </a:prstGeom>
            <a:solidFill>
              <a:srgbClr val="C0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71" b="0" i="1" u="none" strike="noStrike" kern="0" cap="none" spc="0" normalizeH="0" baseline="0" noProof="0" dirty="0">
                  <a:ln>
                    <a:noFill/>
                  </a:ln>
                  <a:solidFill>
                    <a:prstClr val="white"/>
                  </a:solidFill>
                  <a:effectLst/>
                  <a:uLnTx/>
                  <a:uFillTx/>
                  <a:latin typeface="Calibri" panose="020F0502020204030204"/>
                  <a:ea typeface="+mn-ea"/>
                  <a:cs typeface="+mn-cs"/>
                </a:rPr>
                <a:t>Target: </a:t>
              </a:r>
              <a:r>
                <a:rPr kumimoji="0" lang="en-US" sz="1471" b="0" i="0" u="none" strike="noStrike" kern="0" cap="none" spc="0" normalizeH="0" baseline="0" noProof="0" dirty="0">
                  <a:ln>
                    <a:noFill/>
                  </a:ln>
                  <a:solidFill>
                    <a:prstClr val="white"/>
                  </a:solidFill>
                  <a:effectLst/>
                  <a:uLnTx/>
                  <a:uFillTx/>
                  <a:latin typeface="Calibri" panose="020F0502020204030204"/>
                  <a:ea typeface="+mn-ea"/>
                  <a:cs typeface="+mn-cs"/>
                </a:rPr>
                <a:t>response</a:t>
              </a:r>
            </a:p>
          </p:txBody>
        </p:sp>
        <p:sp>
          <p:nvSpPr>
            <p:cNvPr id="203" name="Rectangle 202">
              <a:extLst>
                <a:ext uri="{FF2B5EF4-FFF2-40B4-BE49-F238E27FC236}">
                  <a16:creationId xmlns:a16="http://schemas.microsoft.com/office/drawing/2014/main" id="{023DD8B6-DC98-47AF-B218-BCCB5C0B6011}"/>
                </a:ext>
              </a:extLst>
            </p:cNvPr>
            <p:cNvSpPr/>
            <p:nvPr/>
          </p:nvSpPr>
          <p:spPr>
            <a:xfrm>
              <a:off x="5141622" y="4411662"/>
              <a:ext cx="1299667" cy="49492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1" i="1" u="none" strike="noStrike" kern="0" cap="none" spc="0" normalizeH="0" baseline="0" noProof="0" dirty="0">
                  <a:ln>
                    <a:noFill/>
                  </a:ln>
                  <a:solidFill>
                    <a:prstClr val="black"/>
                  </a:solidFill>
                  <a:effectLst/>
                  <a:uLnTx/>
                  <a:uFillTx/>
                </a:rPr>
                <a:t>decoder</a:t>
              </a:r>
              <a:endParaRPr kumimoji="0" lang="en-US" sz="1765" b="0" i="1" u="none" strike="noStrike" kern="0" cap="none" spc="0" normalizeH="0" baseline="0" noProof="0" dirty="0">
                <a:ln>
                  <a:noFill/>
                </a:ln>
                <a:solidFill>
                  <a:prstClr val="black"/>
                </a:solidFill>
                <a:effectLst/>
                <a:uLnTx/>
                <a:uFillTx/>
              </a:endParaRPr>
            </a:p>
          </p:txBody>
        </p:sp>
      </p:grpSp>
      <p:grpSp>
        <p:nvGrpSpPr>
          <p:cNvPr id="204" name="Group 203">
            <a:extLst>
              <a:ext uri="{FF2B5EF4-FFF2-40B4-BE49-F238E27FC236}">
                <a16:creationId xmlns:a16="http://schemas.microsoft.com/office/drawing/2014/main" id="{E082FECF-DF6C-4133-9BA1-A8ACC105049A}"/>
              </a:ext>
            </a:extLst>
          </p:cNvPr>
          <p:cNvGrpSpPr/>
          <p:nvPr/>
        </p:nvGrpSpPr>
        <p:grpSpPr>
          <a:xfrm>
            <a:off x="3445161" y="1742484"/>
            <a:ext cx="1800249" cy="2738476"/>
            <a:chOff x="4611622" y="2231425"/>
            <a:chExt cx="2448151" cy="3724043"/>
          </a:xfrm>
        </p:grpSpPr>
        <p:cxnSp>
          <p:nvCxnSpPr>
            <p:cNvPr id="205" name="Connecteur droit avec flèche 201">
              <a:extLst>
                <a:ext uri="{FF2B5EF4-FFF2-40B4-BE49-F238E27FC236}">
                  <a16:creationId xmlns:a16="http://schemas.microsoft.com/office/drawing/2014/main" id="{02FB1BCA-1FBA-40EE-A7E3-A8BD30543587}"/>
                </a:ext>
              </a:extLst>
            </p:cNvPr>
            <p:cNvCxnSpPr>
              <a:endCxn id="208" idx="1"/>
            </p:cNvCxnSpPr>
            <p:nvPr/>
          </p:nvCxnSpPr>
          <p:spPr>
            <a:xfrm flipV="1">
              <a:off x="4611622" y="4049634"/>
              <a:ext cx="1755532" cy="14308"/>
            </a:xfrm>
            <a:prstGeom prst="straightConnector1">
              <a:avLst/>
            </a:prstGeom>
            <a:noFill/>
            <a:ln w="6350" cap="flat" cmpd="sng" algn="ctr">
              <a:solidFill>
                <a:sysClr val="windowText" lastClr="000000"/>
              </a:solidFill>
              <a:prstDash val="solid"/>
              <a:headEnd type="none"/>
              <a:tailEnd type="triangle"/>
            </a:ln>
            <a:effectLst/>
          </p:spPr>
        </p:cxnSp>
        <p:grpSp>
          <p:nvGrpSpPr>
            <p:cNvPr id="206" name="Group 205">
              <a:extLst>
                <a:ext uri="{FF2B5EF4-FFF2-40B4-BE49-F238E27FC236}">
                  <a16:creationId xmlns:a16="http://schemas.microsoft.com/office/drawing/2014/main" id="{CA037E96-84F7-43B6-94DF-515EF12A8E16}"/>
                </a:ext>
              </a:extLst>
            </p:cNvPr>
            <p:cNvGrpSpPr/>
            <p:nvPr/>
          </p:nvGrpSpPr>
          <p:grpSpPr>
            <a:xfrm>
              <a:off x="6345719" y="2231425"/>
              <a:ext cx="714054" cy="3724043"/>
              <a:chOff x="6345719" y="2231425"/>
              <a:chExt cx="714054" cy="3724043"/>
            </a:xfrm>
          </p:grpSpPr>
          <p:sp>
            <p:nvSpPr>
              <p:cNvPr id="207" name="Rectangle 206">
                <a:extLst>
                  <a:ext uri="{FF2B5EF4-FFF2-40B4-BE49-F238E27FC236}">
                    <a16:creationId xmlns:a16="http://schemas.microsoft.com/office/drawing/2014/main" id="{72C39B00-CC34-4DED-8C0B-406B597E868F}"/>
                  </a:ext>
                </a:extLst>
              </p:cNvPr>
              <p:cNvSpPr/>
              <p:nvPr/>
            </p:nvSpPr>
            <p:spPr>
              <a:xfrm>
                <a:off x="6345719" y="5547388"/>
                <a:ext cx="714054" cy="40808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Yeah</a:t>
                </a:r>
              </a:p>
            </p:txBody>
          </p:sp>
          <p:sp>
            <p:nvSpPr>
              <p:cNvPr id="208" name="Rectangle 207">
                <a:extLst>
                  <a:ext uri="{FF2B5EF4-FFF2-40B4-BE49-F238E27FC236}">
                    <a16:creationId xmlns:a16="http://schemas.microsoft.com/office/drawing/2014/main" id="{E3A4494D-4D60-4D33-9ADE-328D6F307988}"/>
                  </a:ext>
                </a:extLst>
              </p:cNvPr>
              <p:cNvSpPr/>
              <p:nvPr/>
            </p:nvSpPr>
            <p:spPr>
              <a:xfrm>
                <a:off x="6367154" y="3892287"/>
                <a:ext cx="674231" cy="3146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209" name="Connecteur droit avec flèche 201">
                <a:extLst>
                  <a:ext uri="{FF2B5EF4-FFF2-40B4-BE49-F238E27FC236}">
                    <a16:creationId xmlns:a16="http://schemas.microsoft.com/office/drawing/2014/main" id="{9FE9772D-E8BD-4D29-A7A8-B6EAA1314647}"/>
                  </a:ext>
                </a:extLst>
              </p:cNvPr>
              <p:cNvCxnSpPr>
                <a:stCxn id="212" idx="2"/>
                <a:endCxn id="208" idx="0"/>
              </p:cNvCxnSpPr>
              <p:nvPr/>
            </p:nvCxnSpPr>
            <p:spPr>
              <a:xfrm flipH="1">
                <a:off x="6704270" y="3179022"/>
                <a:ext cx="2404" cy="713265"/>
              </a:xfrm>
              <a:prstGeom prst="straightConnector1">
                <a:avLst/>
              </a:prstGeom>
              <a:noFill/>
              <a:ln w="6350" cap="flat" cmpd="sng" algn="ctr">
                <a:solidFill>
                  <a:sysClr val="windowText" lastClr="000000"/>
                </a:solidFill>
                <a:prstDash val="solid"/>
                <a:headEnd type="none"/>
                <a:tailEnd type="triangle"/>
              </a:ln>
              <a:effectLst/>
            </p:spPr>
          </p:cxnSp>
          <p:sp>
            <p:nvSpPr>
              <p:cNvPr id="210" name="Rectangle 209">
                <a:extLst>
                  <a:ext uri="{FF2B5EF4-FFF2-40B4-BE49-F238E27FC236}">
                    <a16:creationId xmlns:a16="http://schemas.microsoft.com/office/drawing/2014/main" id="{4097AF8B-7DA4-4FDC-87A8-124DB8A90123}"/>
                  </a:ext>
                </a:extLst>
              </p:cNvPr>
              <p:cNvSpPr/>
              <p:nvPr/>
            </p:nvSpPr>
            <p:spPr>
              <a:xfrm>
                <a:off x="6388271" y="2231425"/>
                <a:ext cx="628950" cy="40808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lumMod val="50000"/>
                      </a:prstClr>
                    </a:solidFill>
                    <a:effectLst/>
                    <a:uLnTx/>
                    <a:uFillTx/>
                  </a:rPr>
                  <a:t>EOS</a:t>
                </a:r>
              </a:p>
            </p:txBody>
          </p:sp>
          <p:grpSp>
            <p:nvGrpSpPr>
              <p:cNvPr id="211" name="Group 210">
                <a:extLst>
                  <a:ext uri="{FF2B5EF4-FFF2-40B4-BE49-F238E27FC236}">
                    <a16:creationId xmlns:a16="http://schemas.microsoft.com/office/drawing/2014/main" id="{F003CA8C-21D3-4109-BAC5-B879C3C79581}"/>
                  </a:ext>
                </a:extLst>
              </p:cNvPr>
              <p:cNvGrpSpPr/>
              <p:nvPr/>
            </p:nvGrpSpPr>
            <p:grpSpPr>
              <a:xfrm>
                <a:off x="6461256" y="4009566"/>
                <a:ext cx="504759" cy="86531"/>
                <a:chOff x="2375398" y="5125821"/>
                <a:chExt cx="494907" cy="84842"/>
              </a:xfrm>
            </p:grpSpPr>
            <p:sp>
              <p:nvSpPr>
                <p:cNvPr id="225" name="Oval 224">
                  <a:extLst>
                    <a:ext uri="{FF2B5EF4-FFF2-40B4-BE49-F238E27FC236}">
                      <a16:creationId xmlns:a16="http://schemas.microsoft.com/office/drawing/2014/main" id="{4B0D02F0-2881-4604-BD11-42107F98BBBE}"/>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a:extLst>
                    <a:ext uri="{FF2B5EF4-FFF2-40B4-BE49-F238E27FC236}">
                      <a16:creationId xmlns:a16="http://schemas.microsoft.com/office/drawing/2014/main" id="{EDA90CB3-703D-49B7-A381-D80B90C493D2}"/>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BF1C78E0-A2A4-4CBD-8934-E3B7FA798C44}"/>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4D5AF88B-07DE-40DA-A2CF-70AF717B4A57}"/>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2" name="Rectangle 211">
                <a:extLst>
                  <a:ext uri="{FF2B5EF4-FFF2-40B4-BE49-F238E27FC236}">
                    <a16:creationId xmlns:a16="http://schemas.microsoft.com/office/drawing/2014/main" id="{6F0F1311-E22D-453B-A7EE-50C0016012C8}"/>
                  </a:ext>
                </a:extLst>
              </p:cNvPr>
              <p:cNvSpPr/>
              <p:nvPr/>
            </p:nvSpPr>
            <p:spPr>
              <a:xfrm>
                <a:off x="6369558" y="2864328"/>
                <a:ext cx="674231" cy="3146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213" name="Group 212">
                <a:extLst>
                  <a:ext uri="{FF2B5EF4-FFF2-40B4-BE49-F238E27FC236}">
                    <a16:creationId xmlns:a16="http://schemas.microsoft.com/office/drawing/2014/main" id="{AD932C7D-488B-4011-BFF5-E11E0B5F4DA5}"/>
                  </a:ext>
                </a:extLst>
              </p:cNvPr>
              <p:cNvGrpSpPr/>
              <p:nvPr/>
            </p:nvGrpSpPr>
            <p:grpSpPr>
              <a:xfrm>
                <a:off x="6463660" y="2981607"/>
                <a:ext cx="504759" cy="86531"/>
                <a:chOff x="2375398" y="5125821"/>
                <a:chExt cx="494907" cy="84842"/>
              </a:xfrm>
            </p:grpSpPr>
            <p:sp>
              <p:nvSpPr>
                <p:cNvPr id="221" name="Oval 220">
                  <a:extLst>
                    <a:ext uri="{FF2B5EF4-FFF2-40B4-BE49-F238E27FC236}">
                      <a16:creationId xmlns:a16="http://schemas.microsoft.com/office/drawing/2014/main" id="{518B802E-7B96-4D44-BA47-5E1C77C5B74F}"/>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id="{E9948204-317A-4D4F-A2B1-BD4BE287829E}"/>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Oval 222">
                  <a:extLst>
                    <a:ext uri="{FF2B5EF4-FFF2-40B4-BE49-F238E27FC236}">
                      <a16:creationId xmlns:a16="http://schemas.microsoft.com/office/drawing/2014/main" id="{F2EA0241-7981-4E3A-AE38-5E1151D4D523}"/>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 name="Oval 223">
                  <a:extLst>
                    <a:ext uri="{FF2B5EF4-FFF2-40B4-BE49-F238E27FC236}">
                      <a16:creationId xmlns:a16="http://schemas.microsoft.com/office/drawing/2014/main" id="{532C0BD6-551D-4630-9D32-F6A842C14861}"/>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4" name="Rectangle 213">
                <a:extLst>
                  <a:ext uri="{FF2B5EF4-FFF2-40B4-BE49-F238E27FC236}">
                    <a16:creationId xmlns:a16="http://schemas.microsoft.com/office/drawing/2014/main" id="{FDBD4630-4E01-40AE-BE9D-F48165254DCB}"/>
                  </a:ext>
                </a:extLst>
              </p:cNvPr>
              <p:cNvSpPr/>
              <p:nvPr/>
            </p:nvSpPr>
            <p:spPr>
              <a:xfrm>
                <a:off x="6380772" y="4990722"/>
                <a:ext cx="674231" cy="3146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215" name="Group 214">
                <a:extLst>
                  <a:ext uri="{FF2B5EF4-FFF2-40B4-BE49-F238E27FC236}">
                    <a16:creationId xmlns:a16="http://schemas.microsoft.com/office/drawing/2014/main" id="{1DD5DB8C-67CA-4EDC-9748-726E0C4F8EB0}"/>
                  </a:ext>
                </a:extLst>
              </p:cNvPr>
              <p:cNvGrpSpPr/>
              <p:nvPr/>
            </p:nvGrpSpPr>
            <p:grpSpPr>
              <a:xfrm>
                <a:off x="6474874" y="5108001"/>
                <a:ext cx="504759" cy="86531"/>
                <a:chOff x="2375398" y="5125821"/>
                <a:chExt cx="494907" cy="84842"/>
              </a:xfrm>
            </p:grpSpPr>
            <p:sp>
              <p:nvSpPr>
                <p:cNvPr id="217" name="Oval 216">
                  <a:extLst>
                    <a:ext uri="{FF2B5EF4-FFF2-40B4-BE49-F238E27FC236}">
                      <a16:creationId xmlns:a16="http://schemas.microsoft.com/office/drawing/2014/main" id="{884B9915-C426-4ED7-9A01-9680AC126B91}"/>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55524B3F-934C-4133-B860-69DF6AA1A921}"/>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6AA786A0-2EF3-41CB-AC98-39D5BA271EC7}"/>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Oval 219">
                  <a:extLst>
                    <a:ext uri="{FF2B5EF4-FFF2-40B4-BE49-F238E27FC236}">
                      <a16:creationId xmlns:a16="http://schemas.microsoft.com/office/drawing/2014/main" id="{0D5B6023-1FF0-44B4-B077-938BBD4CE0DA}"/>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216" name="Connecteur droit avec flèche 201">
                <a:extLst>
                  <a:ext uri="{FF2B5EF4-FFF2-40B4-BE49-F238E27FC236}">
                    <a16:creationId xmlns:a16="http://schemas.microsoft.com/office/drawing/2014/main" id="{52213A05-624F-4C0A-866C-5CB56BD3777B}"/>
                  </a:ext>
                </a:extLst>
              </p:cNvPr>
              <p:cNvCxnSpPr>
                <a:stCxn id="208" idx="2"/>
                <a:endCxn id="214" idx="0"/>
              </p:cNvCxnSpPr>
              <p:nvPr/>
            </p:nvCxnSpPr>
            <p:spPr>
              <a:xfrm>
                <a:off x="6704270" y="4206981"/>
                <a:ext cx="13618" cy="783741"/>
              </a:xfrm>
              <a:prstGeom prst="straightConnector1">
                <a:avLst/>
              </a:prstGeom>
              <a:noFill/>
              <a:ln w="6350" cap="flat" cmpd="sng" algn="ctr">
                <a:solidFill>
                  <a:sysClr val="windowText" lastClr="000000"/>
                </a:solidFill>
                <a:prstDash val="solid"/>
                <a:headEnd type="none"/>
                <a:tailEnd type="triangle"/>
              </a:ln>
              <a:effectLst/>
            </p:spPr>
          </p:cxnSp>
        </p:grpSp>
      </p:grpSp>
      <p:grpSp>
        <p:nvGrpSpPr>
          <p:cNvPr id="229" name="Group 228">
            <a:extLst>
              <a:ext uri="{FF2B5EF4-FFF2-40B4-BE49-F238E27FC236}">
                <a16:creationId xmlns:a16="http://schemas.microsoft.com/office/drawing/2014/main" id="{6BDC7193-CFF0-4FE1-AFC3-E370799CBAB7}"/>
              </a:ext>
            </a:extLst>
          </p:cNvPr>
          <p:cNvGrpSpPr/>
          <p:nvPr/>
        </p:nvGrpSpPr>
        <p:grpSpPr>
          <a:xfrm>
            <a:off x="5249697" y="1734193"/>
            <a:ext cx="782578" cy="2746767"/>
            <a:chOff x="7065608" y="2220151"/>
            <a:chExt cx="1064225" cy="3735317"/>
          </a:xfrm>
        </p:grpSpPr>
        <p:sp>
          <p:nvSpPr>
            <p:cNvPr id="230" name="Rectangle 229">
              <a:extLst>
                <a:ext uri="{FF2B5EF4-FFF2-40B4-BE49-F238E27FC236}">
                  <a16:creationId xmlns:a16="http://schemas.microsoft.com/office/drawing/2014/main" id="{4A909897-A0FF-4E95-8FB8-97AC1C0E84B5}"/>
                </a:ext>
              </a:extLst>
            </p:cNvPr>
            <p:cNvSpPr/>
            <p:nvPr/>
          </p:nvSpPr>
          <p:spPr>
            <a:xfrm>
              <a:off x="7512991" y="5547388"/>
              <a:ext cx="563204" cy="40808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I’m</a:t>
              </a:r>
            </a:p>
          </p:txBody>
        </p:sp>
        <p:cxnSp>
          <p:nvCxnSpPr>
            <p:cNvPr id="231" name="Connecteur droit avec flèche 201">
              <a:extLst>
                <a:ext uri="{FF2B5EF4-FFF2-40B4-BE49-F238E27FC236}">
                  <a16:creationId xmlns:a16="http://schemas.microsoft.com/office/drawing/2014/main" id="{C23F80D2-803D-41D8-BD70-7F9093B26350}"/>
                </a:ext>
              </a:extLst>
            </p:cNvPr>
            <p:cNvCxnSpPr/>
            <p:nvPr/>
          </p:nvCxnSpPr>
          <p:spPr>
            <a:xfrm>
              <a:off x="7065608" y="4063940"/>
              <a:ext cx="376098" cy="837"/>
            </a:xfrm>
            <a:prstGeom prst="straightConnector1">
              <a:avLst/>
            </a:prstGeom>
            <a:noFill/>
            <a:ln w="6350" cap="flat" cmpd="sng" algn="ctr">
              <a:solidFill>
                <a:sysClr val="windowText" lastClr="000000"/>
              </a:solidFill>
              <a:prstDash val="solid"/>
              <a:headEnd type="none"/>
              <a:tailEnd type="triangle"/>
            </a:ln>
            <a:effectLst/>
          </p:spPr>
        </p:cxnSp>
        <p:sp>
          <p:nvSpPr>
            <p:cNvPr id="232" name="Rectangle 231">
              <a:extLst>
                <a:ext uri="{FF2B5EF4-FFF2-40B4-BE49-F238E27FC236}">
                  <a16:creationId xmlns:a16="http://schemas.microsoft.com/office/drawing/2014/main" id="{1F13DD49-F872-468B-AFB3-00C65B3AB847}"/>
                </a:ext>
              </a:extLst>
            </p:cNvPr>
            <p:cNvSpPr/>
            <p:nvPr/>
          </p:nvSpPr>
          <p:spPr>
            <a:xfrm>
              <a:off x="7441706" y="3893123"/>
              <a:ext cx="674231" cy="313857"/>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233" name="Connecteur droit avec flèche 201">
              <a:extLst>
                <a:ext uri="{FF2B5EF4-FFF2-40B4-BE49-F238E27FC236}">
                  <a16:creationId xmlns:a16="http://schemas.microsoft.com/office/drawing/2014/main" id="{A0899F91-8AAE-423F-B6A6-330BB632B9CB}"/>
                </a:ext>
              </a:extLst>
            </p:cNvPr>
            <p:cNvCxnSpPr>
              <a:stCxn id="249" idx="2"/>
              <a:endCxn id="232" idx="0"/>
            </p:cNvCxnSpPr>
            <p:nvPr/>
          </p:nvCxnSpPr>
          <p:spPr>
            <a:xfrm flipH="1">
              <a:off x="7778822" y="3179021"/>
              <a:ext cx="2404" cy="714102"/>
            </a:xfrm>
            <a:prstGeom prst="straightConnector1">
              <a:avLst/>
            </a:prstGeom>
            <a:noFill/>
            <a:ln w="6350" cap="flat" cmpd="sng" algn="ctr">
              <a:solidFill>
                <a:sysClr val="windowText" lastClr="000000"/>
              </a:solidFill>
              <a:prstDash val="solid"/>
              <a:headEnd type="none"/>
              <a:tailEnd type="triangle"/>
            </a:ln>
            <a:effectLst/>
          </p:spPr>
        </p:cxnSp>
        <p:sp>
          <p:nvSpPr>
            <p:cNvPr id="234" name="Rectangle 233">
              <a:extLst>
                <a:ext uri="{FF2B5EF4-FFF2-40B4-BE49-F238E27FC236}">
                  <a16:creationId xmlns:a16="http://schemas.microsoft.com/office/drawing/2014/main" id="{30E62F58-20C4-4EAA-8BDD-E5622310E630}"/>
                </a:ext>
              </a:extLst>
            </p:cNvPr>
            <p:cNvSpPr/>
            <p:nvPr/>
          </p:nvSpPr>
          <p:spPr>
            <a:xfrm>
              <a:off x="7424761" y="2220151"/>
              <a:ext cx="705072" cy="40808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lumMod val="50000"/>
                    </a:prstClr>
                  </a:solidFill>
                  <a:effectLst/>
                  <a:uLnTx/>
                  <a:uFillTx/>
                </a:rPr>
                <a:t>Yeah</a:t>
              </a:r>
            </a:p>
          </p:txBody>
        </p:sp>
        <p:grpSp>
          <p:nvGrpSpPr>
            <p:cNvPr id="235" name="Group 234">
              <a:extLst>
                <a:ext uri="{FF2B5EF4-FFF2-40B4-BE49-F238E27FC236}">
                  <a16:creationId xmlns:a16="http://schemas.microsoft.com/office/drawing/2014/main" id="{D5B6A067-8B30-40C3-BB86-824BAB35256B}"/>
                </a:ext>
              </a:extLst>
            </p:cNvPr>
            <p:cNvGrpSpPr/>
            <p:nvPr/>
          </p:nvGrpSpPr>
          <p:grpSpPr>
            <a:xfrm>
              <a:off x="7545498" y="4009566"/>
              <a:ext cx="504759" cy="86531"/>
              <a:chOff x="2375398" y="5125821"/>
              <a:chExt cx="494907" cy="84842"/>
            </a:xfrm>
          </p:grpSpPr>
          <p:sp>
            <p:nvSpPr>
              <p:cNvPr id="264" name="Oval 263">
                <a:extLst>
                  <a:ext uri="{FF2B5EF4-FFF2-40B4-BE49-F238E27FC236}">
                    <a16:creationId xmlns:a16="http://schemas.microsoft.com/office/drawing/2014/main" id="{DE810005-6D58-4F7D-9394-0FD29FF2DC11}"/>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5" name="Oval 264">
                <a:extLst>
                  <a:ext uri="{FF2B5EF4-FFF2-40B4-BE49-F238E27FC236}">
                    <a16:creationId xmlns:a16="http://schemas.microsoft.com/office/drawing/2014/main" id="{088BAFFD-552D-4BE0-BF56-BE287AD9DAE4}"/>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6" name="Oval 265">
                <a:extLst>
                  <a:ext uri="{FF2B5EF4-FFF2-40B4-BE49-F238E27FC236}">
                    <a16:creationId xmlns:a16="http://schemas.microsoft.com/office/drawing/2014/main" id="{43EAD439-A3B3-4964-B6B0-47F7FA61608D}"/>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7" name="Oval 266">
                <a:extLst>
                  <a:ext uri="{FF2B5EF4-FFF2-40B4-BE49-F238E27FC236}">
                    <a16:creationId xmlns:a16="http://schemas.microsoft.com/office/drawing/2014/main" id="{427FA7AD-250E-425D-AE69-FBBAA6BCDE92}"/>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49" name="Rectangle 248">
              <a:extLst>
                <a:ext uri="{FF2B5EF4-FFF2-40B4-BE49-F238E27FC236}">
                  <a16:creationId xmlns:a16="http://schemas.microsoft.com/office/drawing/2014/main" id="{8762299F-2194-4862-A110-0BD0F3E759A3}"/>
                </a:ext>
              </a:extLst>
            </p:cNvPr>
            <p:cNvSpPr/>
            <p:nvPr/>
          </p:nvSpPr>
          <p:spPr>
            <a:xfrm>
              <a:off x="7444110" y="2865164"/>
              <a:ext cx="674231" cy="313857"/>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251" name="Group 250">
              <a:extLst>
                <a:ext uri="{FF2B5EF4-FFF2-40B4-BE49-F238E27FC236}">
                  <a16:creationId xmlns:a16="http://schemas.microsoft.com/office/drawing/2014/main" id="{751555D7-CB02-4A8F-B227-8AB7C0457CB3}"/>
                </a:ext>
              </a:extLst>
            </p:cNvPr>
            <p:cNvGrpSpPr/>
            <p:nvPr/>
          </p:nvGrpSpPr>
          <p:grpSpPr>
            <a:xfrm>
              <a:off x="7547902" y="2981607"/>
              <a:ext cx="504759" cy="86531"/>
              <a:chOff x="2375398" y="5125821"/>
              <a:chExt cx="494907" cy="84842"/>
            </a:xfrm>
          </p:grpSpPr>
          <p:sp>
            <p:nvSpPr>
              <p:cNvPr id="260" name="Oval 259">
                <a:extLst>
                  <a:ext uri="{FF2B5EF4-FFF2-40B4-BE49-F238E27FC236}">
                    <a16:creationId xmlns:a16="http://schemas.microsoft.com/office/drawing/2014/main" id="{8C8DD823-7FC3-4922-9FD2-143B2F384DAC}"/>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Oval 260">
                <a:extLst>
                  <a:ext uri="{FF2B5EF4-FFF2-40B4-BE49-F238E27FC236}">
                    <a16:creationId xmlns:a16="http://schemas.microsoft.com/office/drawing/2014/main" id="{27E2D6F5-2468-4635-A32C-0026188D54FD}"/>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2" name="Oval 261">
                <a:extLst>
                  <a:ext uri="{FF2B5EF4-FFF2-40B4-BE49-F238E27FC236}">
                    <a16:creationId xmlns:a16="http://schemas.microsoft.com/office/drawing/2014/main" id="{5473860F-7F8D-44EE-ABEB-948DB52F70E9}"/>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3" name="Oval 262">
                <a:extLst>
                  <a:ext uri="{FF2B5EF4-FFF2-40B4-BE49-F238E27FC236}">
                    <a16:creationId xmlns:a16="http://schemas.microsoft.com/office/drawing/2014/main" id="{18B04EFE-FBE9-4BE7-8965-0413062DE2C5}"/>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52" name="Rectangle 251">
              <a:extLst>
                <a:ext uri="{FF2B5EF4-FFF2-40B4-BE49-F238E27FC236}">
                  <a16:creationId xmlns:a16="http://schemas.microsoft.com/office/drawing/2014/main" id="{4AB7C8D6-6D66-4D4F-967F-ED790A6E1A4E}"/>
                </a:ext>
              </a:extLst>
            </p:cNvPr>
            <p:cNvSpPr/>
            <p:nvPr/>
          </p:nvSpPr>
          <p:spPr>
            <a:xfrm>
              <a:off x="7455324" y="4991558"/>
              <a:ext cx="674231" cy="313857"/>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53" name="Rectangle 252">
              <a:extLst>
                <a:ext uri="{FF2B5EF4-FFF2-40B4-BE49-F238E27FC236}">
                  <a16:creationId xmlns:a16="http://schemas.microsoft.com/office/drawing/2014/main" id="{44B74F0F-99C6-4520-80F5-DF87574CD42D}"/>
                </a:ext>
              </a:extLst>
            </p:cNvPr>
            <p:cNvSpPr/>
            <p:nvPr/>
          </p:nvSpPr>
          <p:spPr>
            <a:xfrm>
              <a:off x="7455324" y="5250849"/>
              <a:ext cx="281173" cy="150547"/>
            </a:xfrm>
            <a:prstGeom prst="rect">
              <a:avLst/>
            </a:prstGeom>
            <a:noFill/>
            <a:ln w="10000" cap="flat" cmpd="sng" algn="ctr">
              <a:solidFill>
                <a:srgbClr val="4E67C8">
                  <a:shade val="95000"/>
                  <a:satMod val="105000"/>
                  <a:alpha val="0"/>
                </a:srgbClr>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54" name="Group 253">
              <a:extLst>
                <a:ext uri="{FF2B5EF4-FFF2-40B4-BE49-F238E27FC236}">
                  <a16:creationId xmlns:a16="http://schemas.microsoft.com/office/drawing/2014/main" id="{1C803524-52F6-4C3F-9731-04AF5FE563D3}"/>
                </a:ext>
              </a:extLst>
            </p:cNvPr>
            <p:cNvGrpSpPr/>
            <p:nvPr/>
          </p:nvGrpSpPr>
          <p:grpSpPr>
            <a:xfrm>
              <a:off x="7559116" y="5108001"/>
              <a:ext cx="504759" cy="86531"/>
              <a:chOff x="2375398" y="5125821"/>
              <a:chExt cx="494907" cy="84842"/>
            </a:xfrm>
          </p:grpSpPr>
          <p:sp>
            <p:nvSpPr>
              <p:cNvPr id="256" name="Oval 255">
                <a:extLst>
                  <a:ext uri="{FF2B5EF4-FFF2-40B4-BE49-F238E27FC236}">
                    <a16:creationId xmlns:a16="http://schemas.microsoft.com/office/drawing/2014/main" id="{210BB9BA-329E-4655-BC18-5148722E6D7C}"/>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Oval 256">
                <a:extLst>
                  <a:ext uri="{FF2B5EF4-FFF2-40B4-BE49-F238E27FC236}">
                    <a16:creationId xmlns:a16="http://schemas.microsoft.com/office/drawing/2014/main" id="{6F103246-C5D6-45A8-9C80-6F9377BE6555}"/>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Oval 257">
                <a:extLst>
                  <a:ext uri="{FF2B5EF4-FFF2-40B4-BE49-F238E27FC236}">
                    <a16:creationId xmlns:a16="http://schemas.microsoft.com/office/drawing/2014/main" id="{193006D8-F37D-4A0D-9E2A-C5F00234F17E}"/>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Oval 258">
                <a:extLst>
                  <a:ext uri="{FF2B5EF4-FFF2-40B4-BE49-F238E27FC236}">
                    <a16:creationId xmlns:a16="http://schemas.microsoft.com/office/drawing/2014/main" id="{8B4159E5-1B22-452F-927A-177B56114DA7}"/>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255" name="Connecteur droit avec flèche 201">
              <a:extLst>
                <a:ext uri="{FF2B5EF4-FFF2-40B4-BE49-F238E27FC236}">
                  <a16:creationId xmlns:a16="http://schemas.microsoft.com/office/drawing/2014/main" id="{D84F2613-C090-49D1-9049-BF911D6C86A4}"/>
                </a:ext>
              </a:extLst>
            </p:cNvPr>
            <p:cNvCxnSpPr>
              <a:stCxn id="232" idx="2"/>
              <a:endCxn id="252" idx="0"/>
            </p:cNvCxnSpPr>
            <p:nvPr/>
          </p:nvCxnSpPr>
          <p:spPr>
            <a:xfrm>
              <a:off x="7778822" y="4206980"/>
              <a:ext cx="13618" cy="784578"/>
            </a:xfrm>
            <a:prstGeom prst="straightConnector1">
              <a:avLst/>
            </a:prstGeom>
            <a:noFill/>
            <a:ln w="6350" cap="flat" cmpd="sng" algn="ctr">
              <a:solidFill>
                <a:sysClr val="windowText" lastClr="000000"/>
              </a:solidFill>
              <a:prstDash val="solid"/>
              <a:headEnd type="none"/>
              <a:tailEnd type="triangle"/>
            </a:ln>
            <a:effectLst/>
          </p:spPr>
        </p:cxnSp>
      </p:grpSp>
      <p:grpSp>
        <p:nvGrpSpPr>
          <p:cNvPr id="268" name="Group 267">
            <a:extLst>
              <a:ext uri="{FF2B5EF4-FFF2-40B4-BE49-F238E27FC236}">
                <a16:creationId xmlns:a16="http://schemas.microsoft.com/office/drawing/2014/main" id="{B0FFAD9D-24CF-418B-BC02-656C43E7807D}"/>
              </a:ext>
            </a:extLst>
          </p:cNvPr>
          <p:cNvGrpSpPr/>
          <p:nvPr/>
        </p:nvGrpSpPr>
        <p:grpSpPr>
          <a:xfrm>
            <a:off x="6022060" y="1741617"/>
            <a:ext cx="801197" cy="2739343"/>
            <a:chOff x="8115937" y="2230246"/>
            <a:chExt cx="1089545" cy="3725221"/>
          </a:xfrm>
        </p:grpSpPr>
        <p:sp>
          <p:nvSpPr>
            <p:cNvPr id="269" name="Rectangle 268">
              <a:extLst>
                <a:ext uri="{FF2B5EF4-FFF2-40B4-BE49-F238E27FC236}">
                  <a16:creationId xmlns:a16="http://schemas.microsoft.com/office/drawing/2014/main" id="{593DA20F-0D10-482A-82FE-FEA5820F7F72}"/>
                </a:ext>
              </a:extLst>
            </p:cNvPr>
            <p:cNvSpPr/>
            <p:nvPr/>
          </p:nvSpPr>
          <p:spPr>
            <a:xfrm>
              <a:off x="8618519" y="5547387"/>
              <a:ext cx="503997" cy="40808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on</a:t>
              </a:r>
            </a:p>
          </p:txBody>
        </p:sp>
        <p:cxnSp>
          <p:nvCxnSpPr>
            <p:cNvPr id="270" name="Connecteur droit avec flèche 201">
              <a:extLst>
                <a:ext uri="{FF2B5EF4-FFF2-40B4-BE49-F238E27FC236}">
                  <a16:creationId xmlns:a16="http://schemas.microsoft.com/office/drawing/2014/main" id="{D71CE4F7-2DAD-447D-9789-AF9D3DFBB971}"/>
                </a:ext>
              </a:extLst>
            </p:cNvPr>
            <p:cNvCxnSpPr/>
            <p:nvPr/>
          </p:nvCxnSpPr>
          <p:spPr>
            <a:xfrm flipV="1">
              <a:off x="8115937" y="4062761"/>
              <a:ext cx="401696" cy="2016"/>
            </a:xfrm>
            <a:prstGeom prst="straightConnector1">
              <a:avLst/>
            </a:prstGeom>
            <a:noFill/>
            <a:ln w="6350" cap="flat" cmpd="sng" algn="ctr">
              <a:solidFill>
                <a:sysClr val="windowText" lastClr="000000"/>
              </a:solidFill>
              <a:prstDash val="solid"/>
              <a:headEnd type="none"/>
              <a:tailEnd type="triangle"/>
            </a:ln>
            <a:effectLst/>
          </p:spPr>
        </p:cxnSp>
        <p:sp>
          <p:nvSpPr>
            <p:cNvPr id="271" name="Rectangle 270">
              <a:extLst>
                <a:ext uri="{FF2B5EF4-FFF2-40B4-BE49-F238E27FC236}">
                  <a16:creationId xmlns:a16="http://schemas.microsoft.com/office/drawing/2014/main" id="{73C8272B-0F53-404A-995A-E185D791DB36}"/>
                </a:ext>
              </a:extLst>
            </p:cNvPr>
            <p:cNvSpPr/>
            <p:nvPr/>
          </p:nvSpPr>
          <p:spPr>
            <a:xfrm>
              <a:off x="8517633" y="3891107"/>
              <a:ext cx="674231" cy="320252"/>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272" name="Connecteur droit avec flèche 201">
              <a:extLst>
                <a:ext uri="{FF2B5EF4-FFF2-40B4-BE49-F238E27FC236}">
                  <a16:creationId xmlns:a16="http://schemas.microsoft.com/office/drawing/2014/main" id="{030B1E5B-446A-41BF-8813-557992C3F3B8}"/>
                </a:ext>
              </a:extLst>
            </p:cNvPr>
            <p:cNvCxnSpPr>
              <a:stCxn id="275" idx="2"/>
              <a:endCxn id="271" idx="0"/>
            </p:cNvCxnSpPr>
            <p:nvPr/>
          </p:nvCxnSpPr>
          <p:spPr>
            <a:xfrm flipH="1">
              <a:off x="8854749" y="3183399"/>
              <a:ext cx="2404" cy="707708"/>
            </a:xfrm>
            <a:prstGeom prst="straightConnector1">
              <a:avLst/>
            </a:prstGeom>
            <a:noFill/>
            <a:ln w="6350" cap="flat" cmpd="sng" algn="ctr">
              <a:solidFill>
                <a:sysClr val="windowText" lastClr="000000"/>
              </a:solidFill>
              <a:prstDash val="solid"/>
              <a:headEnd type="none"/>
              <a:tailEnd type="triangle"/>
            </a:ln>
            <a:effectLst/>
          </p:spPr>
        </p:cxnSp>
        <p:sp>
          <p:nvSpPr>
            <p:cNvPr id="273" name="Rectangle 272">
              <a:extLst>
                <a:ext uri="{FF2B5EF4-FFF2-40B4-BE49-F238E27FC236}">
                  <a16:creationId xmlns:a16="http://schemas.microsoft.com/office/drawing/2014/main" id="{52EBAAD4-8326-44C7-B577-72FAA2D93997}"/>
                </a:ext>
              </a:extLst>
            </p:cNvPr>
            <p:cNvSpPr/>
            <p:nvPr/>
          </p:nvSpPr>
          <p:spPr>
            <a:xfrm>
              <a:off x="8577638" y="2230246"/>
              <a:ext cx="551171" cy="40808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lumMod val="50000"/>
                    </a:prstClr>
                  </a:solidFill>
                  <a:effectLst/>
                  <a:uLnTx/>
                  <a:uFillTx/>
                </a:rPr>
                <a:t>I’m</a:t>
              </a:r>
            </a:p>
          </p:txBody>
        </p:sp>
        <p:grpSp>
          <p:nvGrpSpPr>
            <p:cNvPr id="274" name="Group 273">
              <a:extLst>
                <a:ext uri="{FF2B5EF4-FFF2-40B4-BE49-F238E27FC236}">
                  <a16:creationId xmlns:a16="http://schemas.microsoft.com/office/drawing/2014/main" id="{38FDE297-8F8B-45A8-82D8-D4DBF59780DA}"/>
                </a:ext>
              </a:extLst>
            </p:cNvPr>
            <p:cNvGrpSpPr/>
            <p:nvPr/>
          </p:nvGrpSpPr>
          <p:grpSpPr>
            <a:xfrm>
              <a:off x="8585078" y="4009566"/>
              <a:ext cx="504759" cy="86531"/>
              <a:chOff x="2375398" y="5125821"/>
              <a:chExt cx="494907" cy="84842"/>
            </a:xfrm>
          </p:grpSpPr>
          <p:sp>
            <p:nvSpPr>
              <p:cNvPr id="289" name="Oval 288">
                <a:extLst>
                  <a:ext uri="{FF2B5EF4-FFF2-40B4-BE49-F238E27FC236}">
                    <a16:creationId xmlns:a16="http://schemas.microsoft.com/office/drawing/2014/main" id="{6DAE263B-A572-4716-980B-59BF797CD35D}"/>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Oval 289">
                <a:extLst>
                  <a:ext uri="{FF2B5EF4-FFF2-40B4-BE49-F238E27FC236}">
                    <a16:creationId xmlns:a16="http://schemas.microsoft.com/office/drawing/2014/main" id="{D275BB19-6B16-4223-B75B-88D6810B139B}"/>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Oval 290">
                <a:extLst>
                  <a:ext uri="{FF2B5EF4-FFF2-40B4-BE49-F238E27FC236}">
                    <a16:creationId xmlns:a16="http://schemas.microsoft.com/office/drawing/2014/main" id="{D51D36EA-6105-41F3-8A58-0CE8F29F9594}"/>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2" name="Oval 291">
                <a:extLst>
                  <a:ext uri="{FF2B5EF4-FFF2-40B4-BE49-F238E27FC236}">
                    <a16:creationId xmlns:a16="http://schemas.microsoft.com/office/drawing/2014/main" id="{0EE1C266-0617-4EEE-8E28-C53B0F1E29BC}"/>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75" name="Rectangle 274">
              <a:extLst>
                <a:ext uri="{FF2B5EF4-FFF2-40B4-BE49-F238E27FC236}">
                  <a16:creationId xmlns:a16="http://schemas.microsoft.com/office/drawing/2014/main" id="{13AB9370-8B5D-4A40-8296-C995FFAD355A}"/>
                </a:ext>
              </a:extLst>
            </p:cNvPr>
            <p:cNvSpPr/>
            <p:nvPr/>
          </p:nvSpPr>
          <p:spPr>
            <a:xfrm>
              <a:off x="8520037" y="2863147"/>
              <a:ext cx="674231" cy="320252"/>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276" name="Group 275">
              <a:extLst>
                <a:ext uri="{FF2B5EF4-FFF2-40B4-BE49-F238E27FC236}">
                  <a16:creationId xmlns:a16="http://schemas.microsoft.com/office/drawing/2014/main" id="{47134572-F718-47E1-8149-CD7F4438FABE}"/>
                </a:ext>
              </a:extLst>
            </p:cNvPr>
            <p:cNvGrpSpPr/>
            <p:nvPr/>
          </p:nvGrpSpPr>
          <p:grpSpPr>
            <a:xfrm>
              <a:off x="8587482" y="2981607"/>
              <a:ext cx="504759" cy="86531"/>
              <a:chOff x="2375398" y="5125821"/>
              <a:chExt cx="494907" cy="84842"/>
            </a:xfrm>
          </p:grpSpPr>
          <p:sp>
            <p:nvSpPr>
              <p:cNvPr id="285" name="Oval 284">
                <a:extLst>
                  <a:ext uri="{FF2B5EF4-FFF2-40B4-BE49-F238E27FC236}">
                    <a16:creationId xmlns:a16="http://schemas.microsoft.com/office/drawing/2014/main" id="{5BAD1633-2DD4-479D-A927-64E9C6ECFF7E}"/>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6" name="Oval 285">
                <a:extLst>
                  <a:ext uri="{FF2B5EF4-FFF2-40B4-BE49-F238E27FC236}">
                    <a16:creationId xmlns:a16="http://schemas.microsoft.com/office/drawing/2014/main" id="{CE20688C-CA04-4BB2-9AC6-BA7EF45C6FC5}"/>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7" name="Oval 286">
                <a:extLst>
                  <a:ext uri="{FF2B5EF4-FFF2-40B4-BE49-F238E27FC236}">
                    <a16:creationId xmlns:a16="http://schemas.microsoft.com/office/drawing/2014/main" id="{F3CB8318-6801-419F-B130-EC75F028085F}"/>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Oval 287">
                <a:extLst>
                  <a:ext uri="{FF2B5EF4-FFF2-40B4-BE49-F238E27FC236}">
                    <a16:creationId xmlns:a16="http://schemas.microsoft.com/office/drawing/2014/main" id="{2FFCE3E7-C1E4-4C87-B338-23D098CF8B39}"/>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77" name="Rectangle 276">
              <a:extLst>
                <a:ext uri="{FF2B5EF4-FFF2-40B4-BE49-F238E27FC236}">
                  <a16:creationId xmlns:a16="http://schemas.microsoft.com/office/drawing/2014/main" id="{89561999-82E3-41D0-B8A8-DF5FE28F8EE1}"/>
                </a:ext>
              </a:extLst>
            </p:cNvPr>
            <p:cNvSpPr/>
            <p:nvPr/>
          </p:nvSpPr>
          <p:spPr>
            <a:xfrm>
              <a:off x="8531251" y="4989542"/>
              <a:ext cx="674231" cy="320252"/>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78" name="Rectangle 277">
              <a:extLst>
                <a:ext uri="{FF2B5EF4-FFF2-40B4-BE49-F238E27FC236}">
                  <a16:creationId xmlns:a16="http://schemas.microsoft.com/office/drawing/2014/main" id="{55E97680-AAF0-4603-AEE3-137EBC90BC73}"/>
                </a:ext>
              </a:extLst>
            </p:cNvPr>
            <p:cNvSpPr/>
            <p:nvPr/>
          </p:nvSpPr>
          <p:spPr>
            <a:xfrm>
              <a:off x="8556389" y="5251384"/>
              <a:ext cx="281173" cy="150547"/>
            </a:xfrm>
            <a:prstGeom prst="rect">
              <a:avLst/>
            </a:prstGeom>
            <a:noFill/>
            <a:ln w="10000" cap="flat" cmpd="sng" algn="ctr">
              <a:solidFill>
                <a:srgbClr val="4E67C8">
                  <a:shade val="95000"/>
                  <a:satMod val="105000"/>
                  <a:alpha val="0"/>
                </a:srgbClr>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79" name="Group 278">
              <a:extLst>
                <a:ext uri="{FF2B5EF4-FFF2-40B4-BE49-F238E27FC236}">
                  <a16:creationId xmlns:a16="http://schemas.microsoft.com/office/drawing/2014/main" id="{23C5C955-6B29-431E-8B04-4EB5CEBEE135}"/>
                </a:ext>
              </a:extLst>
            </p:cNvPr>
            <p:cNvGrpSpPr/>
            <p:nvPr/>
          </p:nvGrpSpPr>
          <p:grpSpPr>
            <a:xfrm>
              <a:off x="8598696" y="5108001"/>
              <a:ext cx="504759" cy="86531"/>
              <a:chOff x="2375398" y="5125821"/>
              <a:chExt cx="494907" cy="84842"/>
            </a:xfrm>
          </p:grpSpPr>
          <p:sp>
            <p:nvSpPr>
              <p:cNvPr id="281" name="Oval 280">
                <a:extLst>
                  <a:ext uri="{FF2B5EF4-FFF2-40B4-BE49-F238E27FC236}">
                    <a16:creationId xmlns:a16="http://schemas.microsoft.com/office/drawing/2014/main" id="{E5224094-713B-4A47-B3C1-290E90B579DD}"/>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2" name="Oval 281">
                <a:extLst>
                  <a:ext uri="{FF2B5EF4-FFF2-40B4-BE49-F238E27FC236}">
                    <a16:creationId xmlns:a16="http://schemas.microsoft.com/office/drawing/2014/main" id="{08BCED14-9B14-4766-897B-A91AF8E1FCC2}"/>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3" name="Oval 282">
                <a:extLst>
                  <a:ext uri="{FF2B5EF4-FFF2-40B4-BE49-F238E27FC236}">
                    <a16:creationId xmlns:a16="http://schemas.microsoft.com/office/drawing/2014/main" id="{C7A57069-3EFD-4A8D-8D7A-B5115CAE7653}"/>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4" name="Oval 283">
                <a:extLst>
                  <a:ext uri="{FF2B5EF4-FFF2-40B4-BE49-F238E27FC236}">
                    <a16:creationId xmlns:a16="http://schemas.microsoft.com/office/drawing/2014/main" id="{07C98D29-4614-4576-AD3C-74D830278ACD}"/>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280" name="Connecteur droit avec flèche 201">
              <a:extLst>
                <a:ext uri="{FF2B5EF4-FFF2-40B4-BE49-F238E27FC236}">
                  <a16:creationId xmlns:a16="http://schemas.microsoft.com/office/drawing/2014/main" id="{AD27EC30-4A31-4557-9D33-EA18217B0F19}"/>
                </a:ext>
              </a:extLst>
            </p:cNvPr>
            <p:cNvCxnSpPr>
              <a:stCxn id="271" idx="2"/>
              <a:endCxn id="277" idx="0"/>
            </p:cNvCxnSpPr>
            <p:nvPr/>
          </p:nvCxnSpPr>
          <p:spPr>
            <a:xfrm>
              <a:off x="8854749" y="4211359"/>
              <a:ext cx="13618" cy="778183"/>
            </a:xfrm>
            <a:prstGeom prst="straightConnector1">
              <a:avLst/>
            </a:prstGeom>
            <a:noFill/>
            <a:ln w="6350" cap="flat" cmpd="sng" algn="ctr">
              <a:solidFill>
                <a:sysClr val="windowText" lastClr="000000"/>
              </a:solidFill>
              <a:prstDash val="solid"/>
              <a:headEnd type="none"/>
              <a:tailEnd type="triangle"/>
            </a:ln>
            <a:effectLst/>
          </p:spPr>
        </p:cxnSp>
      </p:grpSp>
      <p:grpSp>
        <p:nvGrpSpPr>
          <p:cNvPr id="293" name="Group 292">
            <a:extLst>
              <a:ext uri="{FF2B5EF4-FFF2-40B4-BE49-F238E27FC236}">
                <a16:creationId xmlns:a16="http://schemas.microsoft.com/office/drawing/2014/main" id="{3E374501-3AD1-4711-8C7D-01F2024EEC96}"/>
              </a:ext>
            </a:extLst>
          </p:cNvPr>
          <p:cNvGrpSpPr/>
          <p:nvPr/>
        </p:nvGrpSpPr>
        <p:grpSpPr>
          <a:xfrm>
            <a:off x="6813242" y="1744474"/>
            <a:ext cx="895826" cy="2736486"/>
            <a:chOff x="9191864" y="2234132"/>
            <a:chExt cx="1218230" cy="3721336"/>
          </a:xfrm>
        </p:grpSpPr>
        <p:sp>
          <p:nvSpPr>
            <p:cNvPr id="294" name="Rectangle 293">
              <a:extLst>
                <a:ext uri="{FF2B5EF4-FFF2-40B4-BE49-F238E27FC236}">
                  <a16:creationId xmlns:a16="http://schemas.microsoft.com/office/drawing/2014/main" id="{8C837AFB-B029-4642-921F-D9E216BF7550}"/>
                </a:ext>
              </a:extLst>
            </p:cNvPr>
            <p:cNvSpPr/>
            <p:nvPr/>
          </p:nvSpPr>
          <p:spPr>
            <a:xfrm>
              <a:off x="9800201" y="5547388"/>
              <a:ext cx="549863" cy="40808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my</a:t>
              </a:r>
            </a:p>
          </p:txBody>
        </p:sp>
        <p:cxnSp>
          <p:nvCxnSpPr>
            <p:cNvPr id="295" name="Connecteur droit avec flèche 201">
              <a:extLst>
                <a:ext uri="{FF2B5EF4-FFF2-40B4-BE49-F238E27FC236}">
                  <a16:creationId xmlns:a16="http://schemas.microsoft.com/office/drawing/2014/main" id="{A79433AB-40C1-4A2A-826C-0E2055250661}"/>
                </a:ext>
              </a:extLst>
            </p:cNvPr>
            <p:cNvCxnSpPr/>
            <p:nvPr/>
          </p:nvCxnSpPr>
          <p:spPr>
            <a:xfrm flipV="1">
              <a:off x="9191864" y="4062760"/>
              <a:ext cx="522545" cy="1"/>
            </a:xfrm>
            <a:prstGeom prst="straightConnector1">
              <a:avLst/>
            </a:prstGeom>
            <a:noFill/>
            <a:ln w="6350" cap="flat" cmpd="sng" algn="ctr">
              <a:solidFill>
                <a:sysClr val="windowText" lastClr="000000"/>
              </a:solidFill>
              <a:prstDash val="solid"/>
              <a:headEnd type="none"/>
              <a:tailEnd type="triangle"/>
            </a:ln>
            <a:effectLst/>
          </p:spPr>
        </p:cxnSp>
        <p:sp>
          <p:nvSpPr>
            <p:cNvPr id="296" name="Rectangle 295">
              <a:extLst>
                <a:ext uri="{FF2B5EF4-FFF2-40B4-BE49-F238E27FC236}">
                  <a16:creationId xmlns:a16="http://schemas.microsoft.com/office/drawing/2014/main" id="{29F75402-D698-4451-983F-3721836C2350}"/>
                </a:ext>
              </a:extLst>
            </p:cNvPr>
            <p:cNvSpPr/>
            <p:nvPr/>
          </p:nvSpPr>
          <p:spPr>
            <a:xfrm>
              <a:off x="9722246" y="3894993"/>
              <a:ext cx="674231" cy="320252"/>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297" name="Connecteur droit avec flèche 201">
              <a:extLst>
                <a:ext uri="{FF2B5EF4-FFF2-40B4-BE49-F238E27FC236}">
                  <a16:creationId xmlns:a16="http://schemas.microsoft.com/office/drawing/2014/main" id="{52AE2024-433A-4816-90CB-7278B89336A0}"/>
                </a:ext>
              </a:extLst>
            </p:cNvPr>
            <p:cNvCxnSpPr>
              <a:stCxn id="300" idx="2"/>
              <a:endCxn id="296" idx="0"/>
            </p:cNvCxnSpPr>
            <p:nvPr/>
          </p:nvCxnSpPr>
          <p:spPr>
            <a:xfrm flipH="1">
              <a:off x="10059362" y="3187285"/>
              <a:ext cx="2404" cy="707708"/>
            </a:xfrm>
            <a:prstGeom prst="straightConnector1">
              <a:avLst/>
            </a:prstGeom>
            <a:noFill/>
            <a:ln w="6350" cap="flat" cmpd="sng" algn="ctr">
              <a:solidFill>
                <a:sysClr val="windowText" lastClr="000000"/>
              </a:solidFill>
              <a:prstDash val="solid"/>
              <a:headEnd type="none"/>
              <a:tailEnd type="triangle"/>
            </a:ln>
            <a:effectLst/>
          </p:spPr>
        </p:cxnSp>
        <p:sp>
          <p:nvSpPr>
            <p:cNvPr id="298" name="Rectangle 297">
              <a:extLst>
                <a:ext uri="{FF2B5EF4-FFF2-40B4-BE49-F238E27FC236}">
                  <a16:creationId xmlns:a16="http://schemas.microsoft.com/office/drawing/2014/main" id="{7077C4E4-D5DB-4C59-8F1C-2313C9C2F74C}"/>
                </a:ext>
              </a:extLst>
            </p:cNvPr>
            <p:cNvSpPr/>
            <p:nvPr/>
          </p:nvSpPr>
          <p:spPr>
            <a:xfrm>
              <a:off x="9808016" y="2234132"/>
              <a:ext cx="499637" cy="40808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lumMod val="50000"/>
                    </a:prstClr>
                  </a:solidFill>
                  <a:effectLst/>
                  <a:uLnTx/>
                  <a:uFillTx/>
                </a:rPr>
                <a:t>on</a:t>
              </a:r>
            </a:p>
          </p:txBody>
        </p:sp>
        <p:grpSp>
          <p:nvGrpSpPr>
            <p:cNvPr id="299" name="Group 298">
              <a:extLst>
                <a:ext uri="{FF2B5EF4-FFF2-40B4-BE49-F238E27FC236}">
                  <a16:creationId xmlns:a16="http://schemas.microsoft.com/office/drawing/2014/main" id="{CCAEB0DE-5086-406B-9B72-CD51D9DBBBE3}"/>
                </a:ext>
              </a:extLst>
            </p:cNvPr>
            <p:cNvGrpSpPr/>
            <p:nvPr/>
          </p:nvGrpSpPr>
          <p:grpSpPr>
            <a:xfrm>
              <a:off x="9789691" y="4013452"/>
              <a:ext cx="504759" cy="86531"/>
              <a:chOff x="2375398" y="5125821"/>
              <a:chExt cx="494907" cy="84842"/>
            </a:xfrm>
          </p:grpSpPr>
          <p:sp>
            <p:nvSpPr>
              <p:cNvPr id="314" name="Oval 313">
                <a:extLst>
                  <a:ext uri="{FF2B5EF4-FFF2-40B4-BE49-F238E27FC236}">
                    <a16:creationId xmlns:a16="http://schemas.microsoft.com/office/drawing/2014/main" id="{E46E2FCE-2C38-4C33-BC21-DAC77BC9CDAD}"/>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5" name="Oval 314">
                <a:extLst>
                  <a:ext uri="{FF2B5EF4-FFF2-40B4-BE49-F238E27FC236}">
                    <a16:creationId xmlns:a16="http://schemas.microsoft.com/office/drawing/2014/main" id="{49FA6BA3-E05E-40F2-9611-0001D0B018B6}"/>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6" name="Oval 315">
                <a:extLst>
                  <a:ext uri="{FF2B5EF4-FFF2-40B4-BE49-F238E27FC236}">
                    <a16:creationId xmlns:a16="http://schemas.microsoft.com/office/drawing/2014/main" id="{17CF34D0-531A-4D02-A15E-49164A242893}"/>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7" name="Oval 316">
                <a:extLst>
                  <a:ext uri="{FF2B5EF4-FFF2-40B4-BE49-F238E27FC236}">
                    <a16:creationId xmlns:a16="http://schemas.microsoft.com/office/drawing/2014/main" id="{B9170C1F-AF5F-4B33-A548-4D478FF32A1A}"/>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00" name="Rectangle 299">
              <a:extLst>
                <a:ext uri="{FF2B5EF4-FFF2-40B4-BE49-F238E27FC236}">
                  <a16:creationId xmlns:a16="http://schemas.microsoft.com/office/drawing/2014/main" id="{0923D3E0-D6B4-4722-86BD-692B84B88755}"/>
                </a:ext>
              </a:extLst>
            </p:cNvPr>
            <p:cNvSpPr/>
            <p:nvPr/>
          </p:nvSpPr>
          <p:spPr>
            <a:xfrm>
              <a:off x="9724649" y="2867033"/>
              <a:ext cx="674231" cy="320252"/>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301" name="Group 300">
              <a:extLst>
                <a:ext uri="{FF2B5EF4-FFF2-40B4-BE49-F238E27FC236}">
                  <a16:creationId xmlns:a16="http://schemas.microsoft.com/office/drawing/2014/main" id="{D83FC8B5-4B87-415E-946A-223F574564D7}"/>
                </a:ext>
              </a:extLst>
            </p:cNvPr>
            <p:cNvGrpSpPr/>
            <p:nvPr/>
          </p:nvGrpSpPr>
          <p:grpSpPr>
            <a:xfrm>
              <a:off x="9792095" y="2985492"/>
              <a:ext cx="504759" cy="86531"/>
              <a:chOff x="2375398" y="5125821"/>
              <a:chExt cx="494907" cy="84842"/>
            </a:xfrm>
          </p:grpSpPr>
          <p:sp>
            <p:nvSpPr>
              <p:cNvPr id="310" name="Oval 309">
                <a:extLst>
                  <a:ext uri="{FF2B5EF4-FFF2-40B4-BE49-F238E27FC236}">
                    <a16:creationId xmlns:a16="http://schemas.microsoft.com/office/drawing/2014/main" id="{AC834D8A-FC2B-498F-A8A0-AA0E3149618D}"/>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1" name="Oval 310">
                <a:extLst>
                  <a:ext uri="{FF2B5EF4-FFF2-40B4-BE49-F238E27FC236}">
                    <a16:creationId xmlns:a16="http://schemas.microsoft.com/office/drawing/2014/main" id="{EB5C7A5D-797A-442C-9FC6-12B79F3EFBD7}"/>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311">
                <a:extLst>
                  <a:ext uri="{FF2B5EF4-FFF2-40B4-BE49-F238E27FC236}">
                    <a16:creationId xmlns:a16="http://schemas.microsoft.com/office/drawing/2014/main" id="{3608886E-C549-4866-85DA-F4C67019CF1A}"/>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Oval 312">
                <a:extLst>
                  <a:ext uri="{FF2B5EF4-FFF2-40B4-BE49-F238E27FC236}">
                    <a16:creationId xmlns:a16="http://schemas.microsoft.com/office/drawing/2014/main" id="{5F07103E-5B21-4BD6-B5BC-36259CD78A6F}"/>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02" name="Rectangle 301">
              <a:extLst>
                <a:ext uri="{FF2B5EF4-FFF2-40B4-BE49-F238E27FC236}">
                  <a16:creationId xmlns:a16="http://schemas.microsoft.com/office/drawing/2014/main" id="{160CD3C2-762E-4510-AB5A-F2D96A004F27}"/>
                </a:ext>
              </a:extLst>
            </p:cNvPr>
            <p:cNvSpPr/>
            <p:nvPr/>
          </p:nvSpPr>
          <p:spPr>
            <a:xfrm>
              <a:off x="9735863" y="4993428"/>
              <a:ext cx="674231" cy="320252"/>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03" name="Rectangle 302">
              <a:extLst>
                <a:ext uri="{FF2B5EF4-FFF2-40B4-BE49-F238E27FC236}">
                  <a16:creationId xmlns:a16="http://schemas.microsoft.com/office/drawing/2014/main" id="{2A84AA6C-5542-49B3-9E82-80A076123AC4}"/>
                </a:ext>
              </a:extLst>
            </p:cNvPr>
            <p:cNvSpPr/>
            <p:nvPr/>
          </p:nvSpPr>
          <p:spPr>
            <a:xfrm>
              <a:off x="9761002" y="5255270"/>
              <a:ext cx="281173" cy="150547"/>
            </a:xfrm>
            <a:prstGeom prst="rect">
              <a:avLst/>
            </a:prstGeom>
            <a:noFill/>
            <a:ln w="10000" cap="flat" cmpd="sng" algn="ctr">
              <a:solidFill>
                <a:srgbClr val="4E67C8">
                  <a:shade val="95000"/>
                  <a:satMod val="105000"/>
                  <a:alpha val="0"/>
                </a:srgbClr>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04" name="Group 303">
              <a:extLst>
                <a:ext uri="{FF2B5EF4-FFF2-40B4-BE49-F238E27FC236}">
                  <a16:creationId xmlns:a16="http://schemas.microsoft.com/office/drawing/2014/main" id="{0D69EEEB-3741-49B9-91A0-A8298A1AF8F5}"/>
                </a:ext>
              </a:extLst>
            </p:cNvPr>
            <p:cNvGrpSpPr/>
            <p:nvPr/>
          </p:nvGrpSpPr>
          <p:grpSpPr>
            <a:xfrm>
              <a:off x="9803309" y="5111887"/>
              <a:ext cx="504759" cy="86531"/>
              <a:chOff x="2375398" y="5125821"/>
              <a:chExt cx="494907" cy="84842"/>
            </a:xfrm>
          </p:grpSpPr>
          <p:sp>
            <p:nvSpPr>
              <p:cNvPr id="306" name="Oval 305">
                <a:extLst>
                  <a:ext uri="{FF2B5EF4-FFF2-40B4-BE49-F238E27FC236}">
                    <a16:creationId xmlns:a16="http://schemas.microsoft.com/office/drawing/2014/main" id="{FFCA6277-876B-448A-9DEC-7AA70071D8FD}"/>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7" name="Oval 306">
                <a:extLst>
                  <a:ext uri="{FF2B5EF4-FFF2-40B4-BE49-F238E27FC236}">
                    <a16:creationId xmlns:a16="http://schemas.microsoft.com/office/drawing/2014/main" id="{A6D8D1C4-D3C7-4F5C-BFA9-19329931F4E1}"/>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8" name="Oval 307">
                <a:extLst>
                  <a:ext uri="{FF2B5EF4-FFF2-40B4-BE49-F238E27FC236}">
                    <a16:creationId xmlns:a16="http://schemas.microsoft.com/office/drawing/2014/main" id="{661DE5EA-3EC9-4E49-A609-A0ABE1B41823}"/>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9" name="Oval 308">
                <a:extLst>
                  <a:ext uri="{FF2B5EF4-FFF2-40B4-BE49-F238E27FC236}">
                    <a16:creationId xmlns:a16="http://schemas.microsoft.com/office/drawing/2014/main" id="{B478EF8D-AC73-44D2-B3DF-486A06DFA018}"/>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305" name="Connecteur droit avec flèche 201">
              <a:extLst>
                <a:ext uri="{FF2B5EF4-FFF2-40B4-BE49-F238E27FC236}">
                  <a16:creationId xmlns:a16="http://schemas.microsoft.com/office/drawing/2014/main" id="{63EF1FAD-B35D-422C-8663-F188920B167C}"/>
                </a:ext>
              </a:extLst>
            </p:cNvPr>
            <p:cNvCxnSpPr>
              <a:stCxn id="296" idx="2"/>
              <a:endCxn id="302" idx="0"/>
            </p:cNvCxnSpPr>
            <p:nvPr/>
          </p:nvCxnSpPr>
          <p:spPr>
            <a:xfrm>
              <a:off x="10059362" y="4215245"/>
              <a:ext cx="13618" cy="778183"/>
            </a:xfrm>
            <a:prstGeom prst="straightConnector1">
              <a:avLst/>
            </a:prstGeom>
            <a:noFill/>
            <a:ln w="6350" cap="flat" cmpd="sng" algn="ctr">
              <a:solidFill>
                <a:sysClr val="windowText" lastClr="000000"/>
              </a:solidFill>
              <a:prstDash val="solid"/>
              <a:headEnd type="none"/>
              <a:tailEnd type="triangle"/>
            </a:ln>
            <a:effectLst/>
          </p:spPr>
        </p:cxnSp>
      </p:grpSp>
      <p:grpSp>
        <p:nvGrpSpPr>
          <p:cNvPr id="318" name="Group 317">
            <a:extLst>
              <a:ext uri="{FF2B5EF4-FFF2-40B4-BE49-F238E27FC236}">
                <a16:creationId xmlns:a16="http://schemas.microsoft.com/office/drawing/2014/main" id="{3F69B795-3984-4CD4-9470-3EA340420EDA}"/>
              </a:ext>
            </a:extLst>
          </p:cNvPr>
          <p:cNvGrpSpPr/>
          <p:nvPr/>
        </p:nvGrpSpPr>
        <p:grpSpPr>
          <a:xfrm>
            <a:off x="7699056" y="1747332"/>
            <a:ext cx="1287211" cy="2733628"/>
            <a:chOff x="10396477" y="2238018"/>
            <a:chExt cx="1750473" cy="3717448"/>
          </a:xfrm>
        </p:grpSpPr>
        <p:sp>
          <p:nvSpPr>
            <p:cNvPr id="319" name="Rectangle 318">
              <a:extLst>
                <a:ext uri="{FF2B5EF4-FFF2-40B4-BE49-F238E27FC236}">
                  <a16:creationId xmlns:a16="http://schemas.microsoft.com/office/drawing/2014/main" id="{DB29213E-385A-43E0-9150-4389F1011167}"/>
                </a:ext>
              </a:extLst>
            </p:cNvPr>
            <p:cNvSpPr/>
            <p:nvPr/>
          </p:nvSpPr>
          <p:spPr>
            <a:xfrm>
              <a:off x="10980344" y="5547386"/>
              <a:ext cx="645430" cy="40808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way</a:t>
              </a:r>
            </a:p>
          </p:txBody>
        </p:sp>
        <p:cxnSp>
          <p:nvCxnSpPr>
            <p:cNvPr id="320" name="Connecteur droit avec flèche 201">
              <a:extLst>
                <a:ext uri="{FF2B5EF4-FFF2-40B4-BE49-F238E27FC236}">
                  <a16:creationId xmlns:a16="http://schemas.microsoft.com/office/drawing/2014/main" id="{8EF9FBB2-2226-435D-BA7F-99E13413919D}"/>
                </a:ext>
              </a:extLst>
            </p:cNvPr>
            <p:cNvCxnSpPr/>
            <p:nvPr/>
          </p:nvCxnSpPr>
          <p:spPr>
            <a:xfrm flipV="1">
              <a:off x="10396477" y="4066646"/>
              <a:ext cx="522545" cy="1"/>
            </a:xfrm>
            <a:prstGeom prst="straightConnector1">
              <a:avLst/>
            </a:prstGeom>
            <a:noFill/>
            <a:ln w="6350" cap="flat" cmpd="sng" algn="ctr">
              <a:solidFill>
                <a:sysClr val="windowText" lastClr="000000"/>
              </a:solidFill>
              <a:prstDash val="solid"/>
              <a:headEnd type="none"/>
              <a:tailEnd type="triangle"/>
            </a:ln>
            <a:effectLst/>
          </p:spPr>
        </p:cxnSp>
        <p:cxnSp>
          <p:nvCxnSpPr>
            <p:cNvPr id="321" name="Connecteur droit avec flèche 201">
              <a:extLst>
                <a:ext uri="{FF2B5EF4-FFF2-40B4-BE49-F238E27FC236}">
                  <a16:creationId xmlns:a16="http://schemas.microsoft.com/office/drawing/2014/main" id="{09012166-E3F4-4E94-B946-42BC3FF439F0}"/>
                </a:ext>
              </a:extLst>
            </p:cNvPr>
            <p:cNvCxnSpPr/>
            <p:nvPr/>
          </p:nvCxnSpPr>
          <p:spPr>
            <a:xfrm flipV="1">
              <a:off x="11624405" y="4070532"/>
              <a:ext cx="522545" cy="1"/>
            </a:xfrm>
            <a:prstGeom prst="straightConnector1">
              <a:avLst/>
            </a:prstGeom>
            <a:noFill/>
            <a:ln w="6350" cap="flat" cmpd="sng" algn="ctr">
              <a:solidFill>
                <a:sysClr val="windowText" lastClr="000000"/>
              </a:solidFill>
              <a:prstDash val="solid"/>
              <a:headEnd type="none"/>
              <a:tailEnd type="triangle"/>
            </a:ln>
            <a:effectLst/>
          </p:spPr>
        </p:cxnSp>
        <p:sp>
          <p:nvSpPr>
            <p:cNvPr id="322" name="Rectangle 321">
              <a:extLst>
                <a:ext uri="{FF2B5EF4-FFF2-40B4-BE49-F238E27FC236}">
                  <a16:creationId xmlns:a16="http://schemas.microsoft.com/office/drawing/2014/main" id="{81DCAE9F-C73D-4176-B474-A20394F5F66C}"/>
                </a:ext>
              </a:extLst>
            </p:cNvPr>
            <p:cNvSpPr/>
            <p:nvPr/>
          </p:nvSpPr>
          <p:spPr>
            <a:xfrm>
              <a:off x="10950173" y="3898879"/>
              <a:ext cx="674231" cy="320252"/>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323" name="Connecteur droit avec flèche 201">
              <a:extLst>
                <a:ext uri="{FF2B5EF4-FFF2-40B4-BE49-F238E27FC236}">
                  <a16:creationId xmlns:a16="http://schemas.microsoft.com/office/drawing/2014/main" id="{C0E458B6-EBC4-41D8-A4A3-C240469694EC}"/>
                </a:ext>
              </a:extLst>
            </p:cNvPr>
            <p:cNvCxnSpPr>
              <a:stCxn id="326" idx="2"/>
              <a:endCxn id="322" idx="0"/>
            </p:cNvCxnSpPr>
            <p:nvPr/>
          </p:nvCxnSpPr>
          <p:spPr>
            <a:xfrm flipH="1">
              <a:off x="11287289" y="3191171"/>
              <a:ext cx="2404" cy="707708"/>
            </a:xfrm>
            <a:prstGeom prst="straightConnector1">
              <a:avLst/>
            </a:prstGeom>
            <a:noFill/>
            <a:ln w="6350" cap="flat" cmpd="sng" algn="ctr">
              <a:solidFill>
                <a:sysClr val="windowText" lastClr="000000"/>
              </a:solidFill>
              <a:prstDash val="solid"/>
              <a:headEnd type="none"/>
              <a:tailEnd type="triangle"/>
            </a:ln>
            <a:effectLst/>
          </p:spPr>
        </p:cxnSp>
        <p:sp>
          <p:nvSpPr>
            <p:cNvPr id="324" name="Rectangle 323">
              <a:extLst>
                <a:ext uri="{FF2B5EF4-FFF2-40B4-BE49-F238E27FC236}">
                  <a16:creationId xmlns:a16="http://schemas.microsoft.com/office/drawing/2014/main" id="{BFE15181-D11E-4641-85F4-A8CDEAB534F3}"/>
                </a:ext>
              </a:extLst>
            </p:cNvPr>
            <p:cNvSpPr/>
            <p:nvPr/>
          </p:nvSpPr>
          <p:spPr>
            <a:xfrm>
              <a:off x="11015234" y="2238018"/>
              <a:ext cx="541056" cy="40808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lumMod val="50000"/>
                    </a:prstClr>
                  </a:solidFill>
                  <a:effectLst/>
                  <a:uLnTx/>
                  <a:uFillTx/>
                </a:rPr>
                <a:t>my</a:t>
              </a:r>
            </a:p>
          </p:txBody>
        </p:sp>
        <p:grpSp>
          <p:nvGrpSpPr>
            <p:cNvPr id="325" name="Group 324">
              <a:extLst>
                <a:ext uri="{FF2B5EF4-FFF2-40B4-BE49-F238E27FC236}">
                  <a16:creationId xmlns:a16="http://schemas.microsoft.com/office/drawing/2014/main" id="{9C6E5BA8-BD06-487D-AF88-5F448894DB2C}"/>
                </a:ext>
              </a:extLst>
            </p:cNvPr>
            <p:cNvGrpSpPr/>
            <p:nvPr/>
          </p:nvGrpSpPr>
          <p:grpSpPr>
            <a:xfrm>
              <a:off x="11017619" y="4017338"/>
              <a:ext cx="504759" cy="86531"/>
              <a:chOff x="2375398" y="5125821"/>
              <a:chExt cx="494907" cy="84842"/>
            </a:xfrm>
          </p:grpSpPr>
          <p:sp>
            <p:nvSpPr>
              <p:cNvPr id="340" name="Oval 339">
                <a:extLst>
                  <a:ext uri="{FF2B5EF4-FFF2-40B4-BE49-F238E27FC236}">
                    <a16:creationId xmlns:a16="http://schemas.microsoft.com/office/drawing/2014/main" id="{9BAD9A81-3B25-49EA-A755-DCC971D3BC18}"/>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1" name="Oval 340">
                <a:extLst>
                  <a:ext uri="{FF2B5EF4-FFF2-40B4-BE49-F238E27FC236}">
                    <a16:creationId xmlns:a16="http://schemas.microsoft.com/office/drawing/2014/main" id="{D6842A69-3DE3-4960-A704-058CCB8232AD}"/>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Oval 341">
                <a:extLst>
                  <a:ext uri="{FF2B5EF4-FFF2-40B4-BE49-F238E27FC236}">
                    <a16:creationId xmlns:a16="http://schemas.microsoft.com/office/drawing/2014/main" id="{D473ED42-4E56-4266-B639-21A3D389B074}"/>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Oval 342">
                <a:extLst>
                  <a:ext uri="{FF2B5EF4-FFF2-40B4-BE49-F238E27FC236}">
                    <a16:creationId xmlns:a16="http://schemas.microsoft.com/office/drawing/2014/main" id="{4BA888B5-BD3C-481A-ABC8-51DEBA8A255F}"/>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26" name="Rectangle 325">
              <a:extLst>
                <a:ext uri="{FF2B5EF4-FFF2-40B4-BE49-F238E27FC236}">
                  <a16:creationId xmlns:a16="http://schemas.microsoft.com/office/drawing/2014/main" id="{82A8E3EF-E825-4B36-AFFA-48BF59388885}"/>
                </a:ext>
              </a:extLst>
            </p:cNvPr>
            <p:cNvSpPr/>
            <p:nvPr/>
          </p:nvSpPr>
          <p:spPr>
            <a:xfrm>
              <a:off x="10952577" y="2870919"/>
              <a:ext cx="674231" cy="320252"/>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327" name="Group 326">
              <a:extLst>
                <a:ext uri="{FF2B5EF4-FFF2-40B4-BE49-F238E27FC236}">
                  <a16:creationId xmlns:a16="http://schemas.microsoft.com/office/drawing/2014/main" id="{FBA9CE83-5AB7-438D-BF4F-721284C52B3A}"/>
                </a:ext>
              </a:extLst>
            </p:cNvPr>
            <p:cNvGrpSpPr/>
            <p:nvPr/>
          </p:nvGrpSpPr>
          <p:grpSpPr>
            <a:xfrm>
              <a:off x="11020023" y="2989378"/>
              <a:ext cx="504759" cy="86531"/>
              <a:chOff x="2375398" y="5125821"/>
              <a:chExt cx="494907" cy="84842"/>
            </a:xfrm>
          </p:grpSpPr>
          <p:sp>
            <p:nvSpPr>
              <p:cNvPr id="336" name="Oval 335">
                <a:extLst>
                  <a:ext uri="{FF2B5EF4-FFF2-40B4-BE49-F238E27FC236}">
                    <a16:creationId xmlns:a16="http://schemas.microsoft.com/office/drawing/2014/main" id="{BB33E6C1-328D-416D-BFC4-FD111974273C}"/>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Oval 336">
                <a:extLst>
                  <a:ext uri="{FF2B5EF4-FFF2-40B4-BE49-F238E27FC236}">
                    <a16:creationId xmlns:a16="http://schemas.microsoft.com/office/drawing/2014/main" id="{13B5C7AA-4AD5-4EF0-B961-4D8B21AAD3F9}"/>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8" name="Oval 337">
                <a:extLst>
                  <a:ext uri="{FF2B5EF4-FFF2-40B4-BE49-F238E27FC236}">
                    <a16:creationId xmlns:a16="http://schemas.microsoft.com/office/drawing/2014/main" id="{BC743335-1288-41EF-9E50-49E373F763EF}"/>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Oval 338">
                <a:extLst>
                  <a:ext uri="{FF2B5EF4-FFF2-40B4-BE49-F238E27FC236}">
                    <a16:creationId xmlns:a16="http://schemas.microsoft.com/office/drawing/2014/main" id="{460ECAB3-13C4-42C3-8B47-EB9887B626CE}"/>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28" name="Rectangle 327">
              <a:extLst>
                <a:ext uri="{FF2B5EF4-FFF2-40B4-BE49-F238E27FC236}">
                  <a16:creationId xmlns:a16="http://schemas.microsoft.com/office/drawing/2014/main" id="{F17ABDBC-E350-4DC5-9E71-0E4586BE0B43}"/>
                </a:ext>
              </a:extLst>
            </p:cNvPr>
            <p:cNvSpPr/>
            <p:nvPr/>
          </p:nvSpPr>
          <p:spPr>
            <a:xfrm>
              <a:off x="10963791" y="4997314"/>
              <a:ext cx="674231" cy="320252"/>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29" name="Rectangle 328">
              <a:extLst>
                <a:ext uri="{FF2B5EF4-FFF2-40B4-BE49-F238E27FC236}">
                  <a16:creationId xmlns:a16="http://schemas.microsoft.com/office/drawing/2014/main" id="{50405014-2D52-4B35-9F8C-A2B4AC081767}"/>
                </a:ext>
              </a:extLst>
            </p:cNvPr>
            <p:cNvSpPr/>
            <p:nvPr/>
          </p:nvSpPr>
          <p:spPr>
            <a:xfrm>
              <a:off x="10988930" y="5259156"/>
              <a:ext cx="281173" cy="150547"/>
            </a:xfrm>
            <a:prstGeom prst="rect">
              <a:avLst/>
            </a:prstGeom>
            <a:noFill/>
            <a:ln w="10000" cap="flat" cmpd="sng" algn="ctr">
              <a:solidFill>
                <a:srgbClr val="4E67C8">
                  <a:shade val="95000"/>
                  <a:satMod val="105000"/>
                  <a:alpha val="0"/>
                </a:srgbClr>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30" name="Group 329">
              <a:extLst>
                <a:ext uri="{FF2B5EF4-FFF2-40B4-BE49-F238E27FC236}">
                  <a16:creationId xmlns:a16="http://schemas.microsoft.com/office/drawing/2014/main" id="{2432E6A3-CF39-4800-8C7C-25376216A176}"/>
                </a:ext>
              </a:extLst>
            </p:cNvPr>
            <p:cNvGrpSpPr/>
            <p:nvPr/>
          </p:nvGrpSpPr>
          <p:grpSpPr>
            <a:xfrm>
              <a:off x="11031237" y="5115773"/>
              <a:ext cx="504759" cy="86531"/>
              <a:chOff x="2375398" y="5125821"/>
              <a:chExt cx="494907" cy="84842"/>
            </a:xfrm>
          </p:grpSpPr>
          <p:sp>
            <p:nvSpPr>
              <p:cNvPr id="332" name="Oval 331">
                <a:extLst>
                  <a:ext uri="{FF2B5EF4-FFF2-40B4-BE49-F238E27FC236}">
                    <a16:creationId xmlns:a16="http://schemas.microsoft.com/office/drawing/2014/main" id="{7EAFE47E-A0E1-4C16-88BC-E1E0DE72AC63}"/>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Oval 332">
                <a:extLst>
                  <a:ext uri="{FF2B5EF4-FFF2-40B4-BE49-F238E27FC236}">
                    <a16:creationId xmlns:a16="http://schemas.microsoft.com/office/drawing/2014/main" id="{F937C2D3-B80F-4EBC-84EA-EA5A3B37EDB7}"/>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Oval 333">
                <a:extLst>
                  <a:ext uri="{FF2B5EF4-FFF2-40B4-BE49-F238E27FC236}">
                    <a16:creationId xmlns:a16="http://schemas.microsoft.com/office/drawing/2014/main" id="{91243D31-A18E-4851-93FE-3D36B5616B83}"/>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5" name="Oval 334">
                <a:extLst>
                  <a:ext uri="{FF2B5EF4-FFF2-40B4-BE49-F238E27FC236}">
                    <a16:creationId xmlns:a16="http://schemas.microsoft.com/office/drawing/2014/main" id="{DE72400C-0D03-48D3-BCEB-55BCA0686E34}"/>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331" name="Connecteur droit avec flèche 201">
              <a:extLst>
                <a:ext uri="{FF2B5EF4-FFF2-40B4-BE49-F238E27FC236}">
                  <a16:creationId xmlns:a16="http://schemas.microsoft.com/office/drawing/2014/main" id="{174F23C2-229C-48B5-8ADA-E327C9EB4CE2}"/>
                </a:ext>
              </a:extLst>
            </p:cNvPr>
            <p:cNvCxnSpPr>
              <a:stCxn id="322" idx="2"/>
              <a:endCxn id="328" idx="0"/>
            </p:cNvCxnSpPr>
            <p:nvPr/>
          </p:nvCxnSpPr>
          <p:spPr>
            <a:xfrm>
              <a:off x="11287289" y="4219131"/>
              <a:ext cx="13618" cy="778183"/>
            </a:xfrm>
            <a:prstGeom prst="straightConnector1">
              <a:avLst/>
            </a:prstGeom>
            <a:noFill/>
            <a:ln w="6350" cap="flat" cmpd="sng" algn="ctr">
              <a:solidFill>
                <a:sysClr val="windowText" lastClr="000000"/>
              </a:solidFill>
              <a:prstDash val="solid"/>
              <a:headEnd type="none"/>
              <a:tailEnd type="triangle"/>
            </a:ln>
            <a:effectLst/>
          </p:spPr>
        </p:cxnSp>
      </p:grpSp>
      <p:grpSp>
        <p:nvGrpSpPr>
          <p:cNvPr id="344" name="Group 343">
            <a:extLst>
              <a:ext uri="{FF2B5EF4-FFF2-40B4-BE49-F238E27FC236}">
                <a16:creationId xmlns:a16="http://schemas.microsoft.com/office/drawing/2014/main" id="{32C36CB5-0385-48AB-ABE7-9C4011EB8AC3}"/>
              </a:ext>
            </a:extLst>
          </p:cNvPr>
          <p:cNvGrpSpPr/>
          <p:nvPr/>
        </p:nvGrpSpPr>
        <p:grpSpPr>
          <a:xfrm>
            <a:off x="152400" y="1405396"/>
            <a:ext cx="6224657" cy="692836"/>
            <a:chOff x="-30956" y="1748238"/>
            <a:chExt cx="8764744" cy="942185"/>
          </a:xfrm>
        </p:grpSpPr>
        <p:sp>
          <p:nvSpPr>
            <p:cNvPr id="345" name="Bulle rectangulaire 18">
              <a:extLst>
                <a:ext uri="{FF2B5EF4-FFF2-40B4-BE49-F238E27FC236}">
                  <a16:creationId xmlns:a16="http://schemas.microsoft.com/office/drawing/2014/main" id="{5068C10C-34DD-4CAC-B845-B1F7B9F6DB41}"/>
                </a:ext>
              </a:extLst>
            </p:cNvPr>
            <p:cNvSpPr/>
            <p:nvPr/>
          </p:nvSpPr>
          <p:spPr>
            <a:xfrm flipH="1">
              <a:off x="-8033" y="2151062"/>
              <a:ext cx="4851464" cy="539361"/>
            </a:xfrm>
            <a:prstGeom prst="wedgeRoundRectCallout">
              <a:avLst>
                <a:gd name="adj1" fmla="val 48972"/>
                <a:gd name="adj2" fmla="val -109927"/>
                <a:gd name="adj3" fmla="val 16667"/>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6" name="Rectangle 345">
              <a:extLst>
                <a:ext uri="{FF2B5EF4-FFF2-40B4-BE49-F238E27FC236}">
                  <a16:creationId xmlns:a16="http://schemas.microsoft.com/office/drawing/2014/main" id="{56B05370-0FD1-4984-9824-5B6813FCAAE5}"/>
                </a:ext>
              </a:extLst>
            </p:cNvPr>
            <p:cNvSpPr/>
            <p:nvPr/>
          </p:nvSpPr>
          <p:spPr>
            <a:xfrm>
              <a:off x="-30956" y="2222510"/>
              <a:ext cx="1732038" cy="40808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   because</a:t>
              </a:r>
            </a:p>
          </p:txBody>
        </p:sp>
        <p:sp>
          <p:nvSpPr>
            <p:cNvPr id="347" name="Rectangle 346">
              <a:extLst>
                <a:ext uri="{FF2B5EF4-FFF2-40B4-BE49-F238E27FC236}">
                  <a16:creationId xmlns:a16="http://schemas.microsoft.com/office/drawing/2014/main" id="{31AB6F11-8860-456D-BA92-0C606A18C0E7}"/>
                </a:ext>
              </a:extLst>
            </p:cNvPr>
            <p:cNvSpPr/>
            <p:nvPr/>
          </p:nvSpPr>
          <p:spPr>
            <a:xfrm>
              <a:off x="1888664" y="2232604"/>
              <a:ext cx="467680" cy="40808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of</a:t>
              </a:r>
            </a:p>
          </p:txBody>
        </p:sp>
        <p:sp>
          <p:nvSpPr>
            <p:cNvPr id="348" name="Rectangle 347">
              <a:extLst>
                <a:ext uri="{FF2B5EF4-FFF2-40B4-BE49-F238E27FC236}">
                  <a16:creationId xmlns:a16="http://schemas.microsoft.com/office/drawing/2014/main" id="{C1E71551-7C36-4182-8083-C5B843F2EA8D}"/>
                </a:ext>
              </a:extLst>
            </p:cNvPr>
            <p:cNvSpPr/>
            <p:nvPr/>
          </p:nvSpPr>
          <p:spPr>
            <a:xfrm>
              <a:off x="2836995" y="2221331"/>
              <a:ext cx="720119" cy="40808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your</a:t>
              </a:r>
            </a:p>
          </p:txBody>
        </p:sp>
        <p:sp>
          <p:nvSpPr>
            <p:cNvPr id="349" name="Rectangle 348">
              <a:extLst>
                <a:ext uri="{FF2B5EF4-FFF2-40B4-BE49-F238E27FC236}">
                  <a16:creationId xmlns:a16="http://schemas.microsoft.com/office/drawing/2014/main" id="{EFFBEF41-CD40-4970-967C-FA4465F84811}"/>
                </a:ext>
              </a:extLst>
            </p:cNvPr>
            <p:cNvSpPr/>
            <p:nvPr/>
          </p:nvSpPr>
          <p:spPr>
            <a:xfrm>
              <a:off x="3810990" y="2231425"/>
              <a:ext cx="923982" cy="40808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rPr>
                <a:t>game?</a:t>
              </a:r>
            </a:p>
          </p:txBody>
        </p:sp>
        <p:sp>
          <p:nvSpPr>
            <p:cNvPr id="350" name="Line Callout 1 236">
              <a:extLst>
                <a:ext uri="{FF2B5EF4-FFF2-40B4-BE49-F238E27FC236}">
                  <a16:creationId xmlns:a16="http://schemas.microsoft.com/office/drawing/2014/main" id="{A13ED9F2-2CD6-446F-8FF0-A58CD32A679B}"/>
                </a:ext>
              </a:extLst>
            </p:cNvPr>
            <p:cNvSpPr/>
            <p:nvPr/>
          </p:nvSpPr>
          <p:spPr>
            <a:xfrm>
              <a:off x="5069864" y="1748238"/>
              <a:ext cx="3663924" cy="426637"/>
            </a:xfrm>
            <a:prstGeom prst="borderCallout1">
              <a:avLst>
                <a:gd name="adj1" fmla="val 50272"/>
                <a:gd name="adj2" fmla="val 886"/>
                <a:gd name="adj3" fmla="val 102454"/>
                <a:gd name="adj4" fmla="val -6906"/>
              </a:avLst>
            </a:prstGeom>
            <a:solidFill>
              <a:srgbClr val="C0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71" b="0" i="1" u="none" strike="noStrike" kern="0" cap="none" spc="0" normalizeH="0" baseline="0" noProof="0" dirty="0">
                  <a:ln>
                    <a:noFill/>
                  </a:ln>
                  <a:solidFill>
                    <a:prstClr val="white"/>
                  </a:solidFill>
                  <a:effectLst/>
                  <a:uLnTx/>
                  <a:uFillTx/>
                  <a:latin typeface="Calibri" panose="020F0502020204030204"/>
                  <a:ea typeface="+mn-ea"/>
                  <a:cs typeface="+mn-cs"/>
                </a:rPr>
                <a:t>Source: </a:t>
              </a:r>
              <a:r>
                <a:rPr kumimoji="0" lang="en-US" sz="1471" b="0" i="0" u="none" strike="noStrike" kern="0" cap="none" spc="0" normalizeH="0" baseline="0" noProof="0" dirty="0">
                  <a:ln>
                    <a:noFill/>
                  </a:ln>
                  <a:solidFill>
                    <a:prstClr val="white"/>
                  </a:solidFill>
                  <a:effectLst/>
                  <a:uLnTx/>
                  <a:uFillTx/>
                  <a:latin typeface="Calibri" panose="020F0502020204030204"/>
                  <a:ea typeface="+mn-ea"/>
                  <a:cs typeface="+mn-cs"/>
                </a:rPr>
                <a:t>conversation history</a:t>
              </a:r>
            </a:p>
          </p:txBody>
        </p:sp>
      </p:grpSp>
      <p:grpSp>
        <p:nvGrpSpPr>
          <p:cNvPr id="351" name="Group 350">
            <a:extLst>
              <a:ext uri="{FF2B5EF4-FFF2-40B4-BE49-F238E27FC236}">
                <a16:creationId xmlns:a16="http://schemas.microsoft.com/office/drawing/2014/main" id="{F2186DD0-9B91-4794-B49B-99C21717BD8F}"/>
              </a:ext>
            </a:extLst>
          </p:cNvPr>
          <p:cNvGrpSpPr/>
          <p:nvPr/>
        </p:nvGrpSpPr>
        <p:grpSpPr>
          <a:xfrm>
            <a:off x="143304" y="2207890"/>
            <a:ext cx="3303623" cy="1501778"/>
            <a:chOff x="121444" y="2864329"/>
            <a:chExt cx="4492582" cy="2042262"/>
          </a:xfrm>
        </p:grpSpPr>
        <p:grpSp>
          <p:nvGrpSpPr>
            <p:cNvPr id="352" name="Group 351">
              <a:extLst>
                <a:ext uri="{FF2B5EF4-FFF2-40B4-BE49-F238E27FC236}">
                  <a16:creationId xmlns:a16="http://schemas.microsoft.com/office/drawing/2014/main" id="{20CFC6FE-173A-4988-8BD5-3338F41954B0}"/>
                </a:ext>
              </a:extLst>
            </p:cNvPr>
            <p:cNvGrpSpPr/>
            <p:nvPr/>
          </p:nvGrpSpPr>
          <p:grpSpPr>
            <a:xfrm>
              <a:off x="710985" y="2864329"/>
              <a:ext cx="3903041" cy="1347030"/>
              <a:chOff x="710985" y="2864329"/>
              <a:chExt cx="3903041" cy="1347030"/>
            </a:xfrm>
          </p:grpSpPr>
          <p:cxnSp>
            <p:nvCxnSpPr>
              <p:cNvPr id="354" name="Connecteur droit avec flèche 201">
                <a:extLst>
                  <a:ext uri="{FF2B5EF4-FFF2-40B4-BE49-F238E27FC236}">
                    <a16:creationId xmlns:a16="http://schemas.microsoft.com/office/drawing/2014/main" id="{30D8D8BD-B799-4BEC-8298-353A1C1D81B1}"/>
                  </a:ext>
                </a:extLst>
              </p:cNvPr>
              <p:cNvCxnSpPr/>
              <p:nvPr/>
            </p:nvCxnSpPr>
            <p:spPr>
              <a:xfrm flipV="1">
                <a:off x="1385216" y="4065120"/>
                <a:ext cx="401696" cy="2016"/>
              </a:xfrm>
              <a:prstGeom prst="straightConnector1">
                <a:avLst/>
              </a:prstGeom>
              <a:noFill/>
              <a:ln w="6350" cap="flat" cmpd="sng" algn="ctr">
                <a:solidFill>
                  <a:sysClr val="windowText" lastClr="000000"/>
                </a:solidFill>
                <a:prstDash val="solid"/>
                <a:headEnd type="none"/>
                <a:tailEnd type="triangle"/>
              </a:ln>
              <a:effectLst/>
            </p:spPr>
          </p:cxnSp>
          <p:sp>
            <p:nvSpPr>
              <p:cNvPr id="355" name="Rectangle 354">
                <a:extLst>
                  <a:ext uri="{FF2B5EF4-FFF2-40B4-BE49-F238E27FC236}">
                    <a16:creationId xmlns:a16="http://schemas.microsoft.com/office/drawing/2014/main" id="{FEDF47F0-763A-40C2-AD0D-A6C83CC682A6}"/>
                  </a:ext>
                </a:extLst>
              </p:cNvPr>
              <p:cNvSpPr/>
              <p:nvPr/>
            </p:nvSpPr>
            <p:spPr>
              <a:xfrm>
                <a:off x="710985" y="3895482"/>
                <a:ext cx="674231" cy="31587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356" name="Connecteur droit avec flèche 201">
                <a:extLst>
                  <a:ext uri="{FF2B5EF4-FFF2-40B4-BE49-F238E27FC236}">
                    <a16:creationId xmlns:a16="http://schemas.microsoft.com/office/drawing/2014/main" id="{3175D497-4E98-468F-A90F-C6C4B8DD42AB}"/>
                  </a:ext>
                </a:extLst>
              </p:cNvPr>
              <p:cNvCxnSpPr>
                <a:stCxn id="369" idx="2"/>
                <a:endCxn id="355" idx="0"/>
              </p:cNvCxnSpPr>
              <p:nvPr/>
            </p:nvCxnSpPr>
            <p:spPr>
              <a:xfrm flipH="1">
                <a:off x="1048101" y="3183397"/>
                <a:ext cx="2404" cy="712085"/>
              </a:xfrm>
              <a:prstGeom prst="straightConnector1">
                <a:avLst/>
              </a:prstGeom>
              <a:noFill/>
              <a:ln w="6350" cap="flat" cmpd="sng" algn="ctr">
                <a:solidFill>
                  <a:sysClr val="windowText" lastClr="000000"/>
                </a:solidFill>
                <a:prstDash val="solid"/>
                <a:headEnd type="none"/>
                <a:tailEnd type="triangle"/>
              </a:ln>
              <a:effectLst/>
            </p:spPr>
          </p:cxnSp>
          <p:cxnSp>
            <p:nvCxnSpPr>
              <p:cNvPr id="357" name="Connecteur droit avec flèche 201">
                <a:extLst>
                  <a:ext uri="{FF2B5EF4-FFF2-40B4-BE49-F238E27FC236}">
                    <a16:creationId xmlns:a16="http://schemas.microsoft.com/office/drawing/2014/main" id="{9D0074D7-25B7-4C24-8F7D-607BDA9AE1DD}"/>
                  </a:ext>
                </a:extLst>
              </p:cNvPr>
              <p:cNvCxnSpPr/>
              <p:nvPr/>
            </p:nvCxnSpPr>
            <p:spPr>
              <a:xfrm>
                <a:off x="2485366" y="4065120"/>
                <a:ext cx="376098" cy="837"/>
              </a:xfrm>
              <a:prstGeom prst="straightConnector1">
                <a:avLst/>
              </a:prstGeom>
              <a:noFill/>
              <a:ln w="6350" cap="flat" cmpd="sng" algn="ctr">
                <a:solidFill>
                  <a:sysClr val="windowText" lastClr="000000"/>
                </a:solidFill>
                <a:prstDash val="solid"/>
                <a:headEnd type="none"/>
                <a:tailEnd type="triangle"/>
              </a:ln>
              <a:effectLst/>
            </p:spPr>
          </p:cxnSp>
          <p:sp>
            <p:nvSpPr>
              <p:cNvPr id="358" name="Rectangle 357">
                <a:extLst>
                  <a:ext uri="{FF2B5EF4-FFF2-40B4-BE49-F238E27FC236}">
                    <a16:creationId xmlns:a16="http://schemas.microsoft.com/office/drawing/2014/main" id="{65CF59E5-239A-4DBB-B92B-C9BD214782DE}"/>
                  </a:ext>
                </a:extLst>
              </p:cNvPr>
              <p:cNvSpPr/>
              <p:nvPr/>
            </p:nvSpPr>
            <p:spPr>
              <a:xfrm>
                <a:off x="1786912" y="3893467"/>
                <a:ext cx="674231" cy="317891"/>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359" name="Connecteur droit avec flèche 201">
                <a:extLst>
                  <a:ext uri="{FF2B5EF4-FFF2-40B4-BE49-F238E27FC236}">
                    <a16:creationId xmlns:a16="http://schemas.microsoft.com/office/drawing/2014/main" id="{EF41FEDE-9536-45B0-9F99-00BFE2D2F8F3}"/>
                  </a:ext>
                </a:extLst>
              </p:cNvPr>
              <p:cNvCxnSpPr>
                <a:stCxn id="370" idx="2"/>
                <a:endCxn id="358" idx="0"/>
              </p:cNvCxnSpPr>
              <p:nvPr/>
            </p:nvCxnSpPr>
            <p:spPr>
              <a:xfrm flipH="1">
                <a:off x="2124028" y="3183398"/>
                <a:ext cx="2404" cy="710069"/>
              </a:xfrm>
              <a:prstGeom prst="straightConnector1">
                <a:avLst/>
              </a:prstGeom>
              <a:noFill/>
              <a:ln w="6350" cap="flat" cmpd="sng" algn="ctr">
                <a:solidFill>
                  <a:sysClr val="windowText" lastClr="000000"/>
                </a:solidFill>
                <a:prstDash val="solid"/>
                <a:headEnd type="none"/>
                <a:tailEnd type="triangle"/>
              </a:ln>
              <a:effectLst/>
            </p:spPr>
          </p:cxnSp>
          <p:cxnSp>
            <p:nvCxnSpPr>
              <p:cNvPr id="360" name="Connecteur droit avec flèche 201">
                <a:extLst>
                  <a:ext uri="{FF2B5EF4-FFF2-40B4-BE49-F238E27FC236}">
                    <a16:creationId xmlns:a16="http://schemas.microsoft.com/office/drawing/2014/main" id="{CF721327-3ACE-429B-B678-547DA545638B}"/>
                  </a:ext>
                </a:extLst>
              </p:cNvPr>
              <p:cNvCxnSpPr/>
              <p:nvPr/>
            </p:nvCxnSpPr>
            <p:spPr>
              <a:xfrm flipV="1">
                <a:off x="3535695" y="4063941"/>
                <a:ext cx="401696" cy="2016"/>
              </a:xfrm>
              <a:prstGeom prst="straightConnector1">
                <a:avLst/>
              </a:prstGeom>
              <a:noFill/>
              <a:ln w="6350" cap="flat" cmpd="sng" algn="ctr">
                <a:solidFill>
                  <a:sysClr val="windowText" lastClr="000000"/>
                </a:solidFill>
                <a:prstDash val="solid"/>
                <a:headEnd type="none"/>
                <a:tailEnd type="triangle"/>
              </a:ln>
              <a:effectLst/>
            </p:spPr>
          </p:cxnSp>
          <p:sp>
            <p:nvSpPr>
              <p:cNvPr id="361" name="Rectangle 360">
                <a:extLst>
                  <a:ext uri="{FF2B5EF4-FFF2-40B4-BE49-F238E27FC236}">
                    <a16:creationId xmlns:a16="http://schemas.microsoft.com/office/drawing/2014/main" id="{DE7EB08C-0B7C-4FE6-ABE8-7172171C02E7}"/>
                  </a:ext>
                </a:extLst>
              </p:cNvPr>
              <p:cNvSpPr/>
              <p:nvPr/>
            </p:nvSpPr>
            <p:spPr>
              <a:xfrm>
                <a:off x="2861464" y="3894304"/>
                <a:ext cx="674231" cy="317055"/>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362" name="Connecteur droit avec flèche 201">
                <a:extLst>
                  <a:ext uri="{FF2B5EF4-FFF2-40B4-BE49-F238E27FC236}">
                    <a16:creationId xmlns:a16="http://schemas.microsoft.com/office/drawing/2014/main" id="{039C6790-6FF6-42EC-9DBD-282370A18B4F}"/>
                  </a:ext>
                </a:extLst>
              </p:cNvPr>
              <p:cNvCxnSpPr>
                <a:stCxn id="371" idx="2"/>
                <a:endCxn id="361" idx="0"/>
              </p:cNvCxnSpPr>
              <p:nvPr/>
            </p:nvCxnSpPr>
            <p:spPr>
              <a:xfrm flipH="1">
                <a:off x="3198580" y="3183399"/>
                <a:ext cx="2404" cy="710905"/>
              </a:xfrm>
              <a:prstGeom prst="straightConnector1">
                <a:avLst/>
              </a:prstGeom>
              <a:noFill/>
              <a:ln w="6350" cap="flat" cmpd="sng" algn="ctr">
                <a:solidFill>
                  <a:sysClr val="windowText" lastClr="000000"/>
                </a:solidFill>
                <a:prstDash val="solid"/>
                <a:headEnd type="none"/>
                <a:tailEnd type="triangle"/>
              </a:ln>
              <a:effectLst/>
            </p:spPr>
          </p:cxnSp>
          <p:sp>
            <p:nvSpPr>
              <p:cNvPr id="363" name="Rectangle 362">
                <a:extLst>
                  <a:ext uri="{FF2B5EF4-FFF2-40B4-BE49-F238E27FC236}">
                    <a16:creationId xmlns:a16="http://schemas.microsoft.com/office/drawing/2014/main" id="{BA6FF284-9413-4A30-9647-D4559B187B00}"/>
                  </a:ext>
                </a:extLst>
              </p:cNvPr>
              <p:cNvSpPr/>
              <p:nvPr/>
            </p:nvSpPr>
            <p:spPr>
              <a:xfrm>
                <a:off x="3937391" y="3892288"/>
                <a:ext cx="674231" cy="314692"/>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364" name="Connecteur droit avec flèche 201">
                <a:extLst>
                  <a:ext uri="{FF2B5EF4-FFF2-40B4-BE49-F238E27FC236}">
                    <a16:creationId xmlns:a16="http://schemas.microsoft.com/office/drawing/2014/main" id="{8C82B99E-1D92-478C-A3E9-CB1590BC3677}"/>
                  </a:ext>
                </a:extLst>
              </p:cNvPr>
              <p:cNvCxnSpPr>
                <a:stCxn id="372" idx="2"/>
                <a:endCxn id="363" idx="0"/>
              </p:cNvCxnSpPr>
              <p:nvPr/>
            </p:nvCxnSpPr>
            <p:spPr>
              <a:xfrm flipH="1">
                <a:off x="4274507" y="3179021"/>
                <a:ext cx="2404" cy="713267"/>
              </a:xfrm>
              <a:prstGeom prst="straightConnector1">
                <a:avLst/>
              </a:prstGeom>
              <a:noFill/>
              <a:ln w="6350" cap="flat" cmpd="sng" algn="ctr">
                <a:solidFill>
                  <a:sysClr val="windowText" lastClr="000000"/>
                </a:solidFill>
                <a:prstDash val="solid"/>
                <a:headEnd type="none"/>
                <a:tailEnd type="triangle"/>
              </a:ln>
              <a:effectLst/>
            </p:spPr>
          </p:cxnSp>
          <p:grpSp>
            <p:nvGrpSpPr>
              <p:cNvPr id="365" name="Group 364">
                <a:extLst>
                  <a:ext uri="{FF2B5EF4-FFF2-40B4-BE49-F238E27FC236}">
                    <a16:creationId xmlns:a16="http://schemas.microsoft.com/office/drawing/2014/main" id="{1852D3A2-AB1B-48F5-9A3D-F813843404E9}"/>
                  </a:ext>
                </a:extLst>
              </p:cNvPr>
              <p:cNvGrpSpPr/>
              <p:nvPr/>
            </p:nvGrpSpPr>
            <p:grpSpPr>
              <a:xfrm>
                <a:off x="808290" y="4009566"/>
                <a:ext cx="504759" cy="86531"/>
                <a:chOff x="2375398" y="5125821"/>
                <a:chExt cx="494907" cy="84842"/>
              </a:xfrm>
            </p:grpSpPr>
            <p:sp>
              <p:nvSpPr>
                <p:cNvPr id="405" name="Oval 404">
                  <a:extLst>
                    <a:ext uri="{FF2B5EF4-FFF2-40B4-BE49-F238E27FC236}">
                      <a16:creationId xmlns:a16="http://schemas.microsoft.com/office/drawing/2014/main" id="{1AD28D37-0D8B-45B7-A7B4-06E937ABF255}"/>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Oval 405">
                  <a:extLst>
                    <a:ext uri="{FF2B5EF4-FFF2-40B4-BE49-F238E27FC236}">
                      <a16:creationId xmlns:a16="http://schemas.microsoft.com/office/drawing/2014/main" id="{B8B00947-FCF2-41C5-84B3-6C1740EDDA24}"/>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Oval 406">
                  <a:extLst>
                    <a:ext uri="{FF2B5EF4-FFF2-40B4-BE49-F238E27FC236}">
                      <a16:creationId xmlns:a16="http://schemas.microsoft.com/office/drawing/2014/main" id="{EA60876F-8AD6-4089-B9EF-8A2124E152A5}"/>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Oval 407">
                  <a:extLst>
                    <a:ext uri="{FF2B5EF4-FFF2-40B4-BE49-F238E27FC236}">
                      <a16:creationId xmlns:a16="http://schemas.microsoft.com/office/drawing/2014/main" id="{096C5BDA-2433-40F7-A885-81C617BAA852}"/>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66" name="Group 365">
                <a:extLst>
                  <a:ext uri="{FF2B5EF4-FFF2-40B4-BE49-F238E27FC236}">
                    <a16:creationId xmlns:a16="http://schemas.microsoft.com/office/drawing/2014/main" id="{51FD805E-7A6D-476B-8734-95030F98798D}"/>
                  </a:ext>
                </a:extLst>
              </p:cNvPr>
              <p:cNvGrpSpPr/>
              <p:nvPr/>
            </p:nvGrpSpPr>
            <p:grpSpPr>
              <a:xfrm>
                <a:off x="1866325" y="4009566"/>
                <a:ext cx="504759" cy="86531"/>
                <a:chOff x="2375398" y="5125821"/>
                <a:chExt cx="494907" cy="84842"/>
              </a:xfrm>
            </p:grpSpPr>
            <p:sp>
              <p:nvSpPr>
                <p:cNvPr id="401" name="Oval 400">
                  <a:extLst>
                    <a:ext uri="{FF2B5EF4-FFF2-40B4-BE49-F238E27FC236}">
                      <a16:creationId xmlns:a16="http://schemas.microsoft.com/office/drawing/2014/main" id="{59BFC8DA-2CA4-4549-851E-69778E162252}"/>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Oval 401">
                  <a:extLst>
                    <a:ext uri="{FF2B5EF4-FFF2-40B4-BE49-F238E27FC236}">
                      <a16:creationId xmlns:a16="http://schemas.microsoft.com/office/drawing/2014/main" id="{EB870CCB-A83E-411F-A662-42C7FB39E690}"/>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Oval 402">
                  <a:extLst>
                    <a:ext uri="{FF2B5EF4-FFF2-40B4-BE49-F238E27FC236}">
                      <a16:creationId xmlns:a16="http://schemas.microsoft.com/office/drawing/2014/main" id="{94746C93-1367-4D8D-B5EE-60DC5164479F}"/>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Oval 403">
                  <a:extLst>
                    <a:ext uri="{FF2B5EF4-FFF2-40B4-BE49-F238E27FC236}">
                      <a16:creationId xmlns:a16="http://schemas.microsoft.com/office/drawing/2014/main" id="{14878D29-F5A7-4C82-9018-BD0E84577AA4}"/>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67" name="Group 366">
                <a:extLst>
                  <a:ext uri="{FF2B5EF4-FFF2-40B4-BE49-F238E27FC236}">
                    <a16:creationId xmlns:a16="http://schemas.microsoft.com/office/drawing/2014/main" id="{54FCBAB9-DA9A-42B5-895B-08DC894B35EF}"/>
                  </a:ext>
                </a:extLst>
              </p:cNvPr>
              <p:cNvGrpSpPr/>
              <p:nvPr/>
            </p:nvGrpSpPr>
            <p:grpSpPr>
              <a:xfrm>
                <a:off x="2935005" y="4023871"/>
                <a:ext cx="504759" cy="86531"/>
                <a:chOff x="2375398" y="5125821"/>
                <a:chExt cx="494907" cy="84842"/>
              </a:xfrm>
            </p:grpSpPr>
            <p:sp>
              <p:nvSpPr>
                <p:cNvPr id="397" name="Oval 396">
                  <a:extLst>
                    <a:ext uri="{FF2B5EF4-FFF2-40B4-BE49-F238E27FC236}">
                      <a16:creationId xmlns:a16="http://schemas.microsoft.com/office/drawing/2014/main" id="{C3AD424A-EC5E-4282-A35B-C7F9C8BC0668}"/>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Oval 397">
                  <a:extLst>
                    <a:ext uri="{FF2B5EF4-FFF2-40B4-BE49-F238E27FC236}">
                      <a16:creationId xmlns:a16="http://schemas.microsoft.com/office/drawing/2014/main" id="{BCD0FDE4-BC64-4926-9DA5-AD70F55E5651}"/>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Oval 398">
                  <a:extLst>
                    <a:ext uri="{FF2B5EF4-FFF2-40B4-BE49-F238E27FC236}">
                      <a16:creationId xmlns:a16="http://schemas.microsoft.com/office/drawing/2014/main" id="{D4C782C9-56A4-46C3-AACF-A8BD15EB0220}"/>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Oval 399">
                  <a:extLst>
                    <a:ext uri="{FF2B5EF4-FFF2-40B4-BE49-F238E27FC236}">
                      <a16:creationId xmlns:a16="http://schemas.microsoft.com/office/drawing/2014/main" id="{EC17F81D-4121-4D77-8146-BA2965E722C3}"/>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68" name="Group 367">
                <a:extLst>
                  <a:ext uri="{FF2B5EF4-FFF2-40B4-BE49-F238E27FC236}">
                    <a16:creationId xmlns:a16="http://schemas.microsoft.com/office/drawing/2014/main" id="{60E67EA1-3520-422D-88AE-647DB3D33FC4}"/>
                  </a:ext>
                </a:extLst>
              </p:cNvPr>
              <p:cNvGrpSpPr/>
              <p:nvPr/>
            </p:nvGrpSpPr>
            <p:grpSpPr>
              <a:xfrm>
                <a:off x="4022127" y="4009566"/>
                <a:ext cx="504759" cy="86531"/>
                <a:chOff x="2375398" y="5125821"/>
                <a:chExt cx="494907" cy="84842"/>
              </a:xfrm>
            </p:grpSpPr>
            <p:sp>
              <p:nvSpPr>
                <p:cNvPr id="393" name="Oval 392">
                  <a:extLst>
                    <a:ext uri="{FF2B5EF4-FFF2-40B4-BE49-F238E27FC236}">
                      <a16:creationId xmlns:a16="http://schemas.microsoft.com/office/drawing/2014/main" id="{84F74471-FA4F-4158-93EF-87C8EFF9A3C2}"/>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Oval 393">
                  <a:extLst>
                    <a:ext uri="{FF2B5EF4-FFF2-40B4-BE49-F238E27FC236}">
                      <a16:creationId xmlns:a16="http://schemas.microsoft.com/office/drawing/2014/main" id="{55DFE09E-FF6C-4303-B2E6-351375858724}"/>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Oval 394">
                  <a:extLst>
                    <a:ext uri="{FF2B5EF4-FFF2-40B4-BE49-F238E27FC236}">
                      <a16:creationId xmlns:a16="http://schemas.microsoft.com/office/drawing/2014/main" id="{8AEFA629-4C99-4450-AA67-E134CDC6EAED}"/>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Oval 395">
                  <a:extLst>
                    <a:ext uri="{FF2B5EF4-FFF2-40B4-BE49-F238E27FC236}">
                      <a16:creationId xmlns:a16="http://schemas.microsoft.com/office/drawing/2014/main" id="{6BE0878C-A01B-4431-903F-3C8DBB339C2F}"/>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69" name="Rectangle 368">
                <a:extLst>
                  <a:ext uri="{FF2B5EF4-FFF2-40B4-BE49-F238E27FC236}">
                    <a16:creationId xmlns:a16="http://schemas.microsoft.com/office/drawing/2014/main" id="{924F5145-088D-4769-A70D-AC44BEC3AB2E}"/>
                  </a:ext>
                </a:extLst>
              </p:cNvPr>
              <p:cNvSpPr/>
              <p:nvPr/>
            </p:nvSpPr>
            <p:spPr>
              <a:xfrm>
                <a:off x="713389" y="2867523"/>
                <a:ext cx="674231" cy="31587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70" name="Rectangle 369">
                <a:extLst>
                  <a:ext uri="{FF2B5EF4-FFF2-40B4-BE49-F238E27FC236}">
                    <a16:creationId xmlns:a16="http://schemas.microsoft.com/office/drawing/2014/main" id="{ABF15179-D124-4B5C-93A9-12B7DCB78543}"/>
                  </a:ext>
                </a:extLst>
              </p:cNvPr>
              <p:cNvSpPr/>
              <p:nvPr/>
            </p:nvSpPr>
            <p:spPr>
              <a:xfrm>
                <a:off x="1789316" y="2865508"/>
                <a:ext cx="674231" cy="317891"/>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71" name="Rectangle 370">
                <a:extLst>
                  <a:ext uri="{FF2B5EF4-FFF2-40B4-BE49-F238E27FC236}">
                    <a16:creationId xmlns:a16="http://schemas.microsoft.com/office/drawing/2014/main" id="{718A82C0-9B66-4158-B2BF-E2C0BF27010A}"/>
                  </a:ext>
                </a:extLst>
              </p:cNvPr>
              <p:cNvSpPr/>
              <p:nvPr/>
            </p:nvSpPr>
            <p:spPr>
              <a:xfrm>
                <a:off x="2863868" y="2866345"/>
                <a:ext cx="674231" cy="317055"/>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72" name="Rectangle 371">
                <a:extLst>
                  <a:ext uri="{FF2B5EF4-FFF2-40B4-BE49-F238E27FC236}">
                    <a16:creationId xmlns:a16="http://schemas.microsoft.com/office/drawing/2014/main" id="{49D6B4FF-A17A-4CAC-A4FF-B1110AB44862}"/>
                  </a:ext>
                </a:extLst>
              </p:cNvPr>
              <p:cNvSpPr/>
              <p:nvPr/>
            </p:nvSpPr>
            <p:spPr>
              <a:xfrm>
                <a:off x="3939795" y="2864329"/>
                <a:ext cx="674231" cy="314692"/>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373" name="Group 372">
                <a:extLst>
                  <a:ext uri="{FF2B5EF4-FFF2-40B4-BE49-F238E27FC236}">
                    <a16:creationId xmlns:a16="http://schemas.microsoft.com/office/drawing/2014/main" id="{FA32DC65-6CFF-4B6C-91DB-133E23799A6A}"/>
                  </a:ext>
                </a:extLst>
              </p:cNvPr>
              <p:cNvGrpSpPr/>
              <p:nvPr/>
            </p:nvGrpSpPr>
            <p:grpSpPr>
              <a:xfrm>
                <a:off x="810694" y="2981607"/>
                <a:ext cx="504759" cy="86531"/>
                <a:chOff x="2375398" y="5125821"/>
                <a:chExt cx="494907" cy="84842"/>
              </a:xfrm>
            </p:grpSpPr>
            <p:sp>
              <p:nvSpPr>
                <p:cNvPr id="389" name="Oval 388">
                  <a:extLst>
                    <a:ext uri="{FF2B5EF4-FFF2-40B4-BE49-F238E27FC236}">
                      <a16:creationId xmlns:a16="http://schemas.microsoft.com/office/drawing/2014/main" id="{E7F9CA85-73A0-4F48-B973-6EC34923A34A}"/>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Oval 389">
                  <a:extLst>
                    <a:ext uri="{FF2B5EF4-FFF2-40B4-BE49-F238E27FC236}">
                      <a16:creationId xmlns:a16="http://schemas.microsoft.com/office/drawing/2014/main" id="{1CAF0B76-0062-4659-9ED2-89AF16522A1F}"/>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Oval 390">
                  <a:extLst>
                    <a:ext uri="{FF2B5EF4-FFF2-40B4-BE49-F238E27FC236}">
                      <a16:creationId xmlns:a16="http://schemas.microsoft.com/office/drawing/2014/main" id="{FA81C3C0-EC72-46ED-BDCF-05AD5AECBD4F}"/>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Oval 391">
                  <a:extLst>
                    <a:ext uri="{FF2B5EF4-FFF2-40B4-BE49-F238E27FC236}">
                      <a16:creationId xmlns:a16="http://schemas.microsoft.com/office/drawing/2014/main" id="{B3E26DB9-E95A-49DF-B350-56CA4993D887}"/>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74" name="Group 373">
                <a:extLst>
                  <a:ext uri="{FF2B5EF4-FFF2-40B4-BE49-F238E27FC236}">
                    <a16:creationId xmlns:a16="http://schemas.microsoft.com/office/drawing/2014/main" id="{4D856C10-FBE8-4FD3-BAFA-91B3590ED041}"/>
                  </a:ext>
                </a:extLst>
              </p:cNvPr>
              <p:cNvGrpSpPr/>
              <p:nvPr/>
            </p:nvGrpSpPr>
            <p:grpSpPr>
              <a:xfrm>
                <a:off x="1868729" y="2981607"/>
                <a:ext cx="504759" cy="86531"/>
                <a:chOff x="2375398" y="5125821"/>
                <a:chExt cx="494907" cy="84842"/>
              </a:xfrm>
            </p:grpSpPr>
            <p:sp>
              <p:nvSpPr>
                <p:cNvPr id="385" name="Oval 384">
                  <a:extLst>
                    <a:ext uri="{FF2B5EF4-FFF2-40B4-BE49-F238E27FC236}">
                      <a16:creationId xmlns:a16="http://schemas.microsoft.com/office/drawing/2014/main" id="{6EAB28C7-610D-478D-A874-842D1DE3A6FF}"/>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Oval 385">
                  <a:extLst>
                    <a:ext uri="{FF2B5EF4-FFF2-40B4-BE49-F238E27FC236}">
                      <a16:creationId xmlns:a16="http://schemas.microsoft.com/office/drawing/2014/main" id="{0A83FB57-AA85-4706-948C-3A327D1628DF}"/>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Oval 386">
                  <a:extLst>
                    <a:ext uri="{FF2B5EF4-FFF2-40B4-BE49-F238E27FC236}">
                      <a16:creationId xmlns:a16="http://schemas.microsoft.com/office/drawing/2014/main" id="{5666E0A8-5E0D-4D6F-9870-15F951189DCD}"/>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Oval 387">
                  <a:extLst>
                    <a:ext uri="{FF2B5EF4-FFF2-40B4-BE49-F238E27FC236}">
                      <a16:creationId xmlns:a16="http://schemas.microsoft.com/office/drawing/2014/main" id="{A995B8F5-3050-476C-9897-B95113AB3C1D}"/>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75" name="Group 374">
                <a:extLst>
                  <a:ext uri="{FF2B5EF4-FFF2-40B4-BE49-F238E27FC236}">
                    <a16:creationId xmlns:a16="http://schemas.microsoft.com/office/drawing/2014/main" id="{073B7894-C86D-4CA3-87AE-0D23110D49DA}"/>
                  </a:ext>
                </a:extLst>
              </p:cNvPr>
              <p:cNvGrpSpPr/>
              <p:nvPr/>
            </p:nvGrpSpPr>
            <p:grpSpPr>
              <a:xfrm>
                <a:off x="2937409" y="2995912"/>
                <a:ext cx="504759" cy="86531"/>
                <a:chOff x="2375398" y="5125821"/>
                <a:chExt cx="494907" cy="84842"/>
              </a:xfrm>
            </p:grpSpPr>
            <p:sp>
              <p:nvSpPr>
                <p:cNvPr id="381" name="Oval 380">
                  <a:extLst>
                    <a:ext uri="{FF2B5EF4-FFF2-40B4-BE49-F238E27FC236}">
                      <a16:creationId xmlns:a16="http://schemas.microsoft.com/office/drawing/2014/main" id="{8D3A3672-7E72-4E2E-90EE-A7D5FA6292EC}"/>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Oval 381">
                  <a:extLst>
                    <a:ext uri="{FF2B5EF4-FFF2-40B4-BE49-F238E27FC236}">
                      <a16:creationId xmlns:a16="http://schemas.microsoft.com/office/drawing/2014/main" id="{763AAAFE-FA52-44F6-AAD0-7A64B38C8FF1}"/>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Oval 382">
                  <a:extLst>
                    <a:ext uri="{FF2B5EF4-FFF2-40B4-BE49-F238E27FC236}">
                      <a16:creationId xmlns:a16="http://schemas.microsoft.com/office/drawing/2014/main" id="{C0CC7540-1D16-40B2-8CE5-87E8BFB076C8}"/>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Oval 383">
                  <a:extLst>
                    <a:ext uri="{FF2B5EF4-FFF2-40B4-BE49-F238E27FC236}">
                      <a16:creationId xmlns:a16="http://schemas.microsoft.com/office/drawing/2014/main" id="{132CBFA1-FD53-4F11-BB89-B4AF5D399E5D}"/>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76" name="Group 375">
                <a:extLst>
                  <a:ext uri="{FF2B5EF4-FFF2-40B4-BE49-F238E27FC236}">
                    <a16:creationId xmlns:a16="http://schemas.microsoft.com/office/drawing/2014/main" id="{EF37D1C4-C986-4E89-8AF6-9F2F299BEED3}"/>
                  </a:ext>
                </a:extLst>
              </p:cNvPr>
              <p:cNvGrpSpPr/>
              <p:nvPr/>
            </p:nvGrpSpPr>
            <p:grpSpPr>
              <a:xfrm>
                <a:off x="4024531" y="2981607"/>
                <a:ext cx="504759" cy="86531"/>
                <a:chOff x="2375398" y="5125821"/>
                <a:chExt cx="494907" cy="84842"/>
              </a:xfrm>
            </p:grpSpPr>
            <p:sp>
              <p:nvSpPr>
                <p:cNvPr id="377" name="Oval 376">
                  <a:extLst>
                    <a:ext uri="{FF2B5EF4-FFF2-40B4-BE49-F238E27FC236}">
                      <a16:creationId xmlns:a16="http://schemas.microsoft.com/office/drawing/2014/main" id="{41BEF17A-CF1F-406F-AE10-0F3CA2CC452B}"/>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Oval 377">
                  <a:extLst>
                    <a:ext uri="{FF2B5EF4-FFF2-40B4-BE49-F238E27FC236}">
                      <a16:creationId xmlns:a16="http://schemas.microsoft.com/office/drawing/2014/main" id="{32732A68-613A-4BDB-AE54-6B478B1EC8F5}"/>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Oval 378">
                  <a:extLst>
                    <a:ext uri="{FF2B5EF4-FFF2-40B4-BE49-F238E27FC236}">
                      <a16:creationId xmlns:a16="http://schemas.microsoft.com/office/drawing/2014/main" id="{CCAD6944-9C58-4BBA-959C-355819B2F634}"/>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Oval 379">
                  <a:extLst>
                    <a:ext uri="{FF2B5EF4-FFF2-40B4-BE49-F238E27FC236}">
                      <a16:creationId xmlns:a16="http://schemas.microsoft.com/office/drawing/2014/main" id="{68866336-620C-4C71-82D2-144DE13E6DBE}"/>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353" name="Rectangle 352">
              <a:extLst>
                <a:ext uri="{FF2B5EF4-FFF2-40B4-BE49-F238E27FC236}">
                  <a16:creationId xmlns:a16="http://schemas.microsoft.com/office/drawing/2014/main" id="{08438272-5F51-49DF-A25E-DF9397ED64AF}"/>
                </a:ext>
              </a:extLst>
            </p:cNvPr>
            <p:cNvSpPr/>
            <p:nvPr/>
          </p:nvSpPr>
          <p:spPr>
            <a:xfrm>
              <a:off x="121444" y="4411662"/>
              <a:ext cx="1299667" cy="49492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65" b="1" i="1" u="none" strike="noStrike" kern="0" cap="none" spc="0" normalizeH="0" baseline="0" noProof="0" dirty="0">
                  <a:ln>
                    <a:noFill/>
                  </a:ln>
                  <a:solidFill>
                    <a:prstClr val="black"/>
                  </a:solidFill>
                  <a:effectLst/>
                  <a:uLnTx/>
                  <a:uFillTx/>
                </a:rPr>
                <a:t>encoder</a:t>
              </a:r>
              <a:endParaRPr kumimoji="0" lang="en-US" sz="1765" b="0" i="1" u="none" strike="noStrike" kern="0" cap="none" spc="0" normalizeH="0" baseline="0" noProof="0" dirty="0">
                <a:ln>
                  <a:noFill/>
                </a:ln>
                <a:solidFill>
                  <a:prstClr val="black"/>
                </a:solidFill>
                <a:effectLst/>
                <a:uLnTx/>
                <a:uFillTx/>
              </a:endParaRPr>
            </a:p>
          </p:txBody>
        </p:sp>
      </p:grpSp>
      <p:sp>
        <p:nvSpPr>
          <p:cNvPr id="409" name="Text Box 75">
            <a:extLst>
              <a:ext uri="{FF2B5EF4-FFF2-40B4-BE49-F238E27FC236}">
                <a16:creationId xmlns:a16="http://schemas.microsoft.com/office/drawing/2014/main" id="{238C3730-D428-4D88-9F45-20FAD614BC73}"/>
              </a:ext>
            </a:extLst>
          </p:cNvPr>
          <p:cNvSpPr txBox="1">
            <a:spLocks noChangeArrowheads="1"/>
          </p:cNvSpPr>
          <p:nvPr/>
        </p:nvSpPr>
        <p:spPr bwMode="auto">
          <a:xfrm>
            <a:off x="917036" y="4683192"/>
            <a:ext cx="7083964" cy="338554"/>
          </a:xfrm>
          <a:prstGeom prst="rect">
            <a:avLst/>
          </a:prstGeom>
          <a:solidFill>
            <a:srgbClr val="FFFF99"/>
          </a:solidFill>
          <a:ln w="3175">
            <a:solidFill>
              <a:sysClr val="windowText" lastClr="000000">
                <a:lumMod val="65000"/>
                <a:lumOff val="35000"/>
              </a:sysClr>
            </a:solidFill>
            <a:prstDash val="dashDot"/>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Learns to generate dialogues from offline data (no state, action, intent, slot, etc.)</a:t>
            </a:r>
          </a:p>
        </p:txBody>
      </p:sp>
      <p:pic>
        <p:nvPicPr>
          <p:cNvPr id="410" name="Picture 409">
            <a:extLst>
              <a:ext uri="{FF2B5EF4-FFF2-40B4-BE49-F238E27FC236}">
                <a16:creationId xmlns:a16="http://schemas.microsoft.com/office/drawing/2014/main" id="{1E0FE5D3-AE3B-4DE1-AF16-382A14DB83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919" y="3842952"/>
            <a:ext cx="2656678" cy="616801"/>
          </a:xfrm>
          <a:prstGeom prst="rect">
            <a:avLst/>
          </a:prstGeom>
        </p:spPr>
      </p:pic>
    </p:spTree>
    <p:extLst>
      <p:ext uri="{BB962C8B-B14F-4D97-AF65-F5344CB8AC3E}">
        <p14:creationId xmlns:p14="http://schemas.microsoft.com/office/powerpoint/2010/main" val="8576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410"/>
                                        </p:tgtEl>
                                        <p:attrNameLst>
                                          <p:attrName>style.visibility</p:attrName>
                                        </p:attrNameLst>
                                      </p:cBhvr>
                                      <p:to>
                                        <p:strVal val="visible"/>
                                      </p:to>
                                    </p:set>
                                    <p:animEffect transition="in" filter="barn(inVertical)">
                                      <p:cBhvr>
                                        <p:cTn id="29" dur="500"/>
                                        <p:tgtEl>
                                          <p:spTgt spid="410"/>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409"/>
                                        </p:tgtEl>
                                        <p:attrNameLst>
                                          <p:attrName>style.visibility</p:attrName>
                                        </p:attrNameLst>
                                      </p:cBhvr>
                                      <p:to>
                                        <p:strVal val="visible"/>
                                      </p:to>
                                    </p:set>
                                    <p:animEffect transition="in" filter="circle(in)">
                                      <p:cBhvr>
                                        <p:cTn id="34" dur="5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18110"/>
            <a:ext cx="8382000" cy="1005840"/>
          </a:xfrm>
        </p:spPr>
        <p:txBody>
          <a:bodyPr>
            <a:normAutofit/>
          </a:bodyPr>
          <a:lstStyle/>
          <a:p>
            <a:r>
              <a:rPr lang="en-US" sz="3200" dirty="0"/>
              <a:t>Issue 1: Blandness Problem </a:t>
            </a:r>
          </a:p>
        </p:txBody>
      </p:sp>
      <p:grpSp>
        <p:nvGrpSpPr>
          <p:cNvPr id="39" name="Group 38">
            <a:extLst>
              <a:ext uri="{FF2B5EF4-FFF2-40B4-BE49-F238E27FC236}">
                <a16:creationId xmlns:a16="http://schemas.microsoft.com/office/drawing/2014/main" id="{582B9442-81E8-48A8-8BE0-C8ED83D45E44}"/>
              </a:ext>
            </a:extLst>
          </p:cNvPr>
          <p:cNvGrpSpPr/>
          <p:nvPr/>
        </p:nvGrpSpPr>
        <p:grpSpPr>
          <a:xfrm>
            <a:off x="994442" y="3346348"/>
            <a:ext cx="6876027" cy="784472"/>
            <a:chOff x="1721643" y="1211262"/>
            <a:chExt cx="9350680" cy="1066800"/>
          </a:xfrm>
          <a:solidFill>
            <a:sysClr val="window" lastClr="FFFFFF">
              <a:lumMod val="95000"/>
            </a:sysClr>
          </a:solidFill>
        </p:grpSpPr>
        <p:sp>
          <p:nvSpPr>
            <p:cNvPr id="40" name="Bulle rectangulaire 21">
              <a:extLst>
                <a:ext uri="{FF2B5EF4-FFF2-40B4-BE49-F238E27FC236}">
                  <a16:creationId xmlns:a16="http://schemas.microsoft.com/office/drawing/2014/main" id="{3E217E03-EE7D-4CF1-94EA-AEA48EC62FCF}"/>
                </a:ext>
              </a:extLst>
            </p:cNvPr>
            <p:cNvSpPr/>
            <p:nvPr/>
          </p:nvSpPr>
          <p:spPr>
            <a:xfrm flipH="1">
              <a:off x="1721643" y="1211262"/>
              <a:ext cx="9350680" cy="533400"/>
            </a:xfrm>
            <a:prstGeom prst="wedgeRectCallout">
              <a:avLst>
                <a:gd name="adj1" fmla="val 54043"/>
                <a:gd name="adj2" fmla="val -27916"/>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‘tis a fine brew on a day like this! Strong though, how many is sensible?  </a:t>
              </a:r>
            </a:p>
          </p:txBody>
        </p:sp>
        <p:sp>
          <p:nvSpPr>
            <p:cNvPr id="41" name="Bulle rectangulaire 22">
              <a:extLst>
                <a:ext uri="{FF2B5EF4-FFF2-40B4-BE49-F238E27FC236}">
                  <a16:creationId xmlns:a16="http://schemas.microsoft.com/office/drawing/2014/main" id="{CA377567-6E6E-4286-9C59-4130C6B484C3}"/>
                </a:ext>
              </a:extLst>
            </p:cNvPr>
            <p:cNvSpPr/>
            <p:nvPr/>
          </p:nvSpPr>
          <p:spPr>
            <a:xfrm flipH="1">
              <a:off x="2407444" y="1813965"/>
              <a:ext cx="8382000" cy="464097"/>
            </a:xfrm>
            <a:prstGeom prst="wedgeRectCallout">
              <a:avLst>
                <a:gd name="adj1" fmla="val -53591"/>
                <a:gd name="adj2" fmla="val -23856"/>
              </a:avLst>
            </a:prstGeom>
            <a:solidFill>
              <a:srgbClr val="F14124">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I'm not sure yet, I'll let you know !</a:t>
              </a:r>
            </a:p>
          </p:txBody>
        </p:sp>
      </p:grpSp>
      <p:pic>
        <p:nvPicPr>
          <p:cNvPr id="42" name="Picture 41">
            <a:extLst>
              <a:ext uri="{FF2B5EF4-FFF2-40B4-BE49-F238E27FC236}">
                <a16:creationId xmlns:a16="http://schemas.microsoft.com/office/drawing/2014/main" id="{2564BA97-1DC6-4563-9E36-4239654CE9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45337" y="2551887"/>
            <a:ext cx="504303" cy="504303"/>
          </a:xfrm>
          <a:prstGeom prst="rect">
            <a:avLst/>
          </a:prstGeom>
        </p:spPr>
      </p:pic>
      <p:pic>
        <p:nvPicPr>
          <p:cNvPr id="43" name="Picture 42">
            <a:extLst>
              <a:ext uri="{FF2B5EF4-FFF2-40B4-BE49-F238E27FC236}">
                <a16:creationId xmlns:a16="http://schemas.microsoft.com/office/drawing/2014/main" id="{AA474EA1-DF2A-4B3F-937F-F211F5ABA9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2039" y="2515717"/>
            <a:ext cx="807302" cy="576644"/>
          </a:xfrm>
          <a:prstGeom prst="rect">
            <a:avLst/>
          </a:prstGeom>
        </p:spPr>
      </p:pic>
      <p:grpSp>
        <p:nvGrpSpPr>
          <p:cNvPr id="44" name="Group 43">
            <a:extLst>
              <a:ext uri="{FF2B5EF4-FFF2-40B4-BE49-F238E27FC236}">
                <a16:creationId xmlns:a16="http://schemas.microsoft.com/office/drawing/2014/main" id="{A6838B23-7C40-4B97-872A-C90BCDF954F2}"/>
              </a:ext>
            </a:extLst>
          </p:cNvPr>
          <p:cNvGrpSpPr/>
          <p:nvPr/>
        </p:nvGrpSpPr>
        <p:grpSpPr>
          <a:xfrm>
            <a:off x="990600" y="2493555"/>
            <a:ext cx="7420788" cy="733510"/>
            <a:chOff x="1721644" y="2603664"/>
            <a:chExt cx="10091498" cy="997497"/>
          </a:xfrm>
          <a:solidFill>
            <a:sysClr val="window" lastClr="FFFFFF">
              <a:lumMod val="95000"/>
            </a:sysClr>
          </a:solidFill>
        </p:grpSpPr>
        <p:sp>
          <p:nvSpPr>
            <p:cNvPr id="45" name="Bulle rectangulaire 21">
              <a:extLst>
                <a:ext uri="{FF2B5EF4-FFF2-40B4-BE49-F238E27FC236}">
                  <a16:creationId xmlns:a16="http://schemas.microsoft.com/office/drawing/2014/main" id="{137A8DB2-D4AE-4AEA-8041-F4F01A549120}"/>
                </a:ext>
              </a:extLst>
            </p:cNvPr>
            <p:cNvSpPr/>
            <p:nvPr/>
          </p:nvSpPr>
          <p:spPr>
            <a:xfrm flipH="1">
              <a:off x="1721644" y="2603664"/>
              <a:ext cx="10091498" cy="457200"/>
            </a:xfrm>
            <a:prstGeom prst="wedgeRectCallout">
              <a:avLst>
                <a:gd name="adj1" fmla="val 54770"/>
                <a:gd name="adj2" fmla="val 40655"/>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Milan apparently selling Zlatan to balance the books... Where next, Madrid?</a:t>
              </a:r>
            </a:p>
          </p:txBody>
        </p:sp>
        <p:sp>
          <p:nvSpPr>
            <p:cNvPr id="46" name="Bulle rectangulaire 22">
              <a:extLst>
                <a:ext uri="{FF2B5EF4-FFF2-40B4-BE49-F238E27FC236}">
                  <a16:creationId xmlns:a16="http://schemas.microsoft.com/office/drawing/2014/main" id="{F8C0D32F-E3CF-4D15-B13F-F0B7E90647F7}"/>
                </a:ext>
              </a:extLst>
            </p:cNvPr>
            <p:cNvSpPr/>
            <p:nvPr/>
          </p:nvSpPr>
          <p:spPr>
            <a:xfrm flipH="1">
              <a:off x="2407444" y="3137064"/>
              <a:ext cx="8382000" cy="464097"/>
            </a:xfrm>
            <a:prstGeom prst="wedgeRectCallout">
              <a:avLst>
                <a:gd name="adj1" fmla="val -52926"/>
                <a:gd name="adj2" fmla="val 31744"/>
              </a:avLst>
            </a:prstGeom>
            <a:solidFill>
              <a:srgbClr val="F14124">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 don’t know.</a:t>
              </a:r>
            </a:p>
          </p:txBody>
        </p:sp>
      </p:grpSp>
      <p:grpSp>
        <p:nvGrpSpPr>
          <p:cNvPr id="47" name="Group 46">
            <a:extLst>
              <a:ext uri="{FF2B5EF4-FFF2-40B4-BE49-F238E27FC236}">
                <a16:creationId xmlns:a16="http://schemas.microsoft.com/office/drawing/2014/main" id="{C07A52D1-81BB-4DFA-8BF7-29995E422EBB}"/>
              </a:ext>
            </a:extLst>
          </p:cNvPr>
          <p:cNvGrpSpPr/>
          <p:nvPr/>
        </p:nvGrpSpPr>
        <p:grpSpPr>
          <a:xfrm>
            <a:off x="990598" y="1428750"/>
            <a:ext cx="6668012" cy="957645"/>
            <a:chOff x="1721642" y="3926763"/>
            <a:chExt cx="9067802" cy="1302297"/>
          </a:xfrm>
          <a:solidFill>
            <a:sysClr val="window" lastClr="FFFFFF">
              <a:lumMod val="95000"/>
            </a:sysClr>
          </a:solidFill>
        </p:grpSpPr>
        <p:sp>
          <p:nvSpPr>
            <p:cNvPr id="48" name="Bulle rectangulaire 21">
              <a:extLst>
                <a:ext uri="{FF2B5EF4-FFF2-40B4-BE49-F238E27FC236}">
                  <a16:creationId xmlns:a16="http://schemas.microsoft.com/office/drawing/2014/main" id="{63A927EA-23E1-4D87-AC3C-85D514A79C7E}"/>
                </a:ext>
              </a:extLst>
            </p:cNvPr>
            <p:cNvSpPr/>
            <p:nvPr/>
          </p:nvSpPr>
          <p:spPr>
            <a:xfrm flipH="1">
              <a:off x="1721642" y="3926763"/>
              <a:ext cx="8808046" cy="762000"/>
            </a:xfrm>
            <a:prstGeom prst="wedgeRectCallout">
              <a:avLst>
                <a:gd name="adj1" fmla="val 53107"/>
                <a:gd name="adj2" fmla="val 49186"/>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Wow sour starbursts really do make your mouth water... mm</a:t>
              </a:r>
              <a:r>
                <a:rPr kumimoji="0" lang="zh-TW" alt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drool. </a:t>
              </a:r>
              <a:b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Can I have one? </a:t>
              </a:r>
            </a:p>
          </p:txBody>
        </p:sp>
        <p:sp>
          <p:nvSpPr>
            <p:cNvPr id="49" name="Bulle rectangulaire 22">
              <a:extLst>
                <a:ext uri="{FF2B5EF4-FFF2-40B4-BE49-F238E27FC236}">
                  <a16:creationId xmlns:a16="http://schemas.microsoft.com/office/drawing/2014/main" id="{EFC81EB9-1221-40E7-A205-FF1FE44C9474}"/>
                </a:ext>
              </a:extLst>
            </p:cNvPr>
            <p:cNvSpPr/>
            <p:nvPr/>
          </p:nvSpPr>
          <p:spPr>
            <a:xfrm flipH="1">
              <a:off x="2407444" y="4764963"/>
              <a:ext cx="8382000" cy="464097"/>
            </a:xfrm>
            <a:prstGeom prst="wedgeRectCallout">
              <a:avLst>
                <a:gd name="adj1" fmla="val -54099"/>
                <a:gd name="adj2" fmla="val 44855"/>
              </a:avLst>
            </a:prstGeom>
            <a:solidFill>
              <a:srgbClr val="F14124">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Of course!</a:t>
              </a:r>
            </a:p>
          </p:txBody>
        </p:sp>
      </p:grpSp>
      <p:grpSp>
        <p:nvGrpSpPr>
          <p:cNvPr id="50" name="Group 49">
            <a:extLst>
              <a:ext uri="{FF2B5EF4-FFF2-40B4-BE49-F238E27FC236}">
                <a16:creationId xmlns:a16="http://schemas.microsoft.com/office/drawing/2014/main" id="{1349B1A2-C42A-498F-B141-063F90547542}"/>
              </a:ext>
            </a:extLst>
          </p:cNvPr>
          <p:cNvGrpSpPr/>
          <p:nvPr/>
        </p:nvGrpSpPr>
        <p:grpSpPr>
          <a:xfrm>
            <a:off x="990600" y="4242400"/>
            <a:ext cx="6668011" cy="738582"/>
            <a:chOff x="1721644" y="5554662"/>
            <a:chExt cx="9067800" cy="1004395"/>
          </a:xfrm>
          <a:solidFill>
            <a:sysClr val="window" lastClr="FFFFFF">
              <a:lumMod val="95000"/>
            </a:sysClr>
          </a:solidFill>
        </p:grpSpPr>
        <p:sp>
          <p:nvSpPr>
            <p:cNvPr id="51" name="Bulle rectangulaire 21">
              <a:extLst>
                <a:ext uri="{FF2B5EF4-FFF2-40B4-BE49-F238E27FC236}">
                  <a16:creationId xmlns:a16="http://schemas.microsoft.com/office/drawing/2014/main" id="{0F303245-5665-44C0-AD18-8820A74ECA7F}"/>
                </a:ext>
              </a:extLst>
            </p:cNvPr>
            <p:cNvSpPr/>
            <p:nvPr/>
          </p:nvSpPr>
          <p:spPr>
            <a:xfrm flipH="1">
              <a:off x="1721644" y="5554662"/>
              <a:ext cx="8382000" cy="464097"/>
            </a:xfrm>
            <a:prstGeom prst="wedgeRectCallout">
              <a:avLst>
                <a:gd name="adj1" fmla="val 54240"/>
                <a:gd name="adj2" fmla="val -49649"/>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Well he was on in Bromley a while ago... still touring. </a:t>
              </a:r>
            </a:p>
          </p:txBody>
        </p:sp>
        <p:sp>
          <p:nvSpPr>
            <p:cNvPr id="52" name="Bulle rectangulaire 22">
              <a:extLst>
                <a:ext uri="{FF2B5EF4-FFF2-40B4-BE49-F238E27FC236}">
                  <a16:creationId xmlns:a16="http://schemas.microsoft.com/office/drawing/2014/main" id="{1705CC06-C9B2-455A-83DA-BA079B01FF1E}"/>
                </a:ext>
              </a:extLst>
            </p:cNvPr>
            <p:cNvSpPr/>
            <p:nvPr/>
          </p:nvSpPr>
          <p:spPr>
            <a:xfrm flipH="1">
              <a:off x="2407444" y="6094960"/>
              <a:ext cx="8382000" cy="464097"/>
            </a:xfrm>
            <a:prstGeom prst="wedgeRectCallout">
              <a:avLst>
                <a:gd name="adj1" fmla="val -53911"/>
                <a:gd name="adj2" fmla="val -51719"/>
              </a:avLst>
            </a:prstGeom>
            <a:solidFill>
              <a:srgbClr val="F14124">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 don't even know what he's talking about.</a:t>
              </a:r>
            </a:p>
          </p:txBody>
        </p:sp>
      </p:grpSp>
      <p:sp>
        <p:nvSpPr>
          <p:cNvPr id="53" name="Line Callout 1 18">
            <a:extLst>
              <a:ext uri="{FF2B5EF4-FFF2-40B4-BE49-F238E27FC236}">
                <a16:creationId xmlns:a16="http://schemas.microsoft.com/office/drawing/2014/main" id="{872A708C-07C1-4A83-A09D-FC5B30606EFD}"/>
              </a:ext>
            </a:extLst>
          </p:cNvPr>
          <p:cNvSpPr/>
          <p:nvPr/>
        </p:nvSpPr>
        <p:spPr>
          <a:xfrm>
            <a:off x="4576757" y="3283099"/>
            <a:ext cx="3957643" cy="1227252"/>
          </a:xfrm>
          <a:prstGeom prst="borderCallout1">
            <a:avLst>
              <a:gd name="adj1" fmla="val 15818"/>
              <a:gd name="adj2" fmla="val 52104"/>
              <a:gd name="adj3" fmla="val -79298"/>
              <a:gd name="adj4" fmla="val 16394"/>
            </a:avLst>
          </a:prstGeom>
          <a:solidFill>
            <a:srgbClr val="C0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71" b="1" i="0" u="none" strike="noStrike" kern="0" cap="none" spc="0" normalizeH="0" baseline="0" noProof="0" dirty="0">
                <a:ln>
                  <a:noFill/>
                </a:ln>
                <a:solidFill>
                  <a:srgbClr val="FFFF00"/>
                </a:solidFill>
                <a:effectLst/>
                <a:uLnTx/>
                <a:uFillTx/>
                <a:latin typeface="Calibri" panose="020F0502020204030204"/>
                <a:ea typeface="+mn-ea"/>
                <a:cs typeface="+mn-cs"/>
              </a:rPr>
              <a:t>32% responses are general and meaningless</a:t>
            </a:r>
            <a:br>
              <a:rPr kumimoji="0" lang="en-US" sz="1471"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471" b="0" i="1" u="none" strike="noStrike" kern="0" cap="none" spc="0" normalizeH="0" baseline="0" noProof="0" dirty="0">
                <a:ln>
                  <a:noFill/>
                </a:ln>
                <a:solidFill>
                  <a:prstClr val="white"/>
                </a:solidFill>
                <a:effectLst/>
                <a:uLnTx/>
                <a:uFillTx/>
                <a:latin typeface="Calibri" panose="020F0502020204030204"/>
                <a:ea typeface="+mn-ea"/>
                <a:cs typeface="+mn-cs"/>
              </a:rPr>
              <a:t>“</a:t>
            </a:r>
            <a:r>
              <a:rPr kumimoji="0" lang="en-US" sz="1324" b="0" i="1" u="none" strike="noStrike" kern="0" cap="none" spc="0" normalizeH="0" baseline="0" noProof="0" dirty="0">
                <a:ln>
                  <a:noFill/>
                </a:ln>
                <a:solidFill>
                  <a:prstClr val="white"/>
                </a:solidFill>
                <a:effectLst/>
                <a:uLnTx/>
                <a:uFillTx/>
                <a:latin typeface="Calibri" panose="020F0502020204030204"/>
                <a:ea typeface="+mn-ea"/>
                <a:cs typeface="+mn-cs"/>
              </a:rPr>
              <a:t>I don’t know”</a:t>
            </a:r>
            <a:br>
              <a:rPr kumimoji="0" lang="en-US" sz="1324" b="0" i="1"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324" b="0" i="1" u="none" strike="noStrike" kern="0" cap="none" spc="0" normalizeH="0" baseline="0" noProof="0" dirty="0">
                <a:ln>
                  <a:noFill/>
                </a:ln>
                <a:solidFill>
                  <a:prstClr val="white"/>
                </a:solidFill>
                <a:effectLst/>
                <a:uLnTx/>
                <a:uFillTx/>
                <a:latin typeface="Calibri" panose="020F0502020204030204"/>
                <a:ea typeface="+mn-ea"/>
                <a:cs typeface="+mn-cs"/>
              </a:rPr>
              <a:t>“I don’t know what you are talking about” </a:t>
            </a:r>
            <a:br>
              <a:rPr kumimoji="0" lang="en-US" sz="1324" b="0" i="1"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324" b="0" i="1" u="none" strike="noStrike" kern="0" cap="none" spc="0" normalizeH="0" baseline="0" noProof="0" dirty="0">
                <a:ln>
                  <a:noFill/>
                </a:ln>
                <a:solidFill>
                  <a:prstClr val="white"/>
                </a:solidFill>
                <a:effectLst/>
                <a:uLnTx/>
                <a:uFillTx/>
                <a:latin typeface="Calibri" panose="020F0502020204030204"/>
                <a:ea typeface="+mn-ea"/>
                <a:cs typeface="+mn-cs"/>
              </a:rPr>
              <a:t>“I don’t think that is a good idea”</a:t>
            </a:r>
            <a:br>
              <a:rPr kumimoji="0" lang="en-US" sz="1324" b="0" i="1"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324" b="0" i="1" u="none" strike="noStrike" kern="0" cap="none" spc="0" normalizeH="0" baseline="0" noProof="0" dirty="0">
                <a:ln>
                  <a:noFill/>
                </a:ln>
                <a:solidFill>
                  <a:prstClr val="white"/>
                </a:solidFill>
                <a:effectLst/>
                <a:uLnTx/>
                <a:uFillTx/>
                <a:latin typeface="Calibri" panose="020F0502020204030204"/>
                <a:ea typeface="+mn-ea"/>
                <a:cs typeface="+mn-cs"/>
              </a:rPr>
              <a:t>“Oh my god” </a:t>
            </a:r>
            <a:endParaRPr kumimoji="0" lang="en-US" sz="1471" b="0" i="1"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79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MMI for Response Diversity </a:t>
            </a:r>
            <a:r>
              <a:rPr lang="en-US" sz="1800" dirty="0"/>
              <a:t>(</a:t>
            </a:r>
            <a:r>
              <a:rPr lang="en-US" sz="1800" dirty="0">
                <a:hlinkClick r:id="rId3"/>
              </a:rPr>
              <a:t>Li et al., 2016</a:t>
            </a:r>
            <a:r>
              <a:rPr lang="en-US" sz="1800" dirty="0"/>
              <a:t>)</a:t>
            </a:r>
            <a:endParaRPr lang="en-US" sz="3200" dirty="0"/>
          </a:p>
        </p:txBody>
      </p:sp>
      <p:grpSp>
        <p:nvGrpSpPr>
          <p:cNvPr id="38" name="Group 37">
            <a:extLst>
              <a:ext uri="{FF2B5EF4-FFF2-40B4-BE49-F238E27FC236}">
                <a16:creationId xmlns:a16="http://schemas.microsoft.com/office/drawing/2014/main" id="{E2F7C99D-18D7-4118-B8A3-4F628FFB0769}"/>
              </a:ext>
            </a:extLst>
          </p:cNvPr>
          <p:cNvGrpSpPr/>
          <p:nvPr/>
        </p:nvGrpSpPr>
        <p:grpSpPr>
          <a:xfrm>
            <a:off x="994442" y="3346348"/>
            <a:ext cx="6876027" cy="784472"/>
            <a:chOff x="1721643" y="1211262"/>
            <a:chExt cx="9350680" cy="1066800"/>
          </a:xfrm>
          <a:solidFill>
            <a:sysClr val="window" lastClr="FFFFFF">
              <a:lumMod val="95000"/>
            </a:sysClr>
          </a:solidFill>
        </p:grpSpPr>
        <p:sp>
          <p:nvSpPr>
            <p:cNvPr id="39" name="Bulle rectangulaire 21">
              <a:extLst>
                <a:ext uri="{FF2B5EF4-FFF2-40B4-BE49-F238E27FC236}">
                  <a16:creationId xmlns:a16="http://schemas.microsoft.com/office/drawing/2014/main" id="{ACC90C7C-BFAB-4A56-8445-CF7C2AE0800A}"/>
                </a:ext>
              </a:extLst>
            </p:cNvPr>
            <p:cNvSpPr/>
            <p:nvPr/>
          </p:nvSpPr>
          <p:spPr>
            <a:xfrm flipH="1">
              <a:off x="1721643" y="1211262"/>
              <a:ext cx="9350680" cy="533400"/>
            </a:xfrm>
            <a:prstGeom prst="wedgeRectCallout">
              <a:avLst>
                <a:gd name="adj1" fmla="val 54043"/>
                <a:gd name="adj2" fmla="val -27916"/>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‘tis a fine brew on a day like this! Strong though, how many is sensible?  </a:t>
              </a:r>
            </a:p>
          </p:txBody>
        </p:sp>
        <p:sp>
          <p:nvSpPr>
            <p:cNvPr id="40" name="Bulle rectangulaire 22">
              <a:extLst>
                <a:ext uri="{FF2B5EF4-FFF2-40B4-BE49-F238E27FC236}">
                  <a16:creationId xmlns:a16="http://schemas.microsoft.com/office/drawing/2014/main" id="{B2E83017-A2A6-49EF-9319-25344E32C1AC}"/>
                </a:ext>
              </a:extLst>
            </p:cNvPr>
            <p:cNvSpPr/>
            <p:nvPr/>
          </p:nvSpPr>
          <p:spPr>
            <a:xfrm flipH="1">
              <a:off x="2407444" y="1813965"/>
              <a:ext cx="8382000" cy="464097"/>
            </a:xfrm>
            <a:prstGeom prst="wedgeRectCallout">
              <a:avLst>
                <a:gd name="adj1" fmla="val -53591"/>
                <a:gd name="adj2" fmla="val -23856"/>
              </a:avLst>
            </a:prstGeom>
            <a:solidFill>
              <a:srgbClr val="F14124">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Depends on how much you drink!</a:t>
              </a:r>
            </a:p>
          </p:txBody>
        </p:sp>
      </p:grpSp>
      <p:pic>
        <p:nvPicPr>
          <p:cNvPr id="41" name="Picture 40">
            <a:extLst>
              <a:ext uri="{FF2B5EF4-FFF2-40B4-BE49-F238E27FC236}">
                <a16:creationId xmlns:a16="http://schemas.microsoft.com/office/drawing/2014/main" id="{BF5A3529-9594-41D0-971F-9FAE16B24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45337" y="2551887"/>
            <a:ext cx="504303" cy="504303"/>
          </a:xfrm>
          <a:prstGeom prst="rect">
            <a:avLst/>
          </a:prstGeom>
        </p:spPr>
      </p:pic>
      <p:pic>
        <p:nvPicPr>
          <p:cNvPr id="42" name="Picture 41">
            <a:extLst>
              <a:ext uri="{FF2B5EF4-FFF2-40B4-BE49-F238E27FC236}">
                <a16:creationId xmlns:a16="http://schemas.microsoft.com/office/drawing/2014/main" id="{40F7B2CA-7717-4232-9D9E-CE6670D7BA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2039" y="2515717"/>
            <a:ext cx="807302" cy="576644"/>
          </a:xfrm>
          <a:prstGeom prst="rect">
            <a:avLst/>
          </a:prstGeom>
        </p:spPr>
      </p:pic>
      <p:grpSp>
        <p:nvGrpSpPr>
          <p:cNvPr id="43" name="Group 42">
            <a:extLst>
              <a:ext uri="{FF2B5EF4-FFF2-40B4-BE49-F238E27FC236}">
                <a16:creationId xmlns:a16="http://schemas.microsoft.com/office/drawing/2014/main" id="{46F7891D-58B3-4C15-A7A2-C93B01FD7C60}"/>
              </a:ext>
            </a:extLst>
          </p:cNvPr>
          <p:cNvGrpSpPr/>
          <p:nvPr/>
        </p:nvGrpSpPr>
        <p:grpSpPr>
          <a:xfrm>
            <a:off x="990600" y="2493555"/>
            <a:ext cx="7420788" cy="733510"/>
            <a:chOff x="1721644" y="2603664"/>
            <a:chExt cx="10091498" cy="997497"/>
          </a:xfrm>
          <a:solidFill>
            <a:sysClr val="window" lastClr="FFFFFF">
              <a:lumMod val="95000"/>
            </a:sysClr>
          </a:solidFill>
        </p:grpSpPr>
        <p:sp>
          <p:nvSpPr>
            <p:cNvPr id="44" name="Bulle rectangulaire 21">
              <a:extLst>
                <a:ext uri="{FF2B5EF4-FFF2-40B4-BE49-F238E27FC236}">
                  <a16:creationId xmlns:a16="http://schemas.microsoft.com/office/drawing/2014/main" id="{F4734C14-E67B-47D3-956B-4D654DB097A7}"/>
                </a:ext>
              </a:extLst>
            </p:cNvPr>
            <p:cNvSpPr/>
            <p:nvPr/>
          </p:nvSpPr>
          <p:spPr>
            <a:xfrm flipH="1">
              <a:off x="1721644" y="2603664"/>
              <a:ext cx="10091498" cy="457200"/>
            </a:xfrm>
            <a:prstGeom prst="wedgeRectCallout">
              <a:avLst>
                <a:gd name="adj1" fmla="val 54770"/>
                <a:gd name="adj2" fmla="val 40655"/>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Milan apparently selling Zlatan to balance the books... Where next, Madrid?</a:t>
              </a:r>
            </a:p>
          </p:txBody>
        </p:sp>
        <p:sp>
          <p:nvSpPr>
            <p:cNvPr id="45" name="Bulle rectangulaire 22">
              <a:extLst>
                <a:ext uri="{FF2B5EF4-FFF2-40B4-BE49-F238E27FC236}">
                  <a16:creationId xmlns:a16="http://schemas.microsoft.com/office/drawing/2014/main" id="{DB6F2E02-6EC9-4F01-9DC1-1D892E365536}"/>
                </a:ext>
              </a:extLst>
            </p:cNvPr>
            <p:cNvSpPr/>
            <p:nvPr/>
          </p:nvSpPr>
          <p:spPr>
            <a:xfrm flipH="1">
              <a:off x="2407444" y="3137064"/>
              <a:ext cx="8382000" cy="464097"/>
            </a:xfrm>
            <a:prstGeom prst="wedgeRectCallout">
              <a:avLst>
                <a:gd name="adj1" fmla="val -52926"/>
                <a:gd name="adj2" fmla="val 31744"/>
              </a:avLst>
            </a:prstGeom>
            <a:solidFill>
              <a:srgbClr val="F14124">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 think he'd be a good signing.</a:t>
              </a:r>
            </a:p>
          </p:txBody>
        </p:sp>
      </p:grpSp>
      <p:grpSp>
        <p:nvGrpSpPr>
          <p:cNvPr id="46" name="Group 45">
            <a:extLst>
              <a:ext uri="{FF2B5EF4-FFF2-40B4-BE49-F238E27FC236}">
                <a16:creationId xmlns:a16="http://schemas.microsoft.com/office/drawing/2014/main" id="{2B1FC16E-0171-4B39-9444-29973DDCE6BB}"/>
              </a:ext>
            </a:extLst>
          </p:cNvPr>
          <p:cNvGrpSpPr/>
          <p:nvPr/>
        </p:nvGrpSpPr>
        <p:grpSpPr>
          <a:xfrm>
            <a:off x="990600" y="1428750"/>
            <a:ext cx="6668011" cy="957645"/>
            <a:chOff x="1721644" y="3926763"/>
            <a:chExt cx="9067800" cy="1302297"/>
          </a:xfrm>
          <a:solidFill>
            <a:sysClr val="window" lastClr="FFFFFF">
              <a:lumMod val="95000"/>
            </a:sysClr>
          </a:solidFill>
        </p:grpSpPr>
        <p:sp>
          <p:nvSpPr>
            <p:cNvPr id="47" name="Bulle rectangulaire 21">
              <a:extLst>
                <a:ext uri="{FF2B5EF4-FFF2-40B4-BE49-F238E27FC236}">
                  <a16:creationId xmlns:a16="http://schemas.microsoft.com/office/drawing/2014/main" id="{E9571403-F394-4603-9B4C-DE07DFB64B16}"/>
                </a:ext>
              </a:extLst>
            </p:cNvPr>
            <p:cNvSpPr/>
            <p:nvPr/>
          </p:nvSpPr>
          <p:spPr>
            <a:xfrm flipH="1">
              <a:off x="1721644" y="3926763"/>
              <a:ext cx="8808045" cy="762000"/>
            </a:xfrm>
            <a:prstGeom prst="wedgeRectCallout">
              <a:avLst>
                <a:gd name="adj1" fmla="val 53107"/>
                <a:gd name="adj2" fmla="val 49186"/>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Wow sour starbursts really do make your mouth water... mm drool. </a:t>
              </a:r>
              <a:b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Can I have one? </a:t>
              </a:r>
            </a:p>
          </p:txBody>
        </p:sp>
        <p:sp>
          <p:nvSpPr>
            <p:cNvPr id="48" name="Bulle rectangulaire 22">
              <a:extLst>
                <a:ext uri="{FF2B5EF4-FFF2-40B4-BE49-F238E27FC236}">
                  <a16:creationId xmlns:a16="http://schemas.microsoft.com/office/drawing/2014/main" id="{514B606C-E564-45DC-9369-D0C1EC7ECC3A}"/>
                </a:ext>
              </a:extLst>
            </p:cNvPr>
            <p:cNvSpPr/>
            <p:nvPr/>
          </p:nvSpPr>
          <p:spPr>
            <a:xfrm flipH="1">
              <a:off x="2407444" y="4764963"/>
              <a:ext cx="8382000" cy="464097"/>
            </a:xfrm>
            <a:prstGeom prst="wedgeRectCallout">
              <a:avLst>
                <a:gd name="adj1" fmla="val -54099"/>
                <a:gd name="adj2" fmla="val 44855"/>
              </a:avLst>
            </a:prstGeom>
            <a:solidFill>
              <a:srgbClr val="F14124">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Of course you can! They’re delicious!</a:t>
              </a:r>
            </a:p>
          </p:txBody>
        </p:sp>
      </p:grpSp>
      <p:grpSp>
        <p:nvGrpSpPr>
          <p:cNvPr id="49" name="Group 48">
            <a:extLst>
              <a:ext uri="{FF2B5EF4-FFF2-40B4-BE49-F238E27FC236}">
                <a16:creationId xmlns:a16="http://schemas.microsoft.com/office/drawing/2014/main" id="{8DC43764-ED31-421B-B886-E20CFD0DC1C4}"/>
              </a:ext>
            </a:extLst>
          </p:cNvPr>
          <p:cNvGrpSpPr/>
          <p:nvPr/>
        </p:nvGrpSpPr>
        <p:grpSpPr>
          <a:xfrm>
            <a:off x="990600" y="4242400"/>
            <a:ext cx="6668011" cy="738582"/>
            <a:chOff x="1721644" y="5554662"/>
            <a:chExt cx="9067800" cy="1004395"/>
          </a:xfrm>
          <a:solidFill>
            <a:sysClr val="window" lastClr="FFFFFF">
              <a:lumMod val="95000"/>
            </a:sysClr>
          </a:solidFill>
        </p:grpSpPr>
        <p:sp>
          <p:nvSpPr>
            <p:cNvPr id="50" name="Bulle rectangulaire 21">
              <a:extLst>
                <a:ext uri="{FF2B5EF4-FFF2-40B4-BE49-F238E27FC236}">
                  <a16:creationId xmlns:a16="http://schemas.microsoft.com/office/drawing/2014/main" id="{9DB03E88-4F18-4956-B052-8BC238C2ADF5}"/>
                </a:ext>
              </a:extLst>
            </p:cNvPr>
            <p:cNvSpPr/>
            <p:nvPr/>
          </p:nvSpPr>
          <p:spPr>
            <a:xfrm flipH="1">
              <a:off x="1721644" y="5554662"/>
              <a:ext cx="8382000" cy="464097"/>
            </a:xfrm>
            <a:prstGeom prst="wedgeRectCallout">
              <a:avLst>
                <a:gd name="adj1" fmla="val 54240"/>
                <a:gd name="adj2" fmla="val -49649"/>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Well he was on in Bromley a while ago... still touring. </a:t>
              </a:r>
            </a:p>
          </p:txBody>
        </p:sp>
        <p:sp>
          <p:nvSpPr>
            <p:cNvPr id="51" name="Bulle rectangulaire 22">
              <a:extLst>
                <a:ext uri="{FF2B5EF4-FFF2-40B4-BE49-F238E27FC236}">
                  <a16:creationId xmlns:a16="http://schemas.microsoft.com/office/drawing/2014/main" id="{EA211AF6-1874-4929-995D-4B9363569966}"/>
                </a:ext>
              </a:extLst>
            </p:cNvPr>
            <p:cNvSpPr/>
            <p:nvPr/>
          </p:nvSpPr>
          <p:spPr>
            <a:xfrm flipH="1">
              <a:off x="2407444" y="6094960"/>
              <a:ext cx="8382000" cy="464097"/>
            </a:xfrm>
            <a:prstGeom prst="wedgeRectCallout">
              <a:avLst>
                <a:gd name="adj1" fmla="val -53911"/>
                <a:gd name="adj2" fmla="val -51719"/>
              </a:avLst>
            </a:prstGeom>
            <a:solidFill>
              <a:srgbClr val="F14124">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I’ve never seen him live.</a:t>
              </a:r>
            </a:p>
          </p:txBody>
        </p:sp>
      </p:grpSp>
      <p:sp>
        <p:nvSpPr>
          <p:cNvPr id="52" name="Rectangle 51">
            <a:extLst>
              <a:ext uri="{FF2B5EF4-FFF2-40B4-BE49-F238E27FC236}">
                <a16:creationId xmlns:a16="http://schemas.microsoft.com/office/drawing/2014/main" id="{C572BF6F-BD03-4F19-B367-766C98A6AE11}"/>
              </a:ext>
            </a:extLst>
          </p:cNvPr>
          <p:cNvSpPr/>
          <p:nvPr/>
        </p:nvSpPr>
        <p:spPr>
          <a:xfrm>
            <a:off x="3891470" y="1465128"/>
            <a:ext cx="2280730" cy="239081"/>
          </a:xfrm>
          <a:prstGeom prst="rect">
            <a:avLst/>
          </a:prstGeom>
          <a:noFill/>
          <a:ln w="3492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B7379F6F-21DC-43EF-B6CF-9303FCE7A535}"/>
              </a:ext>
            </a:extLst>
          </p:cNvPr>
          <p:cNvSpPr/>
          <p:nvPr/>
        </p:nvSpPr>
        <p:spPr>
          <a:xfrm>
            <a:off x="5353902" y="2081106"/>
            <a:ext cx="977574" cy="255307"/>
          </a:xfrm>
          <a:prstGeom prst="rect">
            <a:avLst/>
          </a:prstGeom>
          <a:noFill/>
          <a:ln w="3492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2D0D616A-3A6C-4112-9C1F-56738FD661A8}"/>
              </a:ext>
            </a:extLst>
          </p:cNvPr>
          <p:cNvSpPr/>
          <p:nvPr/>
        </p:nvSpPr>
        <p:spPr>
          <a:xfrm>
            <a:off x="6223991" y="2553813"/>
            <a:ext cx="1167410" cy="239081"/>
          </a:xfrm>
          <a:prstGeom prst="rect">
            <a:avLst/>
          </a:prstGeom>
          <a:noFill/>
          <a:ln w="3492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88955D02-1D40-4308-BAA9-742A42C0029E}"/>
              </a:ext>
            </a:extLst>
          </p:cNvPr>
          <p:cNvSpPr/>
          <p:nvPr/>
        </p:nvSpPr>
        <p:spPr>
          <a:xfrm>
            <a:off x="4724400" y="2945119"/>
            <a:ext cx="1295400" cy="239081"/>
          </a:xfrm>
          <a:prstGeom prst="rect">
            <a:avLst/>
          </a:prstGeom>
          <a:noFill/>
          <a:ln w="3492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8CAD52B4-1759-41EB-A31A-6574A2AE664E}"/>
              </a:ext>
            </a:extLst>
          </p:cNvPr>
          <p:cNvSpPr/>
          <p:nvPr/>
        </p:nvSpPr>
        <p:spPr>
          <a:xfrm>
            <a:off x="2005555" y="3424038"/>
            <a:ext cx="495295" cy="259365"/>
          </a:xfrm>
          <a:prstGeom prst="rect">
            <a:avLst/>
          </a:prstGeom>
          <a:noFill/>
          <a:ln w="3492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531DEFCF-B822-4880-AF86-19254A06B850}"/>
              </a:ext>
            </a:extLst>
          </p:cNvPr>
          <p:cNvSpPr/>
          <p:nvPr/>
        </p:nvSpPr>
        <p:spPr>
          <a:xfrm>
            <a:off x="5563989" y="3838163"/>
            <a:ext cx="608212" cy="239081"/>
          </a:xfrm>
          <a:prstGeom prst="rect">
            <a:avLst/>
          </a:prstGeom>
          <a:noFill/>
          <a:ln w="3492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8" name="Straight Connector 57">
            <a:extLst>
              <a:ext uri="{FF2B5EF4-FFF2-40B4-BE49-F238E27FC236}">
                <a16:creationId xmlns:a16="http://schemas.microsoft.com/office/drawing/2014/main" id="{9710E902-3A3F-4848-BE76-98BD62D78506}"/>
              </a:ext>
            </a:extLst>
          </p:cNvPr>
          <p:cNvCxnSpPr>
            <a:stCxn id="52" idx="2"/>
            <a:endCxn id="53" idx="0"/>
          </p:cNvCxnSpPr>
          <p:nvPr/>
        </p:nvCxnSpPr>
        <p:spPr>
          <a:xfrm>
            <a:off x="5031835" y="1704209"/>
            <a:ext cx="810854" cy="376897"/>
          </a:xfrm>
          <a:prstGeom prst="line">
            <a:avLst/>
          </a:prstGeom>
          <a:noFill/>
          <a:ln w="34925" cap="flat" cmpd="sng" algn="ctr">
            <a:solidFill>
              <a:srgbClr val="C00000"/>
            </a:solidFill>
            <a:prstDash val="solid"/>
            <a:tailEnd type="stealth" w="lg" len="med"/>
          </a:ln>
          <a:effectLst>
            <a:outerShdw blurRad="38100" dist="30000" dir="5400000" rotWithShape="0">
              <a:srgbClr val="000000">
                <a:alpha val="45000"/>
              </a:srgbClr>
            </a:outerShdw>
          </a:effectLst>
        </p:spPr>
      </p:cxnSp>
      <p:cxnSp>
        <p:nvCxnSpPr>
          <p:cNvPr id="59" name="Straight Connector 58">
            <a:extLst>
              <a:ext uri="{FF2B5EF4-FFF2-40B4-BE49-F238E27FC236}">
                <a16:creationId xmlns:a16="http://schemas.microsoft.com/office/drawing/2014/main" id="{6B3228B1-C1E8-4932-ACF9-4132D6154308}"/>
              </a:ext>
            </a:extLst>
          </p:cNvPr>
          <p:cNvCxnSpPr>
            <a:stCxn id="54" idx="2"/>
          </p:cNvCxnSpPr>
          <p:nvPr/>
        </p:nvCxnSpPr>
        <p:spPr>
          <a:xfrm flipH="1">
            <a:off x="5353902" y="2792894"/>
            <a:ext cx="1453794" cy="152225"/>
          </a:xfrm>
          <a:prstGeom prst="line">
            <a:avLst/>
          </a:prstGeom>
          <a:noFill/>
          <a:ln w="34925" cap="flat" cmpd="sng" algn="ctr">
            <a:solidFill>
              <a:srgbClr val="C00000"/>
            </a:solidFill>
            <a:prstDash val="solid"/>
            <a:tailEnd type="stealth" w="lg" len="med"/>
          </a:ln>
          <a:effectLst>
            <a:outerShdw blurRad="38100" dist="30000" dir="5400000" rotWithShape="0">
              <a:srgbClr val="000000">
                <a:alpha val="45000"/>
              </a:srgbClr>
            </a:outerShdw>
          </a:effectLst>
        </p:spPr>
      </p:cxnSp>
      <p:cxnSp>
        <p:nvCxnSpPr>
          <p:cNvPr id="60" name="Straight Connector 34">
            <a:extLst>
              <a:ext uri="{FF2B5EF4-FFF2-40B4-BE49-F238E27FC236}">
                <a16:creationId xmlns:a16="http://schemas.microsoft.com/office/drawing/2014/main" id="{6D76AD2F-AD88-4A8F-A5D3-2379DF3362B5}"/>
              </a:ext>
            </a:extLst>
          </p:cNvPr>
          <p:cNvCxnSpPr>
            <a:stCxn id="56" idx="2"/>
            <a:endCxn id="57" idx="0"/>
          </p:cNvCxnSpPr>
          <p:nvPr/>
        </p:nvCxnSpPr>
        <p:spPr>
          <a:xfrm>
            <a:off x="2253203" y="3683403"/>
            <a:ext cx="3614892" cy="154760"/>
          </a:xfrm>
          <a:prstGeom prst="line">
            <a:avLst/>
          </a:prstGeom>
          <a:noFill/>
          <a:ln w="34925" cap="flat" cmpd="sng" algn="ctr">
            <a:solidFill>
              <a:srgbClr val="C00000"/>
            </a:solidFill>
            <a:prstDash val="solid"/>
            <a:tailEnd type="stealth" w="lg" len="med"/>
          </a:ln>
          <a:effectLst>
            <a:outerShdw blurRad="38100" dist="30000" dir="5400000" rotWithShape="0">
              <a:srgbClr val="000000">
                <a:alpha val="45000"/>
              </a:srgbClr>
            </a:outerShdw>
          </a:effectLst>
        </p:spPr>
      </p:cxnSp>
      <p:sp>
        <p:nvSpPr>
          <p:cNvPr id="61" name="Rectangle 25">
            <a:extLst>
              <a:ext uri="{FF2B5EF4-FFF2-40B4-BE49-F238E27FC236}">
                <a16:creationId xmlns:a16="http://schemas.microsoft.com/office/drawing/2014/main" id="{B8F8FFEF-E0FC-4B15-8E74-9833C78FA851}"/>
              </a:ext>
            </a:extLst>
          </p:cNvPr>
          <p:cNvSpPr/>
          <p:nvPr/>
        </p:nvSpPr>
        <p:spPr>
          <a:xfrm>
            <a:off x="2763447" y="2553813"/>
            <a:ext cx="665554" cy="239081"/>
          </a:xfrm>
          <a:prstGeom prst="rect">
            <a:avLst/>
          </a:prstGeom>
          <a:noFill/>
          <a:ln w="3492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2" name="Straight Connector 30">
            <a:extLst>
              <a:ext uri="{FF2B5EF4-FFF2-40B4-BE49-F238E27FC236}">
                <a16:creationId xmlns:a16="http://schemas.microsoft.com/office/drawing/2014/main" id="{6E1DEFD3-C078-45A8-B0F6-8A5E9D60356B}"/>
              </a:ext>
            </a:extLst>
          </p:cNvPr>
          <p:cNvCxnSpPr>
            <a:stCxn id="61" idx="2"/>
            <a:endCxn id="55" idx="0"/>
          </p:cNvCxnSpPr>
          <p:nvPr/>
        </p:nvCxnSpPr>
        <p:spPr>
          <a:xfrm>
            <a:off x="3096224" y="2792894"/>
            <a:ext cx="2275876" cy="152225"/>
          </a:xfrm>
          <a:prstGeom prst="line">
            <a:avLst/>
          </a:prstGeom>
          <a:noFill/>
          <a:ln w="34925" cap="flat" cmpd="sng" algn="ctr">
            <a:solidFill>
              <a:srgbClr val="C00000"/>
            </a:solidFill>
            <a:prstDash val="solid"/>
            <a:tailEnd type="stealth" w="lg" len="med"/>
          </a:ln>
          <a:effectLst>
            <a:outerShdw blurRad="38100" dist="30000" dir="5400000" rotWithShape="0">
              <a:srgbClr val="000000">
                <a:alpha val="45000"/>
              </a:srgbClr>
            </a:outerShdw>
          </a:effectLst>
        </p:spPr>
      </p:cxnSp>
      <p:sp>
        <p:nvSpPr>
          <p:cNvPr id="63" name="Rectangle 27">
            <a:extLst>
              <a:ext uri="{FF2B5EF4-FFF2-40B4-BE49-F238E27FC236}">
                <a16:creationId xmlns:a16="http://schemas.microsoft.com/office/drawing/2014/main" id="{E617F291-E5D6-44C6-AE5E-3C8A093218F5}"/>
              </a:ext>
            </a:extLst>
          </p:cNvPr>
          <p:cNvSpPr/>
          <p:nvPr/>
        </p:nvSpPr>
        <p:spPr>
          <a:xfrm>
            <a:off x="5391134" y="4294624"/>
            <a:ext cx="1085866" cy="259365"/>
          </a:xfrm>
          <a:prstGeom prst="rect">
            <a:avLst/>
          </a:prstGeom>
          <a:noFill/>
          <a:ln w="3492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Rectangle 28">
            <a:extLst>
              <a:ext uri="{FF2B5EF4-FFF2-40B4-BE49-F238E27FC236}">
                <a16:creationId xmlns:a16="http://schemas.microsoft.com/office/drawing/2014/main" id="{116A4603-8959-4B7E-B625-34ABB995BA04}"/>
              </a:ext>
            </a:extLst>
          </p:cNvPr>
          <p:cNvSpPr/>
          <p:nvPr/>
        </p:nvSpPr>
        <p:spPr>
          <a:xfrm>
            <a:off x="4396888" y="4690804"/>
            <a:ext cx="1318112" cy="239081"/>
          </a:xfrm>
          <a:prstGeom prst="rect">
            <a:avLst/>
          </a:prstGeom>
          <a:noFill/>
          <a:ln w="3492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5" name="Straight Connector 34">
            <a:extLst>
              <a:ext uri="{FF2B5EF4-FFF2-40B4-BE49-F238E27FC236}">
                <a16:creationId xmlns:a16="http://schemas.microsoft.com/office/drawing/2014/main" id="{4057C63A-E31C-429A-8D30-B89C18FD8732}"/>
              </a:ext>
            </a:extLst>
          </p:cNvPr>
          <p:cNvCxnSpPr>
            <a:stCxn id="63" idx="2"/>
            <a:endCxn id="64" idx="0"/>
          </p:cNvCxnSpPr>
          <p:nvPr/>
        </p:nvCxnSpPr>
        <p:spPr>
          <a:xfrm flipH="1">
            <a:off x="5055944" y="4553989"/>
            <a:ext cx="878123" cy="136815"/>
          </a:xfrm>
          <a:prstGeom prst="line">
            <a:avLst/>
          </a:prstGeom>
          <a:noFill/>
          <a:ln w="34925" cap="flat" cmpd="sng" algn="ctr">
            <a:solidFill>
              <a:srgbClr val="C00000"/>
            </a:solidFill>
            <a:prstDash val="solid"/>
            <a:tailEnd type="stealth" w="lg" len="med"/>
          </a:ln>
          <a:effectLst>
            <a:outerShdw blurRad="38100" dist="30000" dir="5400000" rotWithShape="0">
              <a:srgbClr val="000000">
                <a:alpha val="45000"/>
              </a:srgbClr>
            </a:outerShdw>
          </a:effectLst>
        </p:spPr>
      </p:cxnSp>
    </p:spTree>
    <p:extLst>
      <p:ext uri="{BB962C8B-B14F-4D97-AF65-F5344CB8AC3E}">
        <p14:creationId xmlns:p14="http://schemas.microsoft.com/office/powerpoint/2010/main" val="183890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61" grpId="0" animBg="1"/>
      <p:bldP spid="63" grpId="0" animBg="1"/>
      <p:bldP spid="6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4EAB-56E2-4A18-9FA1-8A66DEC17C04}"/>
              </a:ext>
            </a:extLst>
          </p:cNvPr>
          <p:cNvSpPr>
            <a:spLocks noGrp="1"/>
          </p:cNvSpPr>
          <p:nvPr>
            <p:ph type="title"/>
          </p:nvPr>
        </p:nvSpPr>
        <p:spPr/>
        <p:txBody>
          <a:bodyPr>
            <a:normAutofit/>
          </a:bodyPr>
          <a:lstStyle/>
          <a:p>
            <a:r>
              <a:rPr lang="en-US" sz="3200" dirty="0"/>
              <a:t>Issue 2: Response Inconsistency</a:t>
            </a:r>
          </a:p>
        </p:txBody>
      </p:sp>
      <p:sp>
        <p:nvSpPr>
          <p:cNvPr id="4" name="Slide Number Placeholder 3">
            <a:extLst>
              <a:ext uri="{FF2B5EF4-FFF2-40B4-BE49-F238E27FC236}">
                <a16:creationId xmlns:a16="http://schemas.microsoft.com/office/drawing/2014/main" id="{0D537378-073C-4A69-B2CA-1DDCFD5A3262}"/>
              </a:ext>
            </a:extLst>
          </p:cNvPr>
          <p:cNvSpPr>
            <a:spLocks noGrp="1"/>
          </p:cNvSpPr>
          <p:nvPr>
            <p:ph type="sldNum" sz="quarter" idx="12"/>
          </p:nvPr>
        </p:nvSpPr>
        <p:spPr/>
        <p:txBody>
          <a:bodyPr/>
          <a:lstStyle/>
          <a:p>
            <a:pPr marL="0" marR="0" lvl="0" indent="0" algn="r" defTabSz="342892" rtl="0" eaLnBrk="1" fontAlgn="auto" latinLnBrk="0" hangingPunct="1">
              <a:lnSpc>
                <a:spcPct val="100000"/>
              </a:lnSpc>
              <a:spcBef>
                <a:spcPts val="0"/>
              </a:spcBef>
              <a:spcAft>
                <a:spcPts val="0"/>
              </a:spcAft>
              <a:buClrTx/>
              <a:buSzTx/>
              <a:buFontTx/>
              <a:buNone/>
              <a:tabLst/>
              <a:defRPr/>
            </a:pPr>
            <a:fld id="{629637A9-119A-49DA-BD12-AAC58B377D80}"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342892" rtl="0" eaLnBrk="1" fontAlgn="auto" latinLnBrk="0" hangingPunct="1">
                <a:lnSpc>
                  <a:spcPct val="100000"/>
                </a:lnSpc>
                <a:spcBef>
                  <a:spcPts val="0"/>
                </a:spcBef>
                <a:spcAft>
                  <a:spcPts val="0"/>
                </a:spcAft>
                <a:buClrTx/>
                <a:buSzTx/>
                <a:buFontTx/>
                <a:buNone/>
                <a:tabLst/>
                <a:defRPr/>
              </a:pPr>
              <a:t>33</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4" name="Content Placeholder 13" descr="A screenshot of text&#10;&#10;Description generated with very high confidence">
            <a:extLst>
              <a:ext uri="{FF2B5EF4-FFF2-40B4-BE49-F238E27FC236}">
                <a16:creationId xmlns:a16="http://schemas.microsoft.com/office/drawing/2014/main" id="{57AE17F9-152C-4B8B-9C4E-4A187C73BD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428750"/>
            <a:ext cx="4349143" cy="2936875"/>
          </a:xfrm>
        </p:spPr>
      </p:pic>
      <p:pic>
        <p:nvPicPr>
          <p:cNvPr id="16" name="Picture 15" descr="A screenshot of a cell phone&#10;&#10;Description generated with very high confidence">
            <a:extLst>
              <a:ext uri="{FF2B5EF4-FFF2-40B4-BE49-F238E27FC236}">
                <a16:creationId xmlns:a16="http://schemas.microsoft.com/office/drawing/2014/main" id="{4E5EE1FF-A509-472A-B055-E4D3DC304F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18"/>
          <a:stretch/>
        </p:blipFill>
        <p:spPr>
          <a:xfrm>
            <a:off x="5029200" y="1457145"/>
            <a:ext cx="3877438" cy="1971015"/>
          </a:xfrm>
          <a:prstGeom prst="rect">
            <a:avLst/>
          </a:prstGeom>
        </p:spPr>
      </p:pic>
    </p:spTree>
    <p:extLst>
      <p:ext uri="{BB962C8B-B14F-4D97-AF65-F5344CB8AC3E}">
        <p14:creationId xmlns:p14="http://schemas.microsoft.com/office/powerpoint/2010/main" val="1095209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Personalized Response Generation</a:t>
            </a:r>
            <a:r>
              <a:rPr lang="en-US" sz="2800" dirty="0"/>
              <a:t> </a:t>
            </a:r>
            <a:r>
              <a:rPr lang="en-US" sz="1700" dirty="0"/>
              <a:t>(</a:t>
            </a:r>
            <a:r>
              <a:rPr lang="en-US" sz="1700" dirty="0">
                <a:hlinkClick r:id="rId3"/>
              </a:rPr>
              <a:t>Li et al., 2016</a:t>
            </a:r>
            <a:r>
              <a:rPr lang="en-US" sz="1700" dirty="0"/>
              <a:t>)</a:t>
            </a:r>
          </a:p>
        </p:txBody>
      </p:sp>
      <p:pic>
        <p:nvPicPr>
          <p:cNvPr id="209" name="Picture 208">
            <a:extLst>
              <a:ext uri="{FF2B5EF4-FFF2-40B4-BE49-F238E27FC236}">
                <a16:creationId xmlns:a16="http://schemas.microsoft.com/office/drawing/2014/main" id="{3E47CDBC-E7A5-4446-A71D-AAD8A60114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571" b="5546"/>
          <a:stretch/>
        </p:blipFill>
        <p:spPr>
          <a:xfrm>
            <a:off x="4748339" y="1442500"/>
            <a:ext cx="3222677" cy="1815050"/>
          </a:xfrm>
          <a:prstGeom prst="rect">
            <a:avLst/>
          </a:prstGeom>
        </p:spPr>
      </p:pic>
      <p:sp>
        <p:nvSpPr>
          <p:cNvPr id="210" name="Bulle rectangulaire 18 1">
            <a:extLst>
              <a:ext uri="{FF2B5EF4-FFF2-40B4-BE49-F238E27FC236}">
                <a16:creationId xmlns:a16="http://schemas.microsoft.com/office/drawing/2014/main" id="{0B791378-19B0-4C2A-9E80-B38E6A61A30B}"/>
              </a:ext>
            </a:extLst>
          </p:cNvPr>
          <p:cNvSpPr/>
          <p:nvPr/>
        </p:nvSpPr>
        <p:spPr>
          <a:xfrm flipH="1">
            <a:off x="259629" y="3405009"/>
            <a:ext cx="3502459" cy="304406"/>
          </a:xfrm>
          <a:prstGeom prst="wedgeRectCallout">
            <a:avLst>
              <a:gd name="adj1" fmla="val 55429"/>
              <a:gd name="adj2" fmla="val 28036"/>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12" name="Bulle rectangulaire 22 1">
            <a:extLst>
              <a:ext uri="{FF2B5EF4-FFF2-40B4-BE49-F238E27FC236}">
                <a16:creationId xmlns:a16="http://schemas.microsoft.com/office/drawing/2014/main" id="{7160B39B-34B2-415F-B59D-CE70DAC681E2}"/>
              </a:ext>
            </a:extLst>
          </p:cNvPr>
          <p:cNvSpPr/>
          <p:nvPr/>
        </p:nvSpPr>
        <p:spPr>
          <a:xfrm flipH="1">
            <a:off x="4754395" y="4658142"/>
            <a:ext cx="3704814" cy="359107"/>
          </a:xfrm>
          <a:prstGeom prst="wedgeRectCallout">
            <a:avLst>
              <a:gd name="adj1" fmla="val -56074"/>
              <a:gd name="adj2" fmla="val 40057"/>
            </a:avLst>
          </a:prstGeom>
          <a:solidFill>
            <a:srgbClr val="B4DCFA">
              <a:lumMod val="90000"/>
            </a:srgbClr>
          </a:solidFill>
          <a:ln w="2857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C9B9BD10-0140-48B7-8B6C-B563EFF06600}"/>
              </a:ext>
            </a:extLst>
          </p:cNvPr>
          <p:cNvSpPr/>
          <p:nvPr/>
        </p:nvSpPr>
        <p:spPr>
          <a:xfrm>
            <a:off x="4726895" y="3365182"/>
            <a:ext cx="561372" cy="31867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71" b="1" dirty="0">
                <a:solidFill>
                  <a:prstClr val="black"/>
                </a:solidFill>
                <a:latin typeface="Times New Roman" panose="02020603050405020304" pitchFamily="18" charset="0"/>
                <a:cs typeface="Times New Roman" panose="02020603050405020304" pitchFamily="18" charset="0"/>
              </a:rPr>
              <a:t>EOS</a:t>
            </a:r>
          </a:p>
        </p:txBody>
      </p:sp>
      <p:cxnSp>
        <p:nvCxnSpPr>
          <p:cNvPr id="214" name="Straight Arrow Connector 213">
            <a:extLst>
              <a:ext uri="{FF2B5EF4-FFF2-40B4-BE49-F238E27FC236}">
                <a16:creationId xmlns:a16="http://schemas.microsoft.com/office/drawing/2014/main" id="{707C6061-3A2B-435F-98D0-055FD7ED2829}"/>
              </a:ext>
            </a:extLst>
          </p:cNvPr>
          <p:cNvCxnSpPr>
            <a:stCxn id="221" idx="3"/>
            <a:endCxn id="263" idx="1"/>
          </p:cNvCxnSpPr>
          <p:nvPr/>
        </p:nvCxnSpPr>
        <p:spPr>
          <a:xfrm>
            <a:off x="815252" y="4361596"/>
            <a:ext cx="453158" cy="0"/>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
        <p:nvSpPr>
          <p:cNvPr id="215" name="Rectangle 214">
            <a:extLst>
              <a:ext uri="{FF2B5EF4-FFF2-40B4-BE49-F238E27FC236}">
                <a16:creationId xmlns:a16="http://schemas.microsoft.com/office/drawing/2014/main" id="{6ABBB0DF-C23C-45D5-8B2F-422C872ED997}"/>
              </a:ext>
            </a:extLst>
          </p:cNvPr>
          <p:cNvSpPr/>
          <p:nvPr/>
        </p:nvSpPr>
        <p:spPr>
          <a:xfrm>
            <a:off x="329132" y="3772133"/>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216" name="Group 215">
            <a:extLst>
              <a:ext uri="{FF2B5EF4-FFF2-40B4-BE49-F238E27FC236}">
                <a16:creationId xmlns:a16="http://schemas.microsoft.com/office/drawing/2014/main" id="{731B416D-82D1-430F-9EEF-1043E6786CC8}"/>
              </a:ext>
            </a:extLst>
          </p:cNvPr>
          <p:cNvGrpSpPr/>
          <p:nvPr/>
        </p:nvGrpSpPr>
        <p:grpSpPr>
          <a:xfrm>
            <a:off x="390227" y="3854386"/>
            <a:ext cx="363930" cy="62389"/>
            <a:chOff x="2375398" y="5125821"/>
            <a:chExt cx="494907" cy="84842"/>
          </a:xfrm>
        </p:grpSpPr>
        <p:sp>
          <p:nvSpPr>
            <p:cNvPr id="217" name="Oval 216">
              <a:extLst>
                <a:ext uri="{FF2B5EF4-FFF2-40B4-BE49-F238E27FC236}">
                  <a16:creationId xmlns:a16="http://schemas.microsoft.com/office/drawing/2014/main" id="{67786C53-C5A7-4E80-9524-B5DBBAB98C53}"/>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18" name="Oval 217">
              <a:extLst>
                <a:ext uri="{FF2B5EF4-FFF2-40B4-BE49-F238E27FC236}">
                  <a16:creationId xmlns:a16="http://schemas.microsoft.com/office/drawing/2014/main" id="{0BD3E880-D42E-4D0A-ACDC-C393DE3693C1}"/>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19" name="Oval 218">
              <a:extLst>
                <a:ext uri="{FF2B5EF4-FFF2-40B4-BE49-F238E27FC236}">
                  <a16:creationId xmlns:a16="http://schemas.microsoft.com/office/drawing/2014/main" id="{0F5A7787-E770-47BB-9C9C-A4D7506E7E79}"/>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20" name="Oval 219">
              <a:extLst>
                <a:ext uri="{FF2B5EF4-FFF2-40B4-BE49-F238E27FC236}">
                  <a16:creationId xmlns:a16="http://schemas.microsoft.com/office/drawing/2014/main" id="{ABECD819-CAA7-40EF-9E16-5D36B5246ACF}"/>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221" name="Rectangle 220">
            <a:extLst>
              <a:ext uri="{FF2B5EF4-FFF2-40B4-BE49-F238E27FC236}">
                <a16:creationId xmlns:a16="http://schemas.microsoft.com/office/drawing/2014/main" id="{90B2A502-D7B7-4D96-B699-136AC680D20F}"/>
              </a:ext>
            </a:extLst>
          </p:cNvPr>
          <p:cNvSpPr/>
          <p:nvPr/>
        </p:nvSpPr>
        <p:spPr>
          <a:xfrm>
            <a:off x="329132" y="4248150"/>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222" name="Group 221">
            <a:extLst>
              <a:ext uri="{FF2B5EF4-FFF2-40B4-BE49-F238E27FC236}">
                <a16:creationId xmlns:a16="http://schemas.microsoft.com/office/drawing/2014/main" id="{AC3B95D4-BD6F-47F2-9863-AA3623FBFCCC}"/>
              </a:ext>
            </a:extLst>
          </p:cNvPr>
          <p:cNvGrpSpPr/>
          <p:nvPr/>
        </p:nvGrpSpPr>
        <p:grpSpPr>
          <a:xfrm>
            <a:off x="390227" y="4330402"/>
            <a:ext cx="363930" cy="62389"/>
            <a:chOff x="2375398" y="5125821"/>
            <a:chExt cx="494907" cy="84842"/>
          </a:xfrm>
        </p:grpSpPr>
        <p:sp>
          <p:nvSpPr>
            <p:cNvPr id="223" name="Oval 222">
              <a:extLst>
                <a:ext uri="{FF2B5EF4-FFF2-40B4-BE49-F238E27FC236}">
                  <a16:creationId xmlns:a16="http://schemas.microsoft.com/office/drawing/2014/main" id="{105974CC-85C9-4FAB-A23A-F2CE1F7CE5C1}"/>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24" name="Oval 223">
              <a:extLst>
                <a:ext uri="{FF2B5EF4-FFF2-40B4-BE49-F238E27FC236}">
                  <a16:creationId xmlns:a16="http://schemas.microsoft.com/office/drawing/2014/main" id="{77F3802A-DE6A-49BB-8D82-820431213C15}"/>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25" name="Oval 224">
              <a:extLst>
                <a:ext uri="{FF2B5EF4-FFF2-40B4-BE49-F238E27FC236}">
                  <a16:creationId xmlns:a16="http://schemas.microsoft.com/office/drawing/2014/main" id="{18834E22-A581-40B1-8DC4-981245414CDD}"/>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26" name="Oval 225">
              <a:extLst>
                <a:ext uri="{FF2B5EF4-FFF2-40B4-BE49-F238E27FC236}">
                  <a16:creationId xmlns:a16="http://schemas.microsoft.com/office/drawing/2014/main" id="{480D3584-3889-483D-95E1-6C8C41ED42CE}"/>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cxnSp>
        <p:nvCxnSpPr>
          <p:cNvPr id="227" name="Straight Arrow Connector 226">
            <a:extLst>
              <a:ext uri="{FF2B5EF4-FFF2-40B4-BE49-F238E27FC236}">
                <a16:creationId xmlns:a16="http://schemas.microsoft.com/office/drawing/2014/main" id="{8E8DB616-1346-424B-81FB-6010B3FAD249}"/>
              </a:ext>
            </a:extLst>
          </p:cNvPr>
          <p:cNvCxnSpPr>
            <a:stCxn id="215" idx="2"/>
            <a:endCxn id="221" idx="0"/>
          </p:cNvCxnSpPr>
          <p:nvPr/>
        </p:nvCxnSpPr>
        <p:spPr>
          <a:xfrm>
            <a:off x="572192" y="3999027"/>
            <a:ext cx="0" cy="249123"/>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
        <p:nvSpPr>
          <p:cNvPr id="228" name="Rectangle 227">
            <a:extLst>
              <a:ext uri="{FF2B5EF4-FFF2-40B4-BE49-F238E27FC236}">
                <a16:creationId xmlns:a16="http://schemas.microsoft.com/office/drawing/2014/main" id="{45FECFEC-6A86-4773-AF80-206CDBA43605}"/>
              </a:ext>
            </a:extLst>
          </p:cNvPr>
          <p:cNvSpPr/>
          <p:nvPr/>
        </p:nvSpPr>
        <p:spPr>
          <a:xfrm>
            <a:off x="236299" y="3365182"/>
            <a:ext cx="671787" cy="31867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71" b="1" dirty="0">
                <a:solidFill>
                  <a:prstClr val="black"/>
                </a:solidFill>
                <a:latin typeface="Times New Roman" panose="02020603050405020304" pitchFamily="18" charset="0"/>
                <a:cs typeface="Times New Roman" panose="02020603050405020304" pitchFamily="18" charset="0"/>
              </a:rPr>
              <a:t>where</a:t>
            </a:r>
          </a:p>
        </p:txBody>
      </p:sp>
      <p:sp>
        <p:nvSpPr>
          <p:cNvPr id="254" name="Rectangle 253">
            <a:extLst>
              <a:ext uri="{FF2B5EF4-FFF2-40B4-BE49-F238E27FC236}">
                <a16:creationId xmlns:a16="http://schemas.microsoft.com/office/drawing/2014/main" id="{54749CBA-0A59-4999-9612-A024F8EAB977}"/>
              </a:ext>
            </a:extLst>
          </p:cNvPr>
          <p:cNvSpPr/>
          <p:nvPr/>
        </p:nvSpPr>
        <p:spPr>
          <a:xfrm>
            <a:off x="1268409" y="3772133"/>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255" name="Group 254">
            <a:extLst>
              <a:ext uri="{FF2B5EF4-FFF2-40B4-BE49-F238E27FC236}">
                <a16:creationId xmlns:a16="http://schemas.microsoft.com/office/drawing/2014/main" id="{3F9D23E1-8B34-4A32-80AC-B6AFF7199EE3}"/>
              </a:ext>
            </a:extLst>
          </p:cNvPr>
          <p:cNvGrpSpPr/>
          <p:nvPr/>
        </p:nvGrpSpPr>
        <p:grpSpPr>
          <a:xfrm>
            <a:off x="1329504" y="3854386"/>
            <a:ext cx="363930" cy="62389"/>
            <a:chOff x="2375398" y="5125821"/>
            <a:chExt cx="494907" cy="84842"/>
          </a:xfrm>
        </p:grpSpPr>
        <p:sp>
          <p:nvSpPr>
            <p:cNvPr id="257" name="Oval 256">
              <a:extLst>
                <a:ext uri="{FF2B5EF4-FFF2-40B4-BE49-F238E27FC236}">
                  <a16:creationId xmlns:a16="http://schemas.microsoft.com/office/drawing/2014/main" id="{570ED910-F32E-4B82-A440-098E4289B3F6}"/>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58" name="Oval 257">
              <a:extLst>
                <a:ext uri="{FF2B5EF4-FFF2-40B4-BE49-F238E27FC236}">
                  <a16:creationId xmlns:a16="http://schemas.microsoft.com/office/drawing/2014/main" id="{3A9C3CC5-4ED6-438F-9130-5BFA03EDED96}"/>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60" name="Oval 259">
              <a:extLst>
                <a:ext uri="{FF2B5EF4-FFF2-40B4-BE49-F238E27FC236}">
                  <a16:creationId xmlns:a16="http://schemas.microsoft.com/office/drawing/2014/main" id="{CAF9454C-D6D8-4731-8758-1BCA90695F00}"/>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61" name="Oval 260">
              <a:extLst>
                <a:ext uri="{FF2B5EF4-FFF2-40B4-BE49-F238E27FC236}">
                  <a16:creationId xmlns:a16="http://schemas.microsoft.com/office/drawing/2014/main" id="{9594161A-3A6B-4805-9BD0-DA8E07D58160}"/>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263" name="Rectangle 262">
            <a:extLst>
              <a:ext uri="{FF2B5EF4-FFF2-40B4-BE49-F238E27FC236}">
                <a16:creationId xmlns:a16="http://schemas.microsoft.com/office/drawing/2014/main" id="{4FAB8859-DAD6-402A-9D6C-E7D06784A293}"/>
              </a:ext>
            </a:extLst>
          </p:cNvPr>
          <p:cNvSpPr/>
          <p:nvPr/>
        </p:nvSpPr>
        <p:spPr>
          <a:xfrm>
            <a:off x="1268409" y="4248150"/>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264" name="Group 263">
            <a:extLst>
              <a:ext uri="{FF2B5EF4-FFF2-40B4-BE49-F238E27FC236}">
                <a16:creationId xmlns:a16="http://schemas.microsoft.com/office/drawing/2014/main" id="{A7EDAF94-2839-4A03-B94A-5A7BC1F623F2}"/>
              </a:ext>
            </a:extLst>
          </p:cNvPr>
          <p:cNvGrpSpPr/>
          <p:nvPr/>
        </p:nvGrpSpPr>
        <p:grpSpPr>
          <a:xfrm>
            <a:off x="1329504" y="4330402"/>
            <a:ext cx="363930" cy="62389"/>
            <a:chOff x="2375398" y="5125821"/>
            <a:chExt cx="494907" cy="84842"/>
          </a:xfrm>
        </p:grpSpPr>
        <p:sp>
          <p:nvSpPr>
            <p:cNvPr id="265" name="Oval 264">
              <a:extLst>
                <a:ext uri="{FF2B5EF4-FFF2-40B4-BE49-F238E27FC236}">
                  <a16:creationId xmlns:a16="http://schemas.microsoft.com/office/drawing/2014/main" id="{A1A129F9-146F-4156-8EAE-232F52CCD94B}"/>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66" name="Oval 265">
              <a:extLst>
                <a:ext uri="{FF2B5EF4-FFF2-40B4-BE49-F238E27FC236}">
                  <a16:creationId xmlns:a16="http://schemas.microsoft.com/office/drawing/2014/main" id="{19478F06-D002-473D-895B-15CD9FEEECBB}"/>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67" name="Oval 266">
              <a:extLst>
                <a:ext uri="{FF2B5EF4-FFF2-40B4-BE49-F238E27FC236}">
                  <a16:creationId xmlns:a16="http://schemas.microsoft.com/office/drawing/2014/main" id="{BA85EFE5-3998-4888-892C-0FF1699C0634}"/>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68" name="Oval 267">
              <a:extLst>
                <a:ext uri="{FF2B5EF4-FFF2-40B4-BE49-F238E27FC236}">
                  <a16:creationId xmlns:a16="http://schemas.microsoft.com/office/drawing/2014/main" id="{A6EAE914-88C5-4DD3-BF36-235ECA4DBFD2}"/>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cxnSp>
        <p:nvCxnSpPr>
          <p:cNvPr id="269" name="Straight Arrow Connector 268">
            <a:extLst>
              <a:ext uri="{FF2B5EF4-FFF2-40B4-BE49-F238E27FC236}">
                <a16:creationId xmlns:a16="http://schemas.microsoft.com/office/drawing/2014/main" id="{7FF6D59D-8609-4E2D-B2AE-DCCF285A0A58}"/>
              </a:ext>
            </a:extLst>
          </p:cNvPr>
          <p:cNvCxnSpPr>
            <a:stCxn id="254" idx="2"/>
            <a:endCxn id="263" idx="0"/>
          </p:cNvCxnSpPr>
          <p:nvPr/>
        </p:nvCxnSpPr>
        <p:spPr>
          <a:xfrm>
            <a:off x="1511469" y="3999027"/>
            <a:ext cx="0" cy="249123"/>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
        <p:nvSpPr>
          <p:cNvPr id="270" name="Rectangle 269">
            <a:extLst>
              <a:ext uri="{FF2B5EF4-FFF2-40B4-BE49-F238E27FC236}">
                <a16:creationId xmlns:a16="http://schemas.microsoft.com/office/drawing/2014/main" id="{C3048C19-BF00-4F37-90CC-9E1A2DD17DF1}"/>
              </a:ext>
            </a:extLst>
          </p:cNvPr>
          <p:cNvSpPr/>
          <p:nvPr/>
        </p:nvSpPr>
        <p:spPr>
          <a:xfrm>
            <a:off x="1311344" y="3365182"/>
            <a:ext cx="383439" cy="31867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71" b="1" dirty="0">
                <a:solidFill>
                  <a:prstClr val="black"/>
                </a:solidFill>
                <a:latin typeface="Times New Roman" panose="02020603050405020304" pitchFamily="18" charset="0"/>
                <a:cs typeface="Times New Roman" panose="02020603050405020304" pitchFamily="18" charset="0"/>
              </a:rPr>
              <a:t>do</a:t>
            </a:r>
          </a:p>
        </p:txBody>
      </p:sp>
      <p:cxnSp>
        <p:nvCxnSpPr>
          <p:cNvPr id="271" name="Straight Arrow Connector 270">
            <a:extLst>
              <a:ext uri="{FF2B5EF4-FFF2-40B4-BE49-F238E27FC236}">
                <a16:creationId xmlns:a16="http://schemas.microsoft.com/office/drawing/2014/main" id="{451D2545-C5DF-4499-9AD8-A0375F44715E}"/>
              </a:ext>
            </a:extLst>
          </p:cNvPr>
          <p:cNvCxnSpPr>
            <a:stCxn id="263" idx="3"/>
            <a:endCxn id="280" idx="1"/>
          </p:cNvCxnSpPr>
          <p:nvPr/>
        </p:nvCxnSpPr>
        <p:spPr>
          <a:xfrm>
            <a:off x="1754528" y="4361596"/>
            <a:ext cx="534811" cy="0"/>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
        <p:nvSpPr>
          <p:cNvPr id="272" name="Rectangle 271">
            <a:extLst>
              <a:ext uri="{FF2B5EF4-FFF2-40B4-BE49-F238E27FC236}">
                <a16:creationId xmlns:a16="http://schemas.microsoft.com/office/drawing/2014/main" id="{488CD069-F516-4DE4-A95A-F40D0F10B09B}"/>
              </a:ext>
            </a:extLst>
          </p:cNvPr>
          <p:cNvSpPr/>
          <p:nvPr/>
        </p:nvSpPr>
        <p:spPr>
          <a:xfrm>
            <a:off x="2289338" y="3772133"/>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273" name="Group 272">
            <a:extLst>
              <a:ext uri="{FF2B5EF4-FFF2-40B4-BE49-F238E27FC236}">
                <a16:creationId xmlns:a16="http://schemas.microsoft.com/office/drawing/2014/main" id="{B4F90542-4773-4F65-B015-08EEABCDC25F}"/>
              </a:ext>
            </a:extLst>
          </p:cNvPr>
          <p:cNvGrpSpPr/>
          <p:nvPr/>
        </p:nvGrpSpPr>
        <p:grpSpPr>
          <a:xfrm>
            <a:off x="2350433" y="3854386"/>
            <a:ext cx="363930" cy="62389"/>
            <a:chOff x="2375398" y="5125821"/>
            <a:chExt cx="494907" cy="84842"/>
          </a:xfrm>
        </p:grpSpPr>
        <p:sp>
          <p:nvSpPr>
            <p:cNvPr id="275" name="Oval 274">
              <a:extLst>
                <a:ext uri="{FF2B5EF4-FFF2-40B4-BE49-F238E27FC236}">
                  <a16:creationId xmlns:a16="http://schemas.microsoft.com/office/drawing/2014/main" id="{FDC6DBE8-87A1-48B1-95D2-53B42E93E46D}"/>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77" name="Oval 276">
              <a:extLst>
                <a:ext uri="{FF2B5EF4-FFF2-40B4-BE49-F238E27FC236}">
                  <a16:creationId xmlns:a16="http://schemas.microsoft.com/office/drawing/2014/main" id="{ACE7B318-3218-442E-A70B-187988394B43}"/>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78" name="Oval 277">
              <a:extLst>
                <a:ext uri="{FF2B5EF4-FFF2-40B4-BE49-F238E27FC236}">
                  <a16:creationId xmlns:a16="http://schemas.microsoft.com/office/drawing/2014/main" id="{19C983A3-1D2E-473E-8E43-7353B8A754B1}"/>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79" name="Oval 278">
              <a:extLst>
                <a:ext uri="{FF2B5EF4-FFF2-40B4-BE49-F238E27FC236}">
                  <a16:creationId xmlns:a16="http://schemas.microsoft.com/office/drawing/2014/main" id="{24DFE87F-F32B-4EA1-A5E2-756525EC02C8}"/>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280" name="Rectangle 279">
            <a:extLst>
              <a:ext uri="{FF2B5EF4-FFF2-40B4-BE49-F238E27FC236}">
                <a16:creationId xmlns:a16="http://schemas.microsoft.com/office/drawing/2014/main" id="{BFE00C26-30EC-42AB-A8B2-72D0FCB746BC}"/>
              </a:ext>
            </a:extLst>
          </p:cNvPr>
          <p:cNvSpPr/>
          <p:nvPr/>
        </p:nvSpPr>
        <p:spPr>
          <a:xfrm>
            <a:off x="2289338" y="4248150"/>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281" name="Group 280">
            <a:extLst>
              <a:ext uri="{FF2B5EF4-FFF2-40B4-BE49-F238E27FC236}">
                <a16:creationId xmlns:a16="http://schemas.microsoft.com/office/drawing/2014/main" id="{A7C1C1CB-51DD-4AF6-B939-142FB61E6D9B}"/>
              </a:ext>
            </a:extLst>
          </p:cNvPr>
          <p:cNvGrpSpPr/>
          <p:nvPr/>
        </p:nvGrpSpPr>
        <p:grpSpPr>
          <a:xfrm>
            <a:off x="2350433" y="4330402"/>
            <a:ext cx="363930" cy="62389"/>
            <a:chOff x="2375398" y="5125821"/>
            <a:chExt cx="494907" cy="84842"/>
          </a:xfrm>
        </p:grpSpPr>
        <p:sp>
          <p:nvSpPr>
            <p:cNvPr id="282" name="Oval 281">
              <a:extLst>
                <a:ext uri="{FF2B5EF4-FFF2-40B4-BE49-F238E27FC236}">
                  <a16:creationId xmlns:a16="http://schemas.microsoft.com/office/drawing/2014/main" id="{246EAE62-12A6-48B2-80A8-5481B30837A3}"/>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83" name="Oval 282">
              <a:extLst>
                <a:ext uri="{FF2B5EF4-FFF2-40B4-BE49-F238E27FC236}">
                  <a16:creationId xmlns:a16="http://schemas.microsoft.com/office/drawing/2014/main" id="{63733A45-3507-4004-BFA0-8A7BEFD99DF3}"/>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84" name="Oval 283">
              <a:extLst>
                <a:ext uri="{FF2B5EF4-FFF2-40B4-BE49-F238E27FC236}">
                  <a16:creationId xmlns:a16="http://schemas.microsoft.com/office/drawing/2014/main" id="{7D982EE3-9E14-42F2-9E7F-99CA7B1C04A2}"/>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85" name="Oval 284">
              <a:extLst>
                <a:ext uri="{FF2B5EF4-FFF2-40B4-BE49-F238E27FC236}">
                  <a16:creationId xmlns:a16="http://schemas.microsoft.com/office/drawing/2014/main" id="{4BC421D2-0712-40B7-BDAD-8F7D215A8EA3}"/>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cxnSp>
        <p:nvCxnSpPr>
          <p:cNvPr id="286" name="Straight Arrow Connector 285">
            <a:extLst>
              <a:ext uri="{FF2B5EF4-FFF2-40B4-BE49-F238E27FC236}">
                <a16:creationId xmlns:a16="http://schemas.microsoft.com/office/drawing/2014/main" id="{3AC11DFE-E59B-4907-8215-8B8C40B8E882}"/>
              </a:ext>
            </a:extLst>
          </p:cNvPr>
          <p:cNvCxnSpPr>
            <a:stCxn id="272" idx="2"/>
            <a:endCxn id="280" idx="0"/>
          </p:cNvCxnSpPr>
          <p:nvPr/>
        </p:nvCxnSpPr>
        <p:spPr>
          <a:xfrm>
            <a:off x="2532398" y="3999027"/>
            <a:ext cx="0" cy="249123"/>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
        <p:nvSpPr>
          <p:cNvPr id="287" name="Rectangle 286">
            <a:extLst>
              <a:ext uri="{FF2B5EF4-FFF2-40B4-BE49-F238E27FC236}">
                <a16:creationId xmlns:a16="http://schemas.microsoft.com/office/drawing/2014/main" id="{A164E2B9-B1B3-4A57-ABA5-833B45795A48}"/>
              </a:ext>
            </a:extLst>
          </p:cNvPr>
          <p:cNvSpPr/>
          <p:nvPr/>
        </p:nvSpPr>
        <p:spPr>
          <a:xfrm>
            <a:off x="2293390" y="3365182"/>
            <a:ext cx="478016" cy="31867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71" b="1" dirty="0">
                <a:solidFill>
                  <a:prstClr val="black"/>
                </a:solidFill>
                <a:latin typeface="Times New Roman" panose="02020603050405020304" pitchFamily="18" charset="0"/>
                <a:cs typeface="Times New Roman" panose="02020603050405020304" pitchFamily="18" charset="0"/>
              </a:rPr>
              <a:t>you</a:t>
            </a:r>
          </a:p>
        </p:txBody>
      </p:sp>
      <p:cxnSp>
        <p:nvCxnSpPr>
          <p:cNvPr id="288" name="Straight Arrow Connector 287">
            <a:extLst>
              <a:ext uri="{FF2B5EF4-FFF2-40B4-BE49-F238E27FC236}">
                <a16:creationId xmlns:a16="http://schemas.microsoft.com/office/drawing/2014/main" id="{79289A10-38F9-4978-966E-72D382A095DF}"/>
              </a:ext>
            </a:extLst>
          </p:cNvPr>
          <p:cNvCxnSpPr>
            <a:stCxn id="280" idx="3"/>
            <a:endCxn id="295" idx="1"/>
          </p:cNvCxnSpPr>
          <p:nvPr/>
        </p:nvCxnSpPr>
        <p:spPr>
          <a:xfrm>
            <a:off x="2775457" y="4361596"/>
            <a:ext cx="534812" cy="0"/>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
        <p:nvSpPr>
          <p:cNvPr id="289" name="Rectangle 288">
            <a:extLst>
              <a:ext uri="{FF2B5EF4-FFF2-40B4-BE49-F238E27FC236}">
                <a16:creationId xmlns:a16="http://schemas.microsoft.com/office/drawing/2014/main" id="{43417B33-6DF7-43AB-869B-CE01E426CC9F}"/>
              </a:ext>
            </a:extLst>
          </p:cNvPr>
          <p:cNvSpPr/>
          <p:nvPr/>
        </p:nvSpPr>
        <p:spPr>
          <a:xfrm>
            <a:off x="3310269" y="3772133"/>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290" name="Group 289">
            <a:extLst>
              <a:ext uri="{FF2B5EF4-FFF2-40B4-BE49-F238E27FC236}">
                <a16:creationId xmlns:a16="http://schemas.microsoft.com/office/drawing/2014/main" id="{BE9D4D69-F7FD-4DE1-ABE9-DFC44815B57C}"/>
              </a:ext>
            </a:extLst>
          </p:cNvPr>
          <p:cNvGrpSpPr/>
          <p:nvPr/>
        </p:nvGrpSpPr>
        <p:grpSpPr>
          <a:xfrm>
            <a:off x="3371364" y="3854386"/>
            <a:ext cx="363930" cy="62389"/>
            <a:chOff x="2375398" y="5125821"/>
            <a:chExt cx="494907" cy="84842"/>
          </a:xfrm>
        </p:grpSpPr>
        <p:sp>
          <p:nvSpPr>
            <p:cNvPr id="291" name="Oval 290">
              <a:extLst>
                <a:ext uri="{FF2B5EF4-FFF2-40B4-BE49-F238E27FC236}">
                  <a16:creationId xmlns:a16="http://schemas.microsoft.com/office/drawing/2014/main" id="{4DE9FF22-EB2E-4815-9515-00CD3CE5E031}"/>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92" name="Oval 291">
              <a:extLst>
                <a:ext uri="{FF2B5EF4-FFF2-40B4-BE49-F238E27FC236}">
                  <a16:creationId xmlns:a16="http://schemas.microsoft.com/office/drawing/2014/main" id="{F5BC6510-34EB-4068-8C6B-87D30B083078}"/>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93" name="Oval 292">
              <a:extLst>
                <a:ext uri="{FF2B5EF4-FFF2-40B4-BE49-F238E27FC236}">
                  <a16:creationId xmlns:a16="http://schemas.microsoft.com/office/drawing/2014/main" id="{AD0A9161-AB3F-41CB-B415-5FCBCAF0F619}"/>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94" name="Oval 293">
              <a:extLst>
                <a:ext uri="{FF2B5EF4-FFF2-40B4-BE49-F238E27FC236}">
                  <a16:creationId xmlns:a16="http://schemas.microsoft.com/office/drawing/2014/main" id="{F2910AC8-FCC5-40B5-B412-BC9274C36A07}"/>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295" name="Rectangle 294">
            <a:extLst>
              <a:ext uri="{FF2B5EF4-FFF2-40B4-BE49-F238E27FC236}">
                <a16:creationId xmlns:a16="http://schemas.microsoft.com/office/drawing/2014/main" id="{16111769-49B4-4CE5-91CA-49807ADAEC53}"/>
              </a:ext>
            </a:extLst>
          </p:cNvPr>
          <p:cNvSpPr/>
          <p:nvPr/>
        </p:nvSpPr>
        <p:spPr>
          <a:xfrm>
            <a:off x="3310269" y="4248150"/>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96" name="Straight Arrow Connector 295">
            <a:extLst>
              <a:ext uri="{FF2B5EF4-FFF2-40B4-BE49-F238E27FC236}">
                <a16:creationId xmlns:a16="http://schemas.microsoft.com/office/drawing/2014/main" id="{DF27E0EE-ABD7-4C18-91FA-1FAB44151BD3}"/>
              </a:ext>
            </a:extLst>
          </p:cNvPr>
          <p:cNvCxnSpPr>
            <a:stCxn id="289" idx="2"/>
            <a:endCxn id="295" idx="0"/>
          </p:cNvCxnSpPr>
          <p:nvPr/>
        </p:nvCxnSpPr>
        <p:spPr>
          <a:xfrm>
            <a:off x="3553329" y="3999027"/>
            <a:ext cx="0" cy="249123"/>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grpSp>
        <p:nvGrpSpPr>
          <p:cNvPr id="297" name="Group 296">
            <a:extLst>
              <a:ext uri="{FF2B5EF4-FFF2-40B4-BE49-F238E27FC236}">
                <a16:creationId xmlns:a16="http://schemas.microsoft.com/office/drawing/2014/main" id="{28103197-C45E-4207-B439-A0447FFD1280}"/>
              </a:ext>
            </a:extLst>
          </p:cNvPr>
          <p:cNvGrpSpPr/>
          <p:nvPr/>
        </p:nvGrpSpPr>
        <p:grpSpPr>
          <a:xfrm>
            <a:off x="3371364" y="4330402"/>
            <a:ext cx="363930" cy="62389"/>
            <a:chOff x="2375398" y="5125821"/>
            <a:chExt cx="494907" cy="84842"/>
          </a:xfrm>
        </p:grpSpPr>
        <p:sp>
          <p:nvSpPr>
            <p:cNvPr id="298" name="Oval 297">
              <a:extLst>
                <a:ext uri="{FF2B5EF4-FFF2-40B4-BE49-F238E27FC236}">
                  <a16:creationId xmlns:a16="http://schemas.microsoft.com/office/drawing/2014/main" id="{79BC2D79-4DDB-4B9E-AC99-95F1FC64DDE4}"/>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99" name="Oval 298">
              <a:extLst>
                <a:ext uri="{FF2B5EF4-FFF2-40B4-BE49-F238E27FC236}">
                  <a16:creationId xmlns:a16="http://schemas.microsoft.com/office/drawing/2014/main" id="{A2F04E68-04FE-4061-A61D-E16A607690AE}"/>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00" name="Oval 299">
              <a:extLst>
                <a:ext uri="{FF2B5EF4-FFF2-40B4-BE49-F238E27FC236}">
                  <a16:creationId xmlns:a16="http://schemas.microsoft.com/office/drawing/2014/main" id="{8632E084-B2E9-4BE3-B32E-3F0051A21340}"/>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01" name="Oval 300">
              <a:extLst>
                <a:ext uri="{FF2B5EF4-FFF2-40B4-BE49-F238E27FC236}">
                  <a16:creationId xmlns:a16="http://schemas.microsoft.com/office/drawing/2014/main" id="{077AA253-E872-45DF-A757-F3D1FEF78F7B}"/>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302" name="Rectangle 301">
            <a:extLst>
              <a:ext uri="{FF2B5EF4-FFF2-40B4-BE49-F238E27FC236}">
                <a16:creationId xmlns:a16="http://schemas.microsoft.com/office/drawing/2014/main" id="{73E0D472-DD5D-4150-A47C-21D2CBEF95DF}"/>
              </a:ext>
            </a:extLst>
          </p:cNvPr>
          <p:cNvSpPr/>
          <p:nvPr/>
        </p:nvSpPr>
        <p:spPr>
          <a:xfrm>
            <a:off x="3319130" y="3365182"/>
            <a:ext cx="468398" cy="31867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71" b="1" dirty="0">
                <a:solidFill>
                  <a:prstClr val="black"/>
                </a:solidFill>
                <a:latin typeface="Times New Roman" panose="02020603050405020304" pitchFamily="18" charset="0"/>
                <a:cs typeface="Times New Roman" panose="02020603050405020304" pitchFamily="18" charset="0"/>
              </a:rPr>
              <a:t>live</a:t>
            </a:r>
          </a:p>
        </p:txBody>
      </p:sp>
      <p:cxnSp>
        <p:nvCxnSpPr>
          <p:cNvPr id="303" name="Straight Arrow Connector 302">
            <a:extLst>
              <a:ext uri="{FF2B5EF4-FFF2-40B4-BE49-F238E27FC236}">
                <a16:creationId xmlns:a16="http://schemas.microsoft.com/office/drawing/2014/main" id="{A630699D-C45B-4AFD-95A4-5F073610A6F5}"/>
              </a:ext>
            </a:extLst>
          </p:cNvPr>
          <p:cNvCxnSpPr>
            <a:stCxn id="295" idx="3"/>
            <a:endCxn id="379" idx="1"/>
          </p:cNvCxnSpPr>
          <p:nvPr/>
        </p:nvCxnSpPr>
        <p:spPr>
          <a:xfrm>
            <a:off x="3796388" y="4361596"/>
            <a:ext cx="1009399" cy="0"/>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
        <p:nvSpPr>
          <p:cNvPr id="304" name="Rectangle 303">
            <a:extLst>
              <a:ext uri="{FF2B5EF4-FFF2-40B4-BE49-F238E27FC236}">
                <a16:creationId xmlns:a16="http://schemas.microsoft.com/office/drawing/2014/main" id="{E6CA5DDF-D88A-475A-B211-F3B0489B83F3}"/>
              </a:ext>
            </a:extLst>
          </p:cNvPr>
          <p:cNvSpPr/>
          <p:nvPr/>
        </p:nvSpPr>
        <p:spPr>
          <a:xfrm>
            <a:off x="4891401" y="4689626"/>
            <a:ext cx="325731" cy="296107"/>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24" b="1" dirty="0">
                <a:solidFill>
                  <a:prstClr val="black"/>
                </a:solidFill>
                <a:latin typeface="Times New Roman" panose="02020603050405020304" pitchFamily="18" charset="0"/>
                <a:cs typeface="Times New Roman" panose="02020603050405020304" pitchFamily="18" charset="0"/>
              </a:rPr>
              <a:t>in</a:t>
            </a:r>
          </a:p>
        </p:txBody>
      </p:sp>
      <p:sp>
        <p:nvSpPr>
          <p:cNvPr id="305" name="Rectangle 304">
            <a:extLst>
              <a:ext uri="{FF2B5EF4-FFF2-40B4-BE49-F238E27FC236}">
                <a16:creationId xmlns:a16="http://schemas.microsoft.com/office/drawing/2014/main" id="{50FB906F-B77B-416B-82D9-258784FBB27F}"/>
              </a:ext>
            </a:extLst>
          </p:cNvPr>
          <p:cNvSpPr/>
          <p:nvPr/>
        </p:nvSpPr>
        <p:spPr>
          <a:xfrm>
            <a:off x="6114926" y="3365182"/>
            <a:ext cx="341760" cy="31867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71" b="1" dirty="0">
                <a:solidFill>
                  <a:prstClr val="black"/>
                </a:solidFill>
                <a:latin typeface="Times New Roman" panose="02020603050405020304" pitchFamily="18" charset="0"/>
                <a:cs typeface="Times New Roman" panose="02020603050405020304" pitchFamily="18" charset="0"/>
              </a:rPr>
              <a:t>in</a:t>
            </a:r>
          </a:p>
        </p:txBody>
      </p:sp>
      <p:cxnSp>
        <p:nvCxnSpPr>
          <p:cNvPr id="306" name="Straight Arrow Connector 305">
            <a:extLst>
              <a:ext uri="{FF2B5EF4-FFF2-40B4-BE49-F238E27FC236}">
                <a16:creationId xmlns:a16="http://schemas.microsoft.com/office/drawing/2014/main" id="{7B1011B1-6EBC-46F6-9A3F-F10FC522CE7A}"/>
              </a:ext>
            </a:extLst>
          </p:cNvPr>
          <p:cNvCxnSpPr>
            <a:stCxn id="379" idx="2"/>
            <a:endCxn id="304" idx="0"/>
          </p:cNvCxnSpPr>
          <p:nvPr/>
        </p:nvCxnSpPr>
        <p:spPr>
          <a:xfrm>
            <a:off x="5048846" y="4475044"/>
            <a:ext cx="5421" cy="214582"/>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
        <p:nvSpPr>
          <p:cNvPr id="307" name="Rectangle 306">
            <a:extLst>
              <a:ext uri="{FF2B5EF4-FFF2-40B4-BE49-F238E27FC236}">
                <a16:creationId xmlns:a16="http://schemas.microsoft.com/office/drawing/2014/main" id="{D27A1BC0-9010-470B-88AC-D62B1F8C1BDF}"/>
              </a:ext>
            </a:extLst>
          </p:cNvPr>
          <p:cNvSpPr/>
          <p:nvPr/>
        </p:nvSpPr>
        <p:spPr>
          <a:xfrm>
            <a:off x="7080509" y="3365182"/>
            <a:ext cx="822661" cy="31867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71" b="1" dirty="0" err="1">
                <a:solidFill>
                  <a:srgbClr val="0070C0"/>
                </a:solidFill>
                <a:latin typeface="Times New Roman" panose="02020603050405020304" pitchFamily="18" charset="0"/>
                <a:cs typeface="Times New Roman" panose="02020603050405020304" pitchFamily="18" charset="0"/>
              </a:rPr>
              <a:t>england</a:t>
            </a:r>
            <a:endParaRPr lang="en-US" sz="1471" b="1" dirty="0">
              <a:solidFill>
                <a:srgbClr val="0070C0"/>
              </a:solidFill>
              <a:latin typeface="Times New Roman" panose="02020603050405020304" pitchFamily="18" charset="0"/>
              <a:cs typeface="Times New Roman" panose="02020603050405020304" pitchFamily="18" charset="0"/>
            </a:endParaRPr>
          </a:p>
        </p:txBody>
      </p:sp>
      <p:sp>
        <p:nvSpPr>
          <p:cNvPr id="308" name="Rectangle 307">
            <a:extLst>
              <a:ext uri="{FF2B5EF4-FFF2-40B4-BE49-F238E27FC236}">
                <a16:creationId xmlns:a16="http://schemas.microsoft.com/office/drawing/2014/main" id="{4828210D-A29F-4FB1-854A-83EEF4471DF2}"/>
              </a:ext>
            </a:extLst>
          </p:cNvPr>
          <p:cNvSpPr/>
          <p:nvPr/>
        </p:nvSpPr>
        <p:spPr>
          <a:xfrm>
            <a:off x="5913441" y="4689626"/>
            <a:ext cx="760144" cy="296107"/>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24" b="1" dirty="0" err="1">
                <a:solidFill>
                  <a:prstClr val="black"/>
                </a:solidFill>
                <a:latin typeface="Times New Roman" panose="02020603050405020304" pitchFamily="18" charset="0"/>
                <a:cs typeface="Times New Roman" panose="02020603050405020304" pitchFamily="18" charset="0"/>
              </a:rPr>
              <a:t>england</a:t>
            </a:r>
            <a:endParaRPr lang="en-US" sz="1324" b="1" dirty="0">
              <a:solidFill>
                <a:prstClr val="black"/>
              </a:solidFill>
              <a:latin typeface="Times New Roman" panose="02020603050405020304" pitchFamily="18" charset="0"/>
              <a:cs typeface="Times New Roman" panose="02020603050405020304" pitchFamily="18" charset="0"/>
            </a:endParaRPr>
          </a:p>
        </p:txBody>
      </p:sp>
      <p:cxnSp>
        <p:nvCxnSpPr>
          <p:cNvPr id="340" name="Straight Arrow Connector 339">
            <a:extLst>
              <a:ext uri="{FF2B5EF4-FFF2-40B4-BE49-F238E27FC236}">
                <a16:creationId xmlns:a16="http://schemas.microsoft.com/office/drawing/2014/main" id="{0FB7547E-CAD7-42FD-99F2-87079C236BDE}"/>
              </a:ext>
            </a:extLst>
          </p:cNvPr>
          <p:cNvCxnSpPr>
            <a:stCxn id="373" idx="2"/>
            <a:endCxn id="308" idx="0"/>
          </p:cNvCxnSpPr>
          <p:nvPr/>
        </p:nvCxnSpPr>
        <p:spPr>
          <a:xfrm>
            <a:off x="6288092" y="4475044"/>
            <a:ext cx="5421" cy="214582"/>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
        <p:nvSpPr>
          <p:cNvPr id="341" name="Rectangle 340">
            <a:extLst>
              <a:ext uri="{FF2B5EF4-FFF2-40B4-BE49-F238E27FC236}">
                <a16:creationId xmlns:a16="http://schemas.microsoft.com/office/drawing/2014/main" id="{7CAB9B70-3C10-46A4-A6AA-1F0273BCD8CF}"/>
              </a:ext>
            </a:extLst>
          </p:cNvPr>
          <p:cNvSpPr/>
          <p:nvPr/>
        </p:nvSpPr>
        <p:spPr>
          <a:xfrm>
            <a:off x="8634491" y="3365182"/>
            <a:ext cx="231154" cy="31867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71" b="1" dirty="0">
                <a:solidFill>
                  <a:prstClr val="black"/>
                </a:solidFill>
                <a:latin typeface="Times New Roman" panose="02020603050405020304" pitchFamily="18" charset="0"/>
                <a:cs typeface="Times New Roman" panose="02020603050405020304" pitchFamily="18" charset="0"/>
              </a:rPr>
              <a:t>.</a:t>
            </a:r>
          </a:p>
        </p:txBody>
      </p:sp>
      <p:sp>
        <p:nvSpPr>
          <p:cNvPr id="342" name="Rectangle 341">
            <a:extLst>
              <a:ext uri="{FF2B5EF4-FFF2-40B4-BE49-F238E27FC236}">
                <a16:creationId xmlns:a16="http://schemas.microsoft.com/office/drawing/2014/main" id="{57B88E77-EC65-4161-B1D5-1F1482A89209}"/>
              </a:ext>
            </a:extLst>
          </p:cNvPr>
          <p:cNvSpPr/>
          <p:nvPr/>
        </p:nvSpPr>
        <p:spPr>
          <a:xfrm>
            <a:off x="7419585" y="4689626"/>
            <a:ext cx="226345" cy="296107"/>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24" b="1" dirty="0">
                <a:solidFill>
                  <a:prstClr val="black"/>
                </a:solidFill>
                <a:latin typeface="Times New Roman" panose="02020603050405020304" pitchFamily="18" charset="0"/>
                <a:cs typeface="Times New Roman" panose="02020603050405020304" pitchFamily="18" charset="0"/>
              </a:rPr>
              <a:t>.</a:t>
            </a:r>
          </a:p>
        </p:txBody>
      </p:sp>
      <p:cxnSp>
        <p:nvCxnSpPr>
          <p:cNvPr id="343" name="Straight Arrow Connector 342">
            <a:extLst>
              <a:ext uri="{FF2B5EF4-FFF2-40B4-BE49-F238E27FC236}">
                <a16:creationId xmlns:a16="http://schemas.microsoft.com/office/drawing/2014/main" id="{3C48635C-46B2-4D32-9436-DAB54B52B063}"/>
              </a:ext>
            </a:extLst>
          </p:cNvPr>
          <p:cNvCxnSpPr>
            <a:stCxn id="367" idx="2"/>
            <a:endCxn id="342" idx="0"/>
          </p:cNvCxnSpPr>
          <p:nvPr/>
        </p:nvCxnSpPr>
        <p:spPr>
          <a:xfrm>
            <a:off x="7527338" y="4475044"/>
            <a:ext cx="5420" cy="214582"/>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
        <p:nvSpPr>
          <p:cNvPr id="344" name="Rectangle 343">
            <a:extLst>
              <a:ext uri="{FF2B5EF4-FFF2-40B4-BE49-F238E27FC236}">
                <a16:creationId xmlns:a16="http://schemas.microsoft.com/office/drawing/2014/main" id="{3D6C23B8-82FC-47B8-95F2-79AF297BF22B}"/>
              </a:ext>
            </a:extLst>
          </p:cNvPr>
          <p:cNvSpPr/>
          <p:nvPr/>
        </p:nvSpPr>
        <p:spPr>
          <a:xfrm>
            <a:off x="8505973" y="4689626"/>
            <a:ext cx="524503" cy="296107"/>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24" b="1" dirty="0">
                <a:solidFill>
                  <a:prstClr val="black"/>
                </a:solidFill>
                <a:latin typeface="Times New Roman" panose="02020603050405020304" pitchFamily="18" charset="0"/>
                <a:cs typeface="Times New Roman" panose="02020603050405020304" pitchFamily="18" charset="0"/>
              </a:rPr>
              <a:t>EOS</a:t>
            </a:r>
          </a:p>
        </p:txBody>
      </p:sp>
      <p:cxnSp>
        <p:nvCxnSpPr>
          <p:cNvPr id="345" name="Straight Arrow Connector 344">
            <a:extLst>
              <a:ext uri="{FF2B5EF4-FFF2-40B4-BE49-F238E27FC236}">
                <a16:creationId xmlns:a16="http://schemas.microsoft.com/office/drawing/2014/main" id="{00DF1050-E9D7-4930-A5C0-AE42F2BD0ED6}"/>
              </a:ext>
            </a:extLst>
          </p:cNvPr>
          <p:cNvCxnSpPr>
            <a:stCxn id="361" idx="2"/>
            <a:endCxn id="344" idx="0"/>
          </p:cNvCxnSpPr>
          <p:nvPr/>
        </p:nvCxnSpPr>
        <p:spPr>
          <a:xfrm>
            <a:off x="8766583" y="4475044"/>
            <a:ext cx="1642" cy="214582"/>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cxnSp>
        <p:nvCxnSpPr>
          <p:cNvPr id="352" name="Straight Arrow Connector 351">
            <a:extLst>
              <a:ext uri="{FF2B5EF4-FFF2-40B4-BE49-F238E27FC236}">
                <a16:creationId xmlns:a16="http://schemas.microsoft.com/office/drawing/2014/main" id="{B1662678-AD2F-4AD2-80E2-1964CE584C29}"/>
              </a:ext>
            </a:extLst>
          </p:cNvPr>
          <p:cNvCxnSpPr>
            <a:stCxn id="373" idx="3"/>
            <a:endCxn id="367" idx="1"/>
          </p:cNvCxnSpPr>
          <p:nvPr/>
        </p:nvCxnSpPr>
        <p:spPr>
          <a:xfrm>
            <a:off x="6531151" y="4361596"/>
            <a:ext cx="753127" cy="0"/>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cxnSp>
        <p:nvCxnSpPr>
          <p:cNvPr id="353" name="Straight Arrow Connector 352">
            <a:extLst>
              <a:ext uri="{FF2B5EF4-FFF2-40B4-BE49-F238E27FC236}">
                <a16:creationId xmlns:a16="http://schemas.microsoft.com/office/drawing/2014/main" id="{04799A1D-2B0F-48E8-AD6C-17078E5CCD9F}"/>
              </a:ext>
            </a:extLst>
          </p:cNvPr>
          <p:cNvCxnSpPr>
            <a:stCxn id="367" idx="3"/>
            <a:endCxn id="361" idx="1"/>
          </p:cNvCxnSpPr>
          <p:nvPr/>
        </p:nvCxnSpPr>
        <p:spPr>
          <a:xfrm>
            <a:off x="7770397" y="4361596"/>
            <a:ext cx="753126" cy="0"/>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
        <p:nvSpPr>
          <p:cNvPr id="361" name="Rectangle 360">
            <a:extLst>
              <a:ext uri="{FF2B5EF4-FFF2-40B4-BE49-F238E27FC236}">
                <a16:creationId xmlns:a16="http://schemas.microsoft.com/office/drawing/2014/main" id="{43F787D8-77B0-4D19-BE25-1E6794C6EDB8}"/>
              </a:ext>
            </a:extLst>
          </p:cNvPr>
          <p:cNvSpPr/>
          <p:nvPr/>
        </p:nvSpPr>
        <p:spPr>
          <a:xfrm>
            <a:off x="8523523" y="4248150"/>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362" name="Group 361">
            <a:extLst>
              <a:ext uri="{FF2B5EF4-FFF2-40B4-BE49-F238E27FC236}">
                <a16:creationId xmlns:a16="http://schemas.microsoft.com/office/drawing/2014/main" id="{D7F95CCD-DCAE-41BD-BE38-6B34507EDE75}"/>
              </a:ext>
            </a:extLst>
          </p:cNvPr>
          <p:cNvGrpSpPr/>
          <p:nvPr/>
        </p:nvGrpSpPr>
        <p:grpSpPr>
          <a:xfrm>
            <a:off x="8584617" y="4330402"/>
            <a:ext cx="363930" cy="62389"/>
            <a:chOff x="2375398" y="5125821"/>
            <a:chExt cx="494907" cy="84842"/>
          </a:xfrm>
        </p:grpSpPr>
        <p:sp>
          <p:nvSpPr>
            <p:cNvPr id="363" name="Oval 362">
              <a:extLst>
                <a:ext uri="{FF2B5EF4-FFF2-40B4-BE49-F238E27FC236}">
                  <a16:creationId xmlns:a16="http://schemas.microsoft.com/office/drawing/2014/main" id="{4BF3AAB5-4035-48AE-89D4-4A49EDFA385E}"/>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64" name="Oval 363">
              <a:extLst>
                <a:ext uri="{FF2B5EF4-FFF2-40B4-BE49-F238E27FC236}">
                  <a16:creationId xmlns:a16="http://schemas.microsoft.com/office/drawing/2014/main" id="{184D1E4E-90E8-4FE4-8AEA-B8F6A59CF354}"/>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65" name="Oval 364">
              <a:extLst>
                <a:ext uri="{FF2B5EF4-FFF2-40B4-BE49-F238E27FC236}">
                  <a16:creationId xmlns:a16="http://schemas.microsoft.com/office/drawing/2014/main" id="{6A86AD89-55C6-4317-92C8-4C1D9822DEC6}"/>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66" name="Oval 365">
              <a:extLst>
                <a:ext uri="{FF2B5EF4-FFF2-40B4-BE49-F238E27FC236}">
                  <a16:creationId xmlns:a16="http://schemas.microsoft.com/office/drawing/2014/main" id="{D39FC363-DA6A-40A3-87A6-47FB784CE67A}"/>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367" name="Rectangle 366">
            <a:extLst>
              <a:ext uri="{FF2B5EF4-FFF2-40B4-BE49-F238E27FC236}">
                <a16:creationId xmlns:a16="http://schemas.microsoft.com/office/drawing/2014/main" id="{A469FD33-08A2-4A90-8408-465978D70B55}"/>
              </a:ext>
            </a:extLst>
          </p:cNvPr>
          <p:cNvSpPr/>
          <p:nvPr/>
        </p:nvSpPr>
        <p:spPr>
          <a:xfrm>
            <a:off x="7284278" y="4248150"/>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368" name="Group 367">
            <a:extLst>
              <a:ext uri="{FF2B5EF4-FFF2-40B4-BE49-F238E27FC236}">
                <a16:creationId xmlns:a16="http://schemas.microsoft.com/office/drawing/2014/main" id="{DF6FFE20-10F3-45A6-A9D6-02752671B357}"/>
              </a:ext>
            </a:extLst>
          </p:cNvPr>
          <p:cNvGrpSpPr/>
          <p:nvPr/>
        </p:nvGrpSpPr>
        <p:grpSpPr>
          <a:xfrm>
            <a:off x="7345372" y="4330402"/>
            <a:ext cx="363930" cy="62389"/>
            <a:chOff x="2375398" y="5125821"/>
            <a:chExt cx="494907" cy="84842"/>
          </a:xfrm>
        </p:grpSpPr>
        <p:sp>
          <p:nvSpPr>
            <p:cNvPr id="369" name="Oval 368">
              <a:extLst>
                <a:ext uri="{FF2B5EF4-FFF2-40B4-BE49-F238E27FC236}">
                  <a16:creationId xmlns:a16="http://schemas.microsoft.com/office/drawing/2014/main" id="{D94B1226-0A54-4FCE-9840-EBD7C4D74F54}"/>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70" name="Oval 369">
              <a:extLst>
                <a:ext uri="{FF2B5EF4-FFF2-40B4-BE49-F238E27FC236}">
                  <a16:creationId xmlns:a16="http://schemas.microsoft.com/office/drawing/2014/main" id="{410FEC4D-6913-49F3-A44E-88C842F7E99E}"/>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71" name="Oval 370">
              <a:extLst>
                <a:ext uri="{FF2B5EF4-FFF2-40B4-BE49-F238E27FC236}">
                  <a16:creationId xmlns:a16="http://schemas.microsoft.com/office/drawing/2014/main" id="{45FF2BDA-A497-4B22-B59A-340E5980523D}"/>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72" name="Oval 371">
              <a:extLst>
                <a:ext uri="{FF2B5EF4-FFF2-40B4-BE49-F238E27FC236}">
                  <a16:creationId xmlns:a16="http://schemas.microsoft.com/office/drawing/2014/main" id="{646DDDE6-9A68-4A53-A1DD-02C79CA788AB}"/>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373" name="Rectangle 372">
            <a:extLst>
              <a:ext uri="{FF2B5EF4-FFF2-40B4-BE49-F238E27FC236}">
                <a16:creationId xmlns:a16="http://schemas.microsoft.com/office/drawing/2014/main" id="{6DA8346A-7FE0-4EA7-85EE-572523D0513E}"/>
              </a:ext>
            </a:extLst>
          </p:cNvPr>
          <p:cNvSpPr/>
          <p:nvPr/>
        </p:nvSpPr>
        <p:spPr>
          <a:xfrm>
            <a:off x="6045032" y="4248150"/>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374" name="Group 373">
            <a:extLst>
              <a:ext uri="{FF2B5EF4-FFF2-40B4-BE49-F238E27FC236}">
                <a16:creationId xmlns:a16="http://schemas.microsoft.com/office/drawing/2014/main" id="{7107BE7F-E45C-4F0A-A0F5-8E8CE6DCCE03}"/>
              </a:ext>
            </a:extLst>
          </p:cNvPr>
          <p:cNvGrpSpPr/>
          <p:nvPr/>
        </p:nvGrpSpPr>
        <p:grpSpPr>
          <a:xfrm>
            <a:off x="6106127" y="4330402"/>
            <a:ext cx="363930" cy="62389"/>
            <a:chOff x="2375398" y="5125821"/>
            <a:chExt cx="494907" cy="84842"/>
          </a:xfrm>
        </p:grpSpPr>
        <p:sp>
          <p:nvSpPr>
            <p:cNvPr id="375" name="Oval 374">
              <a:extLst>
                <a:ext uri="{FF2B5EF4-FFF2-40B4-BE49-F238E27FC236}">
                  <a16:creationId xmlns:a16="http://schemas.microsoft.com/office/drawing/2014/main" id="{660FB4BF-9310-4ABC-AD67-5B66FE16CDEC}"/>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76" name="Oval 375">
              <a:extLst>
                <a:ext uri="{FF2B5EF4-FFF2-40B4-BE49-F238E27FC236}">
                  <a16:creationId xmlns:a16="http://schemas.microsoft.com/office/drawing/2014/main" id="{CE19C9EB-511A-4A17-8A13-5FEF03DB97A4}"/>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77" name="Oval 376">
              <a:extLst>
                <a:ext uri="{FF2B5EF4-FFF2-40B4-BE49-F238E27FC236}">
                  <a16:creationId xmlns:a16="http://schemas.microsoft.com/office/drawing/2014/main" id="{1CA61B66-CE7A-4A7D-A911-A886A84A15FA}"/>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78" name="Oval 377">
              <a:extLst>
                <a:ext uri="{FF2B5EF4-FFF2-40B4-BE49-F238E27FC236}">
                  <a16:creationId xmlns:a16="http://schemas.microsoft.com/office/drawing/2014/main" id="{CFD26ADC-03E8-441C-98BE-ADADCBA50E36}"/>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379" name="Rectangle 378">
            <a:extLst>
              <a:ext uri="{FF2B5EF4-FFF2-40B4-BE49-F238E27FC236}">
                <a16:creationId xmlns:a16="http://schemas.microsoft.com/office/drawing/2014/main" id="{F7E3F3BF-CD6F-4C2C-9B00-B23A568CBA0E}"/>
              </a:ext>
            </a:extLst>
          </p:cNvPr>
          <p:cNvSpPr/>
          <p:nvPr/>
        </p:nvSpPr>
        <p:spPr>
          <a:xfrm>
            <a:off x="4805786" y="4248150"/>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380" name="Group 379">
            <a:extLst>
              <a:ext uri="{FF2B5EF4-FFF2-40B4-BE49-F238E27FC236}">
                <a16:creationId xmlns:a16="http://schemas.microsoft.com/office/drawing/2014/main" id="{A6428236-8C4C-460E-B00C-7F347FE5FC09}"/>
              </a:ext>
            </a:extLst>
          </p:cNvPr>
          <p:cNvGrpSpPr/>
          <p:nvPr/>
        </p:nvGrpSpPr>
        <p:grpSpPr>
          <a:xfrm>
            <a:off x="4866881" y="4330402"/>
            <a:ext cx="363930" cy="62389"/>
            <a:chOff x="2375398" y="5125821"/>
            <a:chExt cx="494907" cy="84842"/>
          </a:xfrm>
        </p:grpSpPr>
        <p:sp>
          <p:nvSpPr>
            <p:cNvPr id="381" name="Oval 380">
              <a:extLst>
                <a:ext uri="{FF2B5EF4-FFF2-40B4-BE49-F238E27FC236}">
                  <a16:creationId xmlns:a16="http://schemas.microsoft.com/office/drawing/2014/main" id="{6B9FFE91-AF97-476E-ADE6-5230569D8890}"/>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2" name="Oval 381">
              <a:extLst>
                <a:ext uri="{FF2B5EF4-FFF2-40B4-BE49-F238E27FC236}">
                  <a16:creationId xmlns:a16="http://schemas.microsoft.com/office/drawing/2014/main" id="{8BD46BED-C0B3-46E3-8932-28BDC7AEF2F8}"/>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3" name="Oval 382">
              <a:extLst>
                <a:ext uri="{FF2B5EF4-FFF2-40B4-BE49-F238E27FC236}">
                  <a16:creationId xmlns:a16="http://schemas.microsoft.com/office/drawing/2014/main" id="{461715C9-6A66-4294-8D6A-F1DEA6D949D0}"/>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4" name="Oval 383">
              <a:extLst>
                <a:ext uri="{FF2B5EF4-FFF2-40B4-BE49-F238E27FC236}">
                  <a16:creationId xmlns:a16="http://schemas.microsoft.com/office/drawing/2014/main" id="{5A6BBDF3-2A37-425A-AD48-0A7463063431}"/>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nvGrpSpPr>
          <p:cNvPr id="385" name="Group 384">
            <a:extLst>
              <a:ext uri="{FF2B5EF4-FFF2-40B4-BE49-F238E27FC236}">
                <a16:creationId xmlns:a16="http://schemas.microsoft.com/office/drawing/2014/main" id="{419FA2CC-0339-4111-80C0-7246509939CD}"/>
              </a:ext>
            </a:extLst>
          </p:cNvPr>
          <p:cNvGrpSpPr/>
          <p:nvPr/>
        </p:nvGrpSpPr>
        <p:grpSpPr>
          <a:xfrm>
            <a:off x="7977560" y="3365183"/>
            <a:ext cx="789024" cy="882966"/>
            <a:chOff x="10681322" y="3867341"/>
            <a:chExt cx="1072990" cy="1200742"/>
          </a:xfrm>
        </p:grpSpPr>
        <p:sp>
          <p:nvSpPr>
            <p:cNvPr id="386" name="Rectangle 385">
              <a:extLst>
                <a:ext uri="{FF2B5EF4-FFF2-40B4-BE49-F238E27FC236}">
                  <a16:creationId xmlns:a16="http://schemas.microsoft.com/office/drawing/2014/main" id="{64B6DDD3-494B-4153-9526-6A418C0020D5}"/>
                </a:ext>
              </a:extLst>
            </p:cNvPr>
            <p:cNvSpPr/>
            <p:nvPr/>
          </p:nvSpPr>
          <p:spPr>
            <a:xfrm>
              <a:off x="10681322" y="3867341"/>
              <a:ext cx="706729" cy="43336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71"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Rob</a:t>
              </a:r>
            </a:p>
          </p:txBody>
        </p:sp>
        <p:cxnSp>
          <p:nvCxnSpPr>
            <p:cNvPr id="387" name="Straight Arrow Connector 386">
              <a:extLst>
                <a:ext uri="{FF2B5EF4-FFF2-40B4-BE49-F238E27FC236}">
                  <a16:creationId xmlns:a16="http://schemas.microsoft.com/office/drawing/2014/main" id="{9AA9BD9B-4D19-4154-A0C8-2D0C4E77BF7C}"/>
                </a:ext>
              </a:extLst>
            </p:cNvPr>
            <p:cNvCxnSpPr>
              <a:stCxn id="389" idx="2"/>
              <a:endCxn id="361" idx="0"/>
            </p:cNvCxnSpPr>
            <p:nvPr/>
          </p:nvCxnSpPr>
          <p:spPr>
            <a:xfrm>
              <a:off x="11021549" y="4729304"/>
              <a:ext cx="732763" cy="338779"/>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grpSp>
          <p:nvGrpSpPr>
            <p:cNvPr id="388" name="Group 387">
              <a:extLst>
                <a:ext uri="{FF2B5EF4-FFF2-40B4-BE49-F238E27FC236}">
                  <a16:creationId xmlns:a16="http://schemas.microsoft.com/office/drawing/2014/main" id="{24323667-48E2-4252-9FA7-5DF7E2AC1F38}"/>
                </a:ext>
              </a:extLst>
            </p:cNvPr>
            <p:cNvGrpSpPr/>
            <p:nvPr/>
          </p:nvGrpSpPr>
          <p:grpSpPr>
            <a:xfrm>
              <a:off x="10691013" y="4421573"/>
              <a:ext cx="661071" cy="307731"/>
              <a:chOff x="10932478" y="5411937"/>
              <a:chExt cx="661071" cy="307731"/>
            </a:xfrm>
          </p:grpSpPr>
          <p:sp>
            <p:nvSpPr>
              <p:cNvPr id="389" name="Rectangle 388">
                <a:extLst>
                  <a:ext uri="{FF2B5EF4-FFF2-40B4-BE49-F238E27FC236}">
                    <a16:creationId xmlns:a16="http://schemas.microsoft.com/office/drawing/2014/main" id="{3D69F7A8-C977-4C9C-AC19-A1F0B6A199EC}"/>
                  </a:ext>
                </a:extLst>
              </p:cNvPr>
              <p:cNvSpPr/>
              <p:nvPr/>
            </p:nvSpPr>
            <p:spPr>
              <a:xfrm>
                <a:off x="10932478" y="5411937"/>
                <a:ext cx="661071" cy="307731"/>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0" name="Oval 389">
                <a:extLst>
                  <a:ext uri="{FF2B5EF4-FFF2-40B4-BE49-F238E27FC236}">
                    <a16:creationId xmlns:a16="http://schemas.microsoft.com/office/drawing/2014/main" id="{6CF1B670-6934-44CF-AB88-033C922F2A57}"/>
                  </a:ext>
                </a:extLst>
              </p:cNvPr>
              <p:cNvSpPr/>
              <p:nvPr/>
            </p:nvSpPr>
            <p:spPr>
              <a:xfrm>
                <a:off x="11034244"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91" name="Oval 390">
                <a:extLst>
                  <a:ext uri="{FF2B5EF4-FFF2-40B4-BE49-F238E27FC236}">
                    <a16:creationId xmlns:a16="http://schemas.microsoft.com/office/drawing/2014/main" id="{C52E425C-DE57-482E-853B-86F2AB2356E7}"/>
                  </a:ext>
                </a:extLst>
              </p:cNvPr>
              <p:cNvSpPr/>
              <p:nvPr/>
            </p:nvSpPr>
            <p:spPr>
              <a:xfrm>
                <a:off x="11170932"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92" name="Oval 391">
                <a:extLst>
                  <a:ext uri="{FF2B5EF4-FFF2-40B4-BE49-F238E27FC236}">
                    <a16:creationId xmlns:a16="http://schemas.microsoft.com/office/drawing/2014/main" id="{498D278C-7987-4852-82AA-46C5A59296DA}"/>
                  </a:ext>
                </a:extLst>
              </p:cNvPr>
              <p:cNvSpPr/>
              <p:nvPr/>
            </p:nvSpPr>
            <p:spPr>
              <a:xfrm>
                <a:off x="11307620"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93" name="Oval 392">
                <a:extLst>
                  <a:ext uri="{FF2B5EF4-FFF2-40B4-BE49-F238E27FC236}">
                    <a16:creationId xmlns:a16="http://schemas.microsoft.com/office/drawing/2014/main" id="{BC04B72A-7AD4-4A63-B019-AE534332A4AA}"/>
                  </a:ext>
                </a:extLst>
              </p:cNvPr>
              <p:cNvSpPr/>
              <p:nvPr/>
            </p:nvSpPr>
            <p:spPr>
              <a:xfrm>
                <a:off x="11444309"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grpSp>
        <p:nvGrpSpPr>
          <p:cNvPr id="394" name="Group 393">
            <a:extLst>
              <a:ext uri="{FF2B5EF4-FFF2-40B4-BE49-F238E27FC236}">
                <a16:creationId xmlns:a16="http://schemas.microsoft.com/office/drawing/2014/main" id="{149885E4-EB79-42BB-A17B-6FED5463B3B9}"/>
              </a:ext>
            </a:extLst>
          </p:cNvPr>
          <p:cNvGrpSpPr/>
          <p:nvPr/>
        </p:nvGrpSpPr>
        <p:grpSpPr>
          <a:xfrm>
            <a:off x="6739894" y="3365183"/>
            <a:ext cx="787447" cy="882966"/>
            <a:chOff x="8998220" y="3867341"/>
            <a:chExt cx="1070846" cy="1200742"/>
          </a:xfrm>
        </p:grpSpPr>
        <p:sp>
          <p:nvSpPr>
            <p:cNvPr id="395" name="Rectangle 394">
              <a:extLst>
                <a:ext uri="{FF2B5EF4-FFF2-40B4-BE49-F238E27FC236}">
                  <a16:creationId xmlns:a16="http://schemas.microsoft.com/office/drawing/2014/main" id="{36002CD4-DE64-46D7-BA55-62B9D679B2AE}"/>
                </a:ext>
              </a:extLst>
            </p:cNvPr>
            <p:cNvSpPr/>
            <p:nvPr/>
          </p:nvSpPr>
          <p:spPr>
            <a:xfrm>
              <a:off x="8998220" y="3867341"/>
              <a:ext cx="706730" cy="43336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71"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Rob</a:t>
              </a:r>
            </a:p>
          </p:txBody>
        </p:sp>
        <p:cxnSp>
          <p:nvCxnSpPr>
            <p:cNvPr id="396" name="Straight Arrow Connector 395">
              <a:extLst>
                <a:ext uri="{FF2B5EF4-FFF2-40B4-BE49-F238E27FC236}">
                  <a16:creationId xmlns:a16="http://schemas.microsoft.com/office/drawing/2014/main" id="{E54A6729-8E5B-4EEA-AC83-18012405C6B7}"/>
                </a:ext>
              </a:extLst>
            </p:cNvPr>
            <p:cNvCxnSpPr>
              <a:stCxn id="398" idx="2"/>
              <a:endCxn id="367" idx="0"/>
            </p:cNvCxnSpPr>
            <p:nvPr/>
          </p:nvCxnSpPr>
          <p:spPr>
            <a:xfrm>
              <a:off x="9336305" y="4729304"/>
              <a:ext cx="732761" cy="338779"/>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grpSp>
          <p:nvGrpSpPr>
            <p:cNvPr id="397" name="Group 396">
              <a:extLst>
                <a:ext uri="{FF2B5EF4-FFF2-40B4-BE49-F238E27FC236}">
                  <a16:creationId xmlns:a16="http://schemas.microsoft.com/office/drawing/2014/main" id="{04855569-4AB0-41C2-BD62-C5E98F3FFA6A}"/>
                </a:ext>
              </a:extLst>
            </p:cNvPr>
            <p:cNvGrpSpPr/>
            <p:nvPr/>
          </p:nvGrpSpPr>
          <p:grpSpPr>
            <a:xfrm>
              <a:off x="9005769" y="4421573"/>
              <a:ext cx="661071" cy="307731"/>
              <a:chOff x="10932478" y="5411937"/>
              <a:chExt cx="661071" cy="307731"/>
            </a:xfrm>
          </p:grpSpPr>
          <p:sp>
            <p:nvSpPr>
              <p:cNvPr id="398" name="Rectangle 397">
                <a:extLst>
                  <a:ext uri="{FF2B5EF4-FFF2-40B4-BE49-F238E27FC236}">
                    <a16:creationId xmlns:a16="http://schemas.microsoft.com/office/drawing/2014/main" id="{B491A1F4-CBE8-42C7-9E9B-753241A222C1}"/>
                  </a:ext>
                </a:extLst>
              </p:cNvPr>
              <p:cNvSpPr/>
              <p:nvPr/>
            </p:nvSpPr>
            <p:spPr>
              <a:xfrm>
                <a:off x="10932478" y="5411937"/>
                <a:ext cx="661071" cy="307731"/>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9" name="Oval 398">
                <a:extLst>
                  <a:ext uri="{FF2B5EF4-FFF2-40B4-BE49-F238E27FC236}">
                    <a16:creationId xmlns:a16="http://schemas.microsoft.com/office/drawing/2014/main" id="{D620C9E4-3494-45C7-968F-CD9C5DADB0E7}"/>
                  </a:ext>
                </a:extLst>
              </p:cNvPr>
              <p:cNvSpPr/>
              <p:nvPr/>
            </p:nvSpPr>
            <p:spPr>
              <a:xfrm>
                <a:off x="11034244"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00" name="Oval 399">
                <a:extLst>
                  <a:ext uri="{FF2B5EF4-FFF2-40B4-BE49-F238E27FC236}">
                    <a16:creationId xmlns:a16="http://schemas.microsoft.com/office/drawing/2014/main" id="{DDD293F8-2C84-4B34-BCE7-5D261C590C7B}"/>
                  </a:ext>
                </a:extLst>
              </p:cNvPr>
              <p:cNvSpPr/>
              <p:nvPr/>
            </p:nvSpPr>
            <p:spPr>
              <a:xfrm>
                <a:off x="11170932"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01" name="Oval 400">
                <a:extLst>
                  <a:ext uri="{FF2B5EF4-FFF2-40B4-BE49-F238E27FC236}">
                    <a16:creationId xmlns:a16="http://schemas.microsoft.com/office/drawing/2014/main" id="{28BBD02F-994C-469D-9362-963C315495F3}"/>
                  </a:ext>
                </a:extLst>
              </p:cNvPr>
              <p:cNvSpPr/>
              <p:nvPr/>
            </p:nvSpPr>
            <p:spPr>
              <a:xfrm>
                <a:off x="11307620"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02" name="Oval 401">
                <a:extLst>
                  <a:ext uri="{FF2B5EF4-FFF2-40B4-BE49-F238E27FC236}">
                    <a16:creationId xmlns:a16="http://schemas.microsoft.com/office/drawing/2014/main" id="{56F70F9C-A377-490D-B2CB-2200B4109A27}"/>
                  </a:ext>
                </a:extLst>
              </p:cNvPr>
              <p:cNvSpPr/>
              <p:nvPr/>
            </p:nvSpPr>
            <p:spPr>
              <a:xfrm>
                <a:off x="11444309"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grpSp>
        <p:nvGrpSpPr>
          <p:cNvPr id="403" name="Group 402">
            <a:extLst>
              <a:ext uri="{FF2B5EF4-FFF2-40B4-BE49-F238E27FC236}">
                <a16:creationId xmlns:a16="http://schemas.microsoft.com/office/drawing/2014/main" id="{A4EF65B4-4027-4D60-BD63-F33C5B70023F}"/>
              </a:ext>
            </a:extLst>
          </p:cNvPr>
          <p:cNvGrpSpPr/>
          <p:nvPr/>
        </p:nvGrpSpPr>
        <p:grpSpPr>
          <a:xfrm>
            <a:off x="5503787" y="3365182"/>
            <a:ext cx="784309" cy="882968"/>
            <a:chOff x="7317246" y="3867341"/>
            <a:chExt cx="1066578" cy="1200744"/>
          </a:xfrm>
        </p:grpSpPr>
        <p:sp>
          <p:nvSpPr>
            <p:cNvPr id="404" name="Rectangle 403">
              <a:extLst>
                <a:ext uri="{FF2B5EF4-FFF2-40B4-BE49-F238E27FC236}">
                  <a16:creationId xmlns:a16="http://schemas.microsoft.com/office/drawing/2014/main" id="{838D41E3-59D5-4FF0-9422-C13F6DD8D123}"/>
                </a:ext>
              </a:extLst>
            </p:cNvPr>
            <p:cNvSpPr/>
            <p:nvPr/>
          </p:nvSpPr>
          <p:spPr>
            <a:xfrm>
              <a:off x="7317246" y="3867341"/>
              <a:ext cx="706729" cy="43336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71"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Rob</a:t>
              </a:r>
            </a:p>
          </p:txBody>
        </p:sp>
        <p:cxnSp>
          <p:nvCxnSpPr>
            <p:cNvPr id="405" name="Straight Arrow Connector 404">
              <a:extLst>
                <a:ext uri="{FF2B5EF4-FFF2-40B4-BE49-F238E27FC236}">
                  <a16:creationId xmlns:a16="http://schemas.microsoft.com/office/drawing/2014/main" id="{E5DED673-5A7C-46DC-ABD5-5CD775783ECD}"/>
                </a:ext>
              </a:extLst>
            </p:cNvPr>
            <p:cNvCxnSpPr>
              <a:stCxn id="407" idx="2"/>
              <a:endCxn id="373" idx="0"/>
            </p:cNvCxnSpPr>
            <p:nvPr/>
          </p:nvCxnSpPr>
          <p:spPr>
            <a:xfrm>
              <a:off x="7651060" y="4729304"/>
              <a:ext cx="732764" cy="338781"/>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grpSp>
          <p:nvGrpSpPr>
            <p:cNvPr id="406" name="Group 405">
              <a:extLst>
                <a:ext uri="{FF2B5EF4-FFF2-40B4-BE49-F238E27FC236}">
                  <a16:creationId xmlns:a16="http://schemas.microsoft.com/office/drawing/2014/main" id="{01C066B4-C9C2-42B3-8CC5-3099246F5460}"/>
                </a:ext>
              </a:extLst>
            </p:cNvPr>
            <p:cNvGrpSpPr/>
            <p:nvPr/>
          </p:nvGrpSpPr>
          <p:grpSpPr>
            <a:xfrm>
              <a:off x="7320524" y="4421573"/>
              <a:ext cx="661071" cy="307731"/>
              <a:chOff x="10932478" y="5411937"/>
              <a:chExt cx="661071" cy="307731"/>
            </a:xfrm>
          </p:grpSpPr>
          <p:sp>
            <p:nvSpPr>
              <p:cNvPr id="407" name="Rectangle 406">
                <a:extLst>
                  <a:ext uri="{FF2B5EF4-FFF2-40B4-BE49-F238E27FC236}">
                    <a16:creationId xmlns:a16="http://schemas.microsoft.com/office/drawing/2014/main" id="{DC17FE6F-DA81-40A3-BEC6-402DBCA31631}"/>
                  </a:ext>
                </a:extLst>
              </p:cNvPr>
              <p:cNvSpPr/>
              <p:nvPr/>
            </p:nvSpPr>
            <p:spPr>
              <a:xfrm>
                <a:off x="10932478" y="5411937"/>
                <a:ext cx="661071" cy="307731"/>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8" name="Oval 407">
                <a:extLst>
                  <a:ext uri="{FF2B5EF4-FFF2-40B4-BE49-F238E27FC236}">
                    <a16:creationId xmlns:a16="http://schemas.microsoft.com/office/drawing/2014/main" id="{10756679-3E87-425D-8634-115C1A4207A7}"/>
                  </a:ext>
                </a:extLst>
              </p:cNvPr>
              <p:cNvSpPr/>
              <p:nvPr/>
            </p:nvSpPr>
            <p:spPr>
              <a:xfrm>
                <a:off x="11034244"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09" name="Oval 408">
                <a:extLst>
                  <a:ext uri="{FF2B5EF4-FFF2-40B4-BE49-F238E27FC236}">
                    <a16:creationId xmlns:a16="http://schemas.microsoft.com/office/drawing/2014/main" id="{E588F9FC-352A-4617-B0E9-45E1F2F211FF}"/>
                  </a:ext>
                </a:extLst>
              </p:cNvPr>
              <p:cNvSpPr/>
              <p:nvPr/>
            </p:nvSpPr>
            <p:spPr>
              <a:xfrm>
                <a:off x="11170932"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10" name="Oval 409">
                <a:extLst>
                  <a:ext uri="{FF2B5EF4-FFF2-40B4-BE49-F238E27FC236}">
                    <a16:creationId xmlns:a16="http://schemas.microsoft.com/office/drawing/2014/main" id="{60F504A7-DE1A-49A1-8996-92C7BF5985FB}"/>
                  </a:ext>
                </a:extLst>
              </p:cNvPr>
              <p:cNvSpPr/>
              <p:nvPr/>
            </p:nvSpPr>
            <p:spPr>
              <a:xfrm>
                <a:off x="11307620"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11" name="Oval 410">
                <a:extLst>
                  <a:ext uri="{FF2B5EF4-FFF2-40B4-BE49-F238E27FC236}">
                    <a16:creationId xmlns:a16="http://schemas.microsoft.com/office/drawing/2014/main" id="{253142E8-2457-49E9-996C-C1BBC4077EC9}"/>
                  </a:ext>
                </a:extLst>
              </p:cNvPr>
              <p:cNvSpPr/>
              <p:nvPr/>
            </p:nvSpPr>
            <p:spPr>
              <a:xfrm>
                <a:off x="11444309"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grpSp>
        <p:nvGrpSpPr>
          <p:cNvPr id="412" name="Group 411">
            <a:extLst>
              <a:ext uri="{FF2B5EF4-FFF2-40B4-BE49-F238E27FC236}">
                <a16:creationId xmlns:a16="http://schemas.microsoft.com/office/drawing/2014/main" id="{FCEB24B3-F216-4C61-8D6E-E4C2D91FAFD9}"/>
              </a:ext>
            </a:extLst>
          </p:cNvPr>
          <p:cNvGrpSpPr/>
          <p:nvPr/>
        </p:nvGrpSpPr>
        <p:grpSpPr>
          <a:xfrm>
            <a:off x="4218110" y="3358738"/>
            <a:ext cx="830739" cy="889413"/>
            <a:chOff x="5568861" y="3858576"/>
            <a:chExt cx="1129718" cy="1209508"/>
          </a:xfrm>
        </p:grpSpPr>
        <p:grpSp>
          <p:nvGrpSpPr>
            <p:cNvPr id="413" name="Group 412">
              <a:extLst>
                <a:ext uri="{FF2B5EF4-FFF2-40B4-BE49-F238E27FC236}">
                  <a16:creationId xmlns:a16="http://schemas.microsoft.com/office/drawing/2014/main" id="{64B8CED8-3A79-49D6-BAA8-47815BE19B22}"/>
                </a:ext>
              </a:extLst>
            </p:cNvPr>
            <p:cNvGrpSpPr/>
            <p:nvPr/>
          </p:nvGrpSpPr>
          <p:grpSpPr>
            <a:xfrm>
              <a:off x="5568861" y="3858576"/>
              <a:ext cx="770698" cy="1011634"/>
              <a:chOff x="5568861" y="3858576"/>
              <a:chExt cx="770698" cy="1011634"/>
            </a:xfrm>
          </p:grpSpPr>
          <p:grpSp>
            <p:nvGrpSpPr>
              <p:cNvPr id="415" name="Group 414">
                <a:extLst>
                  <a:ext uri="{FF2B5EF4-FFF2-40B4-BE49-F238E27FC236}">
                    <a16:creationId xmlns:a16="http://schemas.microsoft.com/office/drawing/2014/main" id="{2782CCC8-53C9-42F1-A625-4F1FF5C9C62F}"/>
                  </a:ext>
                </a:extLst>
              </p:cNvPr>
              <p:cNvGrpSpPr/>
              <p:nvPr/>
            </p:nvGrpSpPr>
            <p:grpSpPr>
              <a:xfrm>
                <a:off x="5568861" y="3858576"/>
                <a:ext cx="770698" cy="1011634"/>
                <a:chOff x="5568861" y="3858576"/>
                <a:chExt cx="770698" cy="1011634"/>
              </a:xfrm>
            </p:grpSpPr>
            <p:sp>
              <p:nvSpPr>
                <p:cNvPr id="422" name="Rectangle 421">
                  <a:extLst>
                    <a:ext uri="{FF2B5EF4-FFF2-40B4-BE49-F238E27FC236}">
                      <a16:creationId xmlns:a16="http://schemas.microsoft.com/office/drawing/2014/main" id="{68A130F4-488A-4A4E-8272-4FB56DB64E2C}"/>
                    </a:ext>
                  </a:extLst>
                </p:cNvPr>
                <p:cNvSpPr/>
                <p:nvPr/>
              </p:nvSpPr>
              <p:spPr>
                <a:xfrm>
                  <a:off x="5612292" y="3867341"/>
                  <a:ext cx="706730" cy="433367"/>
                </a:xfrm>
                <a:prstGeom prst="rect">
                  <a:avLst/>
                </a:prstGeom>
                <a:effectLst/>
              </p:spPr>
              <p:txBody>
                <a:bodyPr wrap="none" anchor="b" anchorCtr="0">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71"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Rob</a:t>
                  </a:r>
                </a:p>
              </p:txBody>
            </p:sp>
            <p:sp>
              <p:nvSpPr>
                <p:cNvPr id="423" name="Rectangle 422">
                  <a:extLst>
                    <a:ext uri="{FF2B5EF4-FFF2-40B4-BE49-F238E27FC236}">
                      <a16:creationId xmlns:a16="http://schemas.microsoft.com/office/drawing/2014/main" id="{C53BFA74-56D6-494F-A249-D5CD5AF06848}"/>
                    </a:ext>
                  </a:extLst>
                </p:cNvPr>
                <p:cNvSpPr/>
                <p:nvPr/>
              </p:nvSpPr>
              <p:spPr>
                <a:xfrm>
                  <a:off x="5568861" y="3858576"/>
                  <a:ext cx="770698" cy="1011634"/>
                </a:xfrm>
                <a:prstGeom prst="rect">
                  <a:avLst/>
                </a:prstGeom>
                <a:noFill/>
                <a:ln w="25400" cap="flat" cmpd="sng" algn="ctr">
                  <a:solidFill>
                    <a:srgbClr val="FF0000"/>
                  </a:solidFill>
                  <a:prstDash val="dash"/>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416" name="Group 415">
                <a:extLst>
                  <a:ext uri="{FF2B5EF4-FFF2-40B4-BE49-F238E27FC236}">
                    <a16:creationId xmlns:a16="http://schemas.microsoft.com/office/drawing/2014/main" id="{35467A14-9F15-43A3-8E90-5ECE2F7E9131}"/>
                  </a:ext>
                </a:extLst>
              </p:cNvPr>
              <p:cNvGrpSpPr/>
              <p:nvPr/>
            </p:nvGrpSpPr>
            <p:grpSpPr>
              <a:xfrm>
                <a:off x="5637084" y="4421573"/>
                <a:ext cx="661071" cy="307731"/>
                <a:chOff x="10932478" y="5411937"/>
                <a:chExt cx="661071" cy="307731"/>
              </a:xfrm>
            </p:grpSpPr>
            <p:sp>
              <p:nvSpPr>
                <p:cNvPr id="417" name="Rectangle 416">
                  <a:extLst>
                    <a:ext uri="{FF2B5EF4-FFF2-40B4-BE49-F238E27FC236}">
                      <a16:creationId xmlns:a16="http://schemas.microsoft.com/office/drawing/2014/main" id="{E9CC1326-A6FB-449B-887F-10C2EB867765}"/>
                    </a:ext>
                  </a:extLst>
                </p:cNvPr>
                <p:cNvSpPr/>
                <p:nvPr/>
              </p:nvSpPr>
              <p:spPr>
                <a:xfrm>
                  <a:off x="10932478" y="5411937"/>
                  <a:ext cx="661071" cy="307731"/>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8" name="Oval 417">
                  <a:extLst>
                    <a:ext uri="{FF2B5EF4-FFF2-40B4-BE49-F238E27FC236}">
                      <a16:creationId xmlns:a16="http://schemas.microsoft.com/office/drawing/2014/main" id="{A3C260E5-3C0D-4735-976C-F1C955A422C7}"/>
                    </a:ext>
                  </a:extLst>
                </p:cNvPr>
                <p:cNvSpPr/>
                <p:nvPr/>
              </p:nvSpPr>
              <p:spPr>
                <a:xfrm>
                  <a:off x="11034244"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19" name="Oval 418">
                  <a:extLst>
                    <a:ext uri="{FF2B5EF4-FFF2-40B4-BE49-F238E27FC236}">
                      <a16:creationId xmlns:a16="http://schemas.microsoft.com/office/drawing/2014/main" id="{2DED499D-0F1E-491C-A548-127C787ACB6F}"/>
                    </a:ext>
                  </a:extLst>
                </p:cNvPr>
                <p:cNvSpPr/>
                <p:nvPr/>
              </p:nvSpPr>
              <p:spPr>
                <a:xfrm>
                  <a:off x="11170932"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20" name="Oval 419">
                  <a:extLst>
                    <a:ext uri="{FF2B5EF4-FFF2-40B4-BE49-F238E27FC236}">
                      <a16:creationId xmlns:a16="http://schemas.microsoft.com/office/drawing/2014/main" id="{08D7A32C-D4D8-4A63-99C2-87B56128AB3C}"/>
                    </a:ext>
                  </a:extLst>
                </p:cNvPr>
                <p:cNvSpPr/>
                <p:nvPr/>
              </p:nvSpPr>
              <p:spPr>
                <a:xfrm>
                  <a:off x="11307620"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21" name="Oval 420">
                  <a:extLst>
                    <a:ext uri="{FF2B5EF4-FFF2-40B4-BE49-F238E27FC236}">
                      <a16:creationId xmlns:a16="http://schemas.microsoft.com/office/drawing/2014/main" id="{7D401BB9-AF49-4C44-AC73-76AA0767AF42}"/>
                    </a:ext>
                  </a:extLst>
                </p:cNvPr>
                <p:cNvSpPr/>
                <p:nvPr/>
              </p:nvSpPr>
              <p:spPr>
                <a:xfrm>
                  <a:off x="11444309" y="5526107"/>
                  <a:ext cx="84842" cy="84842"/>
                </a:xfrm>
                <a:prstGeom prst="ellipse">
                  <a:avLst/>
                </a:prstGeom>
                <a:gradFill>
                  <a:gsLst>
                    <a:gs pos="0">
                      <a:srgbClr val="C00000"/>
                    </a:gs>
                    <a:gs pos="100000">
                      <a:srgbClr val="C00000"/>
                    </a:gs>
                  </a:gsLst>
                </a:gradFill>
                <a:ln w="10000" cap="flat" cmpd="sng" algn="ctr">
                  <a:solidFill>
                    <a:srgbClr val="C00000"/>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cxnSp>
          <p:nvCxnSpPr>
            <p:cNvPr id="414" name="Straight Arrow Connector 413">
              <a:extLst>
                <a:ext uri="{FF2B5EF4-FFF2-40B4-BE49-F238E27FC236}">
                  <a16:creationId xmlns:a16="http://schemas.microsoft.com/office/drawing/2014/main" id="{A7AA2A6E-6863-4BA3-A245-B0D1CF5A1EE8}"/>
                </a:ext>
              </a:extLst>
            </p:cNvPr>
            <p:cNvCxnSpPr>
              <a:stCxn id="417" idx="2"/>
              <a:endCxn id="379" idx="0"/>
            </p:cNvCxnSpPr>
            <p:nvPr/>
          </p:nvCxnSpPr>
          <p:spPr>
            <a:xfrm>
              <a:off x="5967621" y="4729303"/>
              <a:ext cx="730958" cy="338781"/>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grpSp>
      <p:sp>
        <p:nvSpPr>
          <p:cNvPr id="424" name="Rectangle 423">
            <a:extLst>
              <a:ext uri="{FF2B5EF4-FFF2-40B4-BE49-F238E27FC236}">
                <a16:creationId xmlns:a16="http://schemas.microsoft.com/office/drawing/2014/main" id="{0694E3D0-E7F6-4A98-9873-FE0DD7816A83}"/>
              </a:ext>
            </a:extLst>
          </p:cNvPr>
          <p:cNvSpPr/>
          <p:nvPr/>
        </p:nvSpPr>
        <p:spPr>
          <a:xfrm>
            <a:off x="8524850" y="3772133"/>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425" name="Group 424">
            <a:extLst>
              <a:ext uri="{FF2B5EF4-FFF2-40B4-BE49-F238E27FC236}">
                <a16:creationId xmlns:a16="http://schemas.microsoft.com/office/drawing/2014/main" id="{519EA717-478E-4EDC-BB8F-CFFBB7D57F7F}"/>
              </a:ext>
            </a:extLst>
          </p:cNvPr>
          <p:cNvGrpSpPr/>
          <p:nvPr/>
        </p:nvGrpSpPr>
        <p:grpSpPr>
          <a:xfrm>
            <a:off x="8585945" y="3854386"/>
            <a:ext cx="363930" cy="62389"/>
            <a:chOff x="2375398" y="5125821"/>
            <a:chExt cx="494907" cy="84842"/>
          </a:xfrm>
        </p:grpSpPr>
        <p:sp>
          <p:nvSpPr>
            <p:cNvPr id="426" name="Oval 425">
              <a:extLst>
                <a:ext uri="{FF2B5EF4-FFF2-40B4-BE49-F238E27FC236}">
                  <a16:creationId xmlns:a16="http://schemas.microsoft.com/office/drawing/2014/main" id="{861FD7AF-6725-4FBB-AD71-B1E68FDE8A88}"/>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27" name="Oval 426">
              <a:extLst>
                <a:ext uri="{FF2B5EF4-FFF2-40B4-BE49-F238E27FC236}">
                  <a16:creationId xmlns:a16="http://schemas.microsoft.com/office/drawing/2014/main" id="{22E22D62-7E69-4CD3-9EF3-E6748598CF9D}"/>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28" name="Oval 427">
              <a:extLst>
                <a:ext uri="{FF2B5EF4-FFF2-40B4-BE49-F238E27FC236}">
                  <a16:creationId xmlns:a16="http://schemas.microsoft.com/office/drawing/2014/main" id="{9D94991E-F908-460E-9E3C-6B6F479CC565}"/>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29" name="Oval 428">
              <a:extLst>
                <a:ext uri="{FF2B5EF4-FFF2-40B4-BE49-F238E27FC236}">
                  <a16:creationId xmlns:a16="http://schemas.microsoft.com/office/drawing/2014/main" id="{D3C38257-C566-4A80-B3B0-41EC1CD9870D}"/>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430" name="Rectangle 429">
            <a:extLst>
              <a:ext uri="{FF2B5EF4-FFF2-40B4-BE49-F238E27FC236}">
                <a16:creationId xmlns:a16="http://schemas.microsoft.com/office/drawing/2014/main" id="{A9268E41-C2D6-48D3-8437-93B9647C1C2E}"/>
              </a:ext>
            </a:extLst>
          </p:cNvPr>
          <p:cNvSpPr/>
          <p:nvPr/>
        </p:nvSpPr>
        <p:spPr>
          <a:xfrm>
            <a:off x="7285605" y="3772133"/>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431" name="Group 430">
            <a:extLst>
              <a:ext uri="{FF2B5EF4-FFF2-40B4-BE49-F238E27FC236}">
                <a16:creationId xmlns:a16="http://schemas.microsoft.com/office/drawing/2014/main" id="{721C7018-AD1B-4242-BE00-6B910A42D56B}"/>
              </a:ext>
            </a:extLst>
          </p:cNvPr>
          <p:cNvGrpSpPr/>
          <p:nvPr/>
        </p:nvGrpSpPr>
        <p:grpSpPr>
          <a:xfrm>
            <a:off x="7346700" y="3854386"/>
            <a:ext cx="363930" cy="62389"/>
            <a:chOff x="2375398" y="5125821"/>
            <a:chExt cx="494907" cy="84842"/>
          </a:xfrm>
        </p:grpSpPr>
        <p:sp>
          <p:nvSpPr>
            <p:cNvPr id="432" name="Oval 431">
              <a:extLst>
                <a:ext uri="{FF2B5EF4-FFF2-40B4-BE49-F238E27FC236}">
                  <a16:creationId xmlns:a16="http://schemas.microsoft.com/office/drawing/2014/main" id="{70211F3E-134F-4BA5-91C2-CBF7475B001C}"/>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33" name="Oval 432">
              <a:extLst>
                <a:ext uri="{FF2B5EF4-FFF2-40B4-BE49-F238E27FC236}">
                  <a16:creationId xmlns:a16="http://schemas.microsoft.com/office/drawing/2014/main" id="{C4828CEE-96AF-4ABB-8282-AA0AB17DD53D}"/>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34" name="Oval 433">
              <a:extLst>
                <a:ext uri="{FF2B5EF4-FFF2-40B4-BE49-F238E27FC236}">
                  <a16:creationId xmlns:a16="http://schemas.microsoft.com/office/drawing/2014/main" id="{DADF3D80-4D4B-43B8-902F-A76FC9DD1322}"/>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35" name="Oval 434">
              <a:extLst>
                <a:ext uri="{FF2B5EF4-FFF2-40B4-BE49-F238E27FC236}">
                  <a16:creationId xmlns:a16="http://schemas.microsoft.com/office/drawing/2014/main" id="{0743B5E1-4298-4701-9C49-D92375A0C3BF}"/>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436" name="Rectangle 435">
            <a:extLst>
              <a:ext uri="{FF2B5EF4-FFF2-40B4-BE49-F238E27FC236}">
                <a16:creationId xmlns:a16="http://schemas.microsoft.com/office/drawing/2014/main" id="{ADE8E9E5-8DBA-49DD-8DF5-862346EABF1E}"/>
              </a:ext>
            </a:extLst>
          </p:cNvPr>
          <p:cNvSpPr/>
          <p:nvPr/>
        </p:nvSpPr>
        <p:spPr>
          <a:xfrm>
            <a:off x="6046359" y="3772133"/>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437" name="Group 436">
            <a:extLst>
              <a:ext uri="{FF2B5EF4-FFF2-40B4-BE49-F238E27FC236}">
                <a16:creationId xmlns:a16="http://schemas.microsoft.com/office/drawing/2014/main" id="{24F264BD-7B63-45E7-A6BB-6EB9CE771822}"/>
              </a:ext>
            </a:extLst>
          </p:cNvPr>
          <p:cNvGrpSpPr/>
          <p:nvPr/>
        </p:nvGrpSpPr>
        <p:grpSpPr>
          <a:xfrm>
            <a:off x="6107454" y="3854386"/>
            <a:ext cx="363930" cy="62389"/>
            <a:chOff x="2375398" y="5125821"/>
            <a:chExt cx="494907" cy="84842"/>
          </a:xfrm>
        </p:grpSpPr>
        <p:sp>
          <p:nvSpPr>
            <p:cNvPr id="438" name="Oval 437">
              <a:extLst>
                <a:ext uri="{FF2B5EF4-FFF2-40B4-BE49-F238E27FC236}">
                  <a16:creationId xmlns:a16="http://schemas.microsoft.com/office/drawing/2014/main" id="{094249CB-0C35-4EE9-8187-F1F099A7EB2D}"/>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39" name="Oval 438">
              <a:extLst>
                <a:ext uri="{FF2B5EF4-FFF2-40B4-BE49-F238E27FC236}">
                  <a16:creationId xmlns:a16="http://schemas.microsoft.com/office/drawing/2014/main" id="{0BD72C1C-AD77-474A-86A5-5554392F72F3}"/>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0" name="Oval 439">
              <a:extLst>
                <a:ext uri="{FF2B5EF4-FFF2-40B4-BE49-F238E27FC236}">
                  <a16:creationId xmlns:a16="http://schemas.microsoft.com/office/drawing/2014/main" id="{775BB653-F263-4907-BA80-CF5F25667546}"/>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1" name="Oval 440">
              <a:extLst>
                <a:ext uri="{FF2B5EF4-FFF2-40B4-BE49-F238E27FC236}">
                  <a16:creationId xmlns:a16="http://schemas.microsoft.com/office/drawing/2014/main" id="{615B3A8A-398B-45EC-834B-B9B45044EFEC}"/>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442" name="Rectangle 441">
            <a:extLst>
              <a:ext uri="{FF2B5EF4-FFF2-40B4-BE49-F238E27FC236}">
                <a16:creationId xmlns:a16="http://schemas.microsoft.com/office/drawing/2014/main" id="{25278040-C1E5-4528-B067-9E5695F8D289}"/>
              </a:ext>
            </a:extLst>
          </p:cNvPr>
          <p:cNvSpPr/>
          <p:nvPr/>
        </p:nvSpPr>
        <p:spPr>
          <a:xfrm>
            <a:off x="4807114" y="3772133"/>
            <a:ext cx="486119" cy="226894"/>
          </a:xfrm>
          <a:prstGeom prst="rect">
            <a:avLst/>
          </a:prstGeom>
          <a:solidFill>
            <a:sysClr val="window" lastClr="FFFFFF">
              <a:lumMod val="95000"/>
            </a:sysClr>
          </a:solidFill>
          <a:ln w="3175" cap="flat" cmpd="sng" algn="ctr">
            <a:solidFill>
              <a:srgbClr val="212745"/>
            </a:solidFill>
            <a:prstDash val="solid"/>
          </a:ln>
          <a:effectLst>
            <a:outerShdw blurRad="50800" dist="38100" dir="5400000" algn="t" rotWithShape="0">
              <a:prstClr val="black">
                <a:alpha val="40000"/>
              </a:prstClr>
            </a:outerShdw>
          </a:effectLst>
        </p:spPr>
        <p:txBody>
          <a:bodyPr rtlCol="0" anchor="ctr"/>
          <a:lstStyle>
            <a:defPPr>
              <a:defRPr lang="fr-F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443" name="Group 442">
            <a:extLst>
              <a:ext uri="{FF2B5EF4-FFF2-40B4-BE49-F238E27FC236}">
                <a16:creationId xmlns:a16="http://schemas.microsoft.com/office/drawing/2014/main" id="{527D21B4-BEE6-4E4F-AB13-B3C0FF30B7FC}"/>
              </a:ext>
            </a:extLst>
          </p:cNvPr>
          <p:cNvGrpSpPr/>
          <p:nvPr/>
        </p:nvGrpSpPr>
        <p:grpSpPr>
          <a:xfrm>
            <a:off x="4868208" y="3854386"/>
            <a:ext cx="363930" cy="62389"/>
            <a:chOff x="2375398" y="5125821"/>
            <a:chExt cx="494907" cy="84842"/>
          </a:xfrm>
        </p:grpSpPr>
        <p:sp>
          <p:nvSpPr>
            <p:cNvPr id="444" name="Oval 443">
              <a:extLst>
                <a:ext uri="{FF2B5EF4-FFF2-40B4-BE49-F238E27FC236}">
                  <a16:creationId xmlns:a16="http://schemas.microsoft.com/office/drawing/2014/main" id="{1AF214BD-2054-4905-89C4-F86B77FF539F}"/>
                </a:ext>
              </a:extLst>
            </p:cNvPr>
            <p:cNvSpPr/>
            <p:nvPr/>
          </p:nvSpPr>
          <p:spPr>
            <a:xfrm>
              <a:off x="2375398"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5" name="Oval 444">
              <a:extLst>
                <a:ext uri="{FF2B5EF4-FFF2-40B4-BE49-F238E27FC236}">
                  <a16:creationId xmlns:a16="http://schemas.microsoft.com/office/drawing/2014/main" id="{3614798C-E689-4DB4-9BC2-973B99676199}"/>
                </a:ext>
              </a:extLst>
            </p:cNvPr>
            <p:cNvSpPr/>
            <p:nvPr/>
          </p:nvSpPr>
          <p:spPr>
            <a:xfrm>
              <a:off x="2512086"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6" name="Oval 445">
              <a:extLst>
                <a:ext uri="{FF2B5EF4-FFF2-40B4-BE49-F238E27FC236}">
                  <a16:creationId xmlns:a16="http://schemas.microsoft.com/office/drawing/2014/main" id="{A231BCBE-69A4-4F17-A923-6E82DC27FAFD}"/>
                </a:ext>
              </a:extLst>
            </p:cNvPr>
            <p:cNvSpPr/>
            <p:nvPr/>
          </p:nvSpPr>
          <p:spPr>
            <a:xfrm>
              <a:off x="2648774"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7" name="Oval 446">
              <a:extLst>
                <a:ext uri="{FF2B5EF4-FFF2-40B4-BE49-F238E27FC236}">
                  <a16:creationId xmlns:a16="http://schemas.microsoft.com/office/drawing/2014/main" id="{6E1B40A2-5E6F-4E08-B5EE-FFC2B39A47CA}"/>
                </a:ext>
              </a:extLst>
            </p:cNvPr>
            <p:cNvSpPr/>
            <p:nvPr/>
          </p:nvSpPr>
          <p:spPr>
            <a:xfrm>
              <a:off x="2785463" y="5125821"/>
              <a:ext cx="84842" cy="84842"/>
            </a:xfrm>
            <a:prstGeom prst="ellipse">
              <a:avLst/>
            </a:prstGeom>
            <a:solidFill>
              <a:srgbClr val="4E67C8"/>
            </a:solidFill>
            <a:ln w="10000" cap="flat" cmpd="sng" algn="ctr">
              <a:solidFill>
                <a:srgbClr val="4E67C8"/>
              </a:solidFill>
              <a:prstDash val="solid"/>
            </a:ln>
            <a:effectLst>
              <a:outerShdw blurRad="38100" dist="30000" dir="5400000" rotWithShape="0">
                <a:srgbClr val="000000">
                  <a:alpha val="45000"/>
                </a:srgbClr>
              </a:outerShdw>
            </a:effectLst>
          </p:spPr>
          <p:txBody>
            <a:bodyPr rtlCol="0" anchor="ctr"/>
            <a:lstStyle>
              <a:defPPr>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cxnSp>
        <p:nvCxnSpPr>
          <p:cNvPr id="448" name="Straight Arrow Connector 447">
            <a:extLst>
              <a:ext uri="{FF2B5EF4-FFF2-40B4-BE49-F238E27FC236}">
                <a16:creationId xmlns:a16="http://schemas.microsoft.com/office/drawing/2014/main" id="{E8BECA3C-5772-41A0-82B5-BC4A19EACD03}"/>
              </a:ext>
            </a:extLst>
          </p:cNvPr>
          <p:cNvCxnSpPr>
            <a:stCxn id="442" idx="2"/>
            <a:endCxn id="379" idx="0"/>
          </p:cNvCxnSpPr>
          <p:nvPr/>
        </p:nvCxnSpPr>
        <p:spPr>
          <a:xfrm flipH="1">
            <a:off x="5048846" y="3999027"/>
            <a:ext cx="1328" cy="249123"/>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cxnSp>
        <p:nvCxnSpPr>
          <p:cNvPr id="449" name="Straight Arrow Connector 448">
            <a:extLst>
              <a:ext uri="{FF2B5EF4-FFF2-40B4-BE49-F238E27FC236}">
                <a16:creationId xmlns:a16="http://schemas.microsoft.com/office/drawing/2014/main" id="{F8D9E266-EB44-4812-A8D8-E9075339726B}"/>
              </a:ext>
            </a:extLst>
          </p:cNvPr>
          <p:cNvCxnSpPr>
            <a:stCxn id="436" idx="2"/>
            <a:endCxn id="373" idx="0"/>
          </p:cNvCxnSpPr>
          <p:nvPr/>
        </p:nvCxnSpPr>
        <p:spPr>
          <a:xfrm flipH="1">
            <a:off x="6288092" y="3999027"/>
            <a:ext cx="1327" cy="249123"/>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cxnSp>
        <p:nvCxnSpPr>
          <p:cNvPr id="450" name="Straight Arrow Connector 449">
            <a:extLst>
              <a:ext uri="{FF2B5EF4-FFF2-40B4-BE49-F238E27FC236}">
                <a16:creationId xmlns:a16="http://schemas.microsoft.com/office/drawing/2014/main" id="{7FDAFF9D-5ABB-487F-A701-B54C7DDDA53D}"/>
              </a:ext>
            </a:extLst>
          </p:cNvPr>
          <p:cNvCxnSpPr>
            <a:stCxn id="430" idx="2"/>
            <a:endCxn id="367" idx="0"/>
          </p:cNvCxnSpPr>
          <p:nvPr/>
        </p:nvCxnSpPr>
        <p:spPr>
          <a:xfrm flipH="1">
            <a:off x="7527338" y="3999027"/>
            <a:ext cx="1327" cy="249123"/>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cxnSp>
        <p:nvCxnSpPr>
          <p:cNvPr id="451" name="Straight Arrow Connector 450">
            <a:extLst>
              <a:ext uri="{FF2B5EF4-FFF2-40B4-BE49-F238E27FC236}">
                <a16:creationId xmlns:a16="http://schemas.microsoft.com/office/drawing/2014/main" id="{D8051B9A-1A48-42CB-8202-FF809DFC1A27}"/>
              </a:ext>
            </a:extLst>
          </p:cNvPr>
          <p:cNvCxnSpPr>
            <a:stCxn id="424" idx="2"/>
            <a:endCxn id="361" idx="0"/>
          </p:cNvCxnSpPr>
          <p:nvPr/>
        </p:nvCxnSpPr>
        <p:spPr>
          <a:xfrm flipH="1">
            <a:off x="8766583" y="3999027"/>
            <a:ext cx="1327" cy="249123"/>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grpSp>
        <p:nvGrpSpPr>
          <p:cNvPr id="452" name="Group 451">
            <a:extLst>
              <a:ext uri="{FF2B5EF4-FFF2-40B4-BE49-F238E27FC236}">
                <a16:creationId xmlns:a16="http://schemas.microsoft.com/office/drawing/2014/main" id="{F87A08B9-928E-4445-A583-5ECA3B742E57}"/>
              </a:ext>
            </a:extLst>
          </p:cNvPr>
          <p:cNvGrpSpPr/>
          <p:nvPr/>
        </p:nvGrpSpPr>
        <p:grpSpPr>
          <a:xfrm>
            <a:off x="5186403" y="1532062"/>
            <a:ext cx="3015798" cy="1833120"/>
            <a:chOff x="7053884" y="1306572"/>
            <a:chExt cx="4101172" cy="2492851"/>
          </a:xfrm>
        </p:grpSpPr>
        <p:grpSp>
          <p:nvGrpSpPr>
            <p:cNvPr id="453" name="Group 452">
              <a:extLst>
                <a:ext uri="{FF2B5EF4-FFF2-40B4-BE49-F238E27FC236}">
                  <a16:creationId xmlns:a16="http://schemas.microsoft.com/office/drawing/2014/main" id="{D8E8930D-6AB4-4300-9D17-6FA57B48A9D5}"/>
                </a:ext>
              </a:extLst>
            </p:cNvPr>
            <p:cNvGrpSpPr/>
            <p:nvPr/>
          </p:nvGrpSpPr>
          <p:grpSpPr>
            <a:xfrm>
              <a:off x="7053884" y="1306572"/>
              <a:ext cx="4101172" cy="2310627"/>
              <a:chOff x="7053884" y="3656509"/>
              <a:chExt cx="4101172" cy="2310627"/>
            </a:xfrm>
          </p:grpSpPr>
          <p:sp>
            <p:nvSpPr>
              <p:cNvPr id="455" name="Rectangle 454">
                <a:extLst>
                  <a:ext uri="{FF2B5EF4-FFF2-40B4-BE49-F238E27FC236}">
                    <a16:creationId xmlns:a16="http://schemas.microsoft.com/office/drawing/2014/main" id="{A2949E56-F5A9-4C23-9621-362A86C9AE77}"/>
                  </a:ext>
                </a:extLst>
              </p:cNvPr>
              <p:cNvSpPr/>
              <p:nvPr/>
            </p:nvSpPr>
            <p:spPr>
              <a:xfrm rot="16200000">
                <a:off x="9840784" y="4652863"/>
                <a:ext cx="2256650"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77"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Word </a:t>
                </a:r>
                <a:r>
                  <a:rPr kumimoji="0" lang="en-US" sz="1177" b="0"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embeddings</a:t>
                </a:r>
                <a:r>
                  <a:rPr kumimoji="0" lang="en-US" sz="1177"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(50k)</a:t>
                </a:r>
              </a:p>
            </p:txBody>
          </p:sp>
          <p:sp>
            <p:nvSpPr>
              <p:cNvPr id="456" name="Rectangle 455">
                <a:extLst>
                  <a:ext uri="{FF2B5EF4-FFF2-40B4-BE49-F238E27FC236}">
                    <a16:creationId xmlns:a16="http://schemas.microsoft.com/office/drawing/2014/main" id="{D894638B-D230-47B9-8CB3-941E61366735}"/>
                  </a:ext>
                </a:extLst>
              </p:cNvPr>
              <p:cNvSpPr/>
              <p:nvPr/>
            </p:nvSpPr>
            <p:spPr>
              <a:xfrm>
                <a:off x="9374434" y="3881347"/>
                <a:ext cx="1033717" cy="402675"/>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24" b="1" i="0" u="none" strike="noStrike" kern="1200" cap="none" spc="0" normalizeH="0" baseline="0" noProof="0" dirty="0" err="1">
                    <a:ln>
                      <a:noFill/>
                    </a:ln>
                    <a:solidFill>
                      <a:srgbClr val="0070C0"/>
                    </a:solidFill>
                    <a:effectLst/>
                    <a:uLnTx/>
                    <a:uFillTx/>
                    <a:latin typeface="Times New Roman" panose="02020603050405020304" pitchFamily="18" charset="0"/>
                    <a:ea typeface="+mn-ea"/>
                    <a:cs typeface="Times New Roman" panose="02020603050405020304" pitchFamily="18" charset="0"/>
                  </a:rPr>
                  <a:t>england</a:t>
                </a:r>
                <a:endParaRPr kumimoji="0" lang="en-US" sz="1324"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endParaRPr>
              </a:p>
            </p:txBody>
          </p:sp>
          <p:sp>
            <p:nvSpPr>
              <p:cNvPr id="457" name="Rectangle 456">
                <a:extLst>
                  <a:ext uri="{FF2B5EF4-FFF2-40B4-BE49-F238E27FC236}">
                    <a16:creationId xmlns:a16="http://schemas.microsoft.com/office/drawing/2014/main" id="{041FCCED-F2B1-4493-87FF-308236CD748C}"/>
                  </a:ext>
                </a:extLst>
              </p:cNvPr>
              <p:cNvSpPr/>
              <p:nvPr/>
            </p:nvSpPr>
            <p:spPr>
              <a:xfrm>
                <a:off x="9714041" y="3671834"/>
                <a:ext cx="892023" cy="402675"/>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london</a:t>
                </a:r>
              </a:p>
            </p:txBody>
          </p:sp>
          <p:sp>
            <p:nvSpPr>
              <p:cNvPr id="458" name="Rectangle 457">
                <a:extLst>
                  <a:ext uri="{FF2B5EF4-FFF2-40B4-BE49-F238E27FC236}">
                    <a16:creationId xmlns:a16="http://schemas.microsoft.com/office/drawing/2014/main" id="{E9857DBE-F99F-4A70-853B-8B6543F1B391}"/>
                  </a:ext>
                </a:extLst>
              </p:cNvPr>
              <p:cNvSpPr/>
              <p:nvPr/>
            </p:nvSpPr>
            <p:spPr>
              <a:xfrm>
                <a:off x="8320010" y="3656509"/>
                <a:ext cx="569394" cy="402675"/>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u.s.</a:t>
                </a: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9" name="Rectangle 458">
                <a:extLst>
                  <a:ext uri="{FF2B5EF4-FFF2-40B4-BE49-F238E27FC236}">
                    <a16:creationId xmlns:a16="http://schemas.microsoft.com/office/drawing/2014/main" id="{33E4C87F-0A6A-46FF-9BEB-A65655B5934B}"/>
                  </a:ext>
                </a:extLst>
              </p:cNvPr>
              <p:cNvSpPr/>
              <p:nvPr/>
            </p:nvSpPr>
            <p:spPr>
              <a:xfrm>
                <a:off x="7197516" y="4148810"/>
                <a:ext cx="711090" cy="402675"/>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great</a:t>
                </a:r>
              </a:p>
            </p:txBody>
          </p:sp>
          <p:sp>
            <p:nvSpPr>
              <p:cNvPr id="460" name="Rectangle 459">
                <a:extLst>
                  <a:ext uri="{FF2B5EF4-FFF2-40B4-BE49-F238E27FC236}">
                    <a16:creationId xmlns:a16="http://schemas.microsoft.com/office/drawing/2014/main" id="{5543A760-EC16-4F13-80EF-31E84976C0C0}"/>
                  </a:ext>
                </a:extLst>
              </p:cNvPr>
              <p:cNvSpPr/>
              <p:nvPr/>
            </p:nvSpPr>
            <p:spPr>
              <a:xfrm>
                <a:off x="7631690" y="4411815"/>
                <a:ext cx="713270" cy="402675"/>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good</a:t>
                </a:r>
              </a:p>
            </p:txBody>
          </p:sp>
          <p:sp>
            <p:nvSpPr>
              <p:cNvPr id="461" name="Rectangle 460">
                <a:extLst>
                  <a:ext uri="{FF2B5EF4-FFF2-40B4-BE49-F238E27FC236}">
                    <a16:creationId xmlns:a16="http://schemas.microsoft.com/office/drawing/2014/main" id="{A16A2F8C-DEB2-4FFF-BB20-81FA64D90D68}"/>
                  </a:ext>
                </a:extLst>
              </p:cNvPr>
              <p:cNvSpPr/>
              <p:nvPr/>
            </p:nvSpPr>
            <p:spPr>
              <a:xfrm>
                <a:off x="9420964" y="5334126"/>
                <a:ext cx="621713" cy="402675"/>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stay</a:t>
                </a:r>
              </a:p>
            </p:txBody>
          </p:sp>
          <p:sp>
            <p:nvSpPr>
              <p:cNvPr id="462" name="Rectangle 461">
                <a:extLst>
                  <a:ext uri="{FF2B5EF4-FFF2-40B4-BE49-F238E27FC236}">
                    <a16:creationId xmlns:a16="http://schemas.microsoft.com/office/drawing/2014/main" id="{5FEA92F6-24A9-417F-9A25-DA279E31BF38}"/>
                  </a:ext>
                </a:extLst>
              </p:cNvPr>
              <p:cNvSpPr/>
              <p:nvPr/>
            </p:nvSpPr>
            <p:spPr>
              <a:xfrm>
                <a:off x="9088339" y="4924451"/>
                <a:ext cx="595554" cy="402675"/>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live</a:t>
                </a:r>
              </a:p>
            </p:txBody>
          </p:sp>
          <p:sp>
            <p:nvSpPr>
              <p:cNvPr id="463" name="Rectangle 462">
                <a:extLst>
                  <a:ext uri="{FF2B5EF4-FFF2-40B4-BE49-F238E27FC236}">
                    <a16:creationId xmlns:a16="http://schemas.microsoft.com/office/drawing/2014/main" id="{F9697846-CF3D-4E68-84F1-30DED6BDC9C4}"/>
                  </a:ext>
                </a:extLst>
              </p:cNvPr>
              <p:cNvSpPr/>
              <p:nvPr/>
            </p:nvSpPr>
            <p:spPr>
              <a:xfrm>
                <a:off x="9782125" y="4869679"/>
                <a:ext cx="700191" cy="402675"/>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okay</a:t>
                </a:r>
              </a:p>
            </p:txBody>
          </p:sp>
          <p:sp>
            <p:nvSpPr>
              <p:cNvPr id="464" name="Rectangle 463">
                <a:extLst>
                  <a:ext uri="{FF2B5EF4-FFF2-40B4-BE49-F238E27FC236}">
                    <a16:creationId xmlns:a16="http://schemas.microsoft.com/office/drawing/2014/main" id="{27747F2B-1532-49A7-B845-4D22386A7720}"/>
                  </a:ext>
                </a:extLst>
              </p:cNvPr>
              <p:cNvSpPr/>
              <p:nvPr/>
            </p:nvSpPr>
            <p:spPr>
              <a:xfrm>
                <a:off x="7053884" y="4914161"/>
                <a:ext cx="994478" cy="402675"/>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monday</a:t>
                </a: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5" name="Rectangle 464">
                <a:extLst>
                  <a:ext uri="{FF2B5EF4-FFF2-40B4-BE49-F238E27FC236}">
                    <a16:creationId xmlns:a16="http://schemas.microsoft.com/office/drawing/2014/main" id="{3A1F5939-344A-45F4-B26F-C69AF6297423}"/>
                  </a:ext>
                </a:extLst>
              </p:cNvPr>
              <p:cNvSpPr/>
              <p:nvPr/>
            </p:nvSpPr>
            <p:spPr>
              <a:xfrm>
                <a:off x="7635358" y="5196962"/>
                <a:ext cx="955240" cy="402675"/>
              </a:xfrm>
              <a:prstGeom prst="rect">
                <a:avLst/>
              </a:prstGeom>
              <a:effectLst/>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tuesday</a:t>
                </a:r>
                <a:endParaRPr kumimoji="0" lang="en-US" sz="1324"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cxnSp>
          <p:nvCxnSpPr>
            <p:cNvPr id="454" name="Straight Arrow Connector 453">
              <a:extLst>
                <a:ext uri="{FF2B5EF4-FFF2-40B4-BE49-F238E27FC236}">
                  <a16:creationId xmlns:a16="http://schemas.microsoft.com/office/drawing/2014/main" id="{4F4A9A9A-DC4A-4CEC-B64E-51287D0CA505}"/>
                </a:ext>
              </a:extLst>
            </p:cNvPr>
            <p:cNvCxnSpPr>
              <a:stCxn id="456" idx="2"/>
              <a:endCxn id="307" idx="0"/>
            </p:cNvCxnSpPr>
            <p:nvPr/>
          </p:nvCxnSpPr>
          <p:spPr>
            <a:xfrm>
              <a:off x="9891292" y="1934085"/>
              <a:ext cx="297747" cy="1865338"/>
            </a:xfrm>
            <a:prstGeom prst="straightConnector1">
              <a:avLst/>
            </a:prstGeom>
            <a:noFill/>
            <a:ln w="19050" cap="flat" cmpd="sng" algn="ctr">
              <a:solidFill>
                <a:srgbClr val="0070C0"/>
              </a:solidFill>
              <a:prstDash val="solid"/>
              <a:tailEnd type="triangle"/>
            </a:ln>
            <a:effectLst>
              <a:outerShdw blurRad="38100" dist="30000" dir="5400000" rotWithShape="0">
                <a:srgbClr val="000000">
                  <a:alpha val="45000"/>
                </a:srgbClr>
              </a:outerShdw>
            </a:effectLst>
          </p:spPr>
        </p:cxnSp>
      </p:grpSp>
      <p:cxnSp>
        <p:nvCxnSpPr>
          <p:cNvPr id="466" name="Straight Arrow Connector 465">
            <a:extLst>
              <a:ext uri="{FF2B5EF4-FFF2-40B4-BE49-F238E27FC236}">
                <a16:creationId xmlns:a16="http://schemas.microsoft.com/office/drawing/2014/main" id="{F9FE09C6-2140-451C-94AB-A2EBD80CF972}"/>
              </a:ext>
            </a:extLst>
          </p:cNvPr>
          <p:cNvCxnSpPr>
            <a:endCxn id="423" idx="0"/>
          </p:cNvCxnSpPr>
          <p:nvPr/>
        </p:nvCxnSpPr>
        <p:spPr>
          <a:xfrm>
            <a:off x="4096559" y="2294585"/>
            <a:ext cx="404916" cy="1064152"/>
          </a:xfrm>
          <a:prstGeom prst="straightConnector1">
            <a:avLst/>
          </a:prstGeom>
          <a:noFill/>
          <a:ln w="19050" cap="flat" cmpd="sng" algn="ctr">
            <a:solidFill>
              <a:srgbClr val="C00000"/>
            </a:solidFill>
            <a:prstDash val="solid"/>
            <a:tailEnd type="triangle"/>
          </a:ln>
          <a:effectLst>
            <a:outerShdw blurRad="38100" dist="30000" dir="5400000" rotWithShape="0">
              <a:srgbClr val="000000">
                <a:alpha val="45000"/>
              </a:srgbClr>
            </a:outerShdw>
          </a:effectLst>
        </p:spPr>
      </p:cxnSp>
      <p:grpSp>
        <p:nvGrpSpPr>
          <p:cNvPr id="467" name="Group 466">
            <a:extLst>
              <a:ext uri="{FF2B5EF4-FFF2-40B4-BE49-F238E27FC236}">
                <a16:creationId xmlns:a16="http://schemas.microsoft.com/office/drawing/2014/main" id="{8A7B5762-6E62-44AB-85B6-7B18266F5B9A}"/>
              </a:ext>
            </a:extLst>
          </p:cNvPr>
          <p:cNvGrpSpPr/>
          <p:nvPr/>
        </p:nvGrpSpPr>
        <p:grpSpPr>
          <a:xfrm>
            <a:off x="933487" y="1487860"/>
            <a:ext cx="3510136" cy="1813533"/>
            <a:chOff x="1845896" y="3492738"/>
            <a:chExt cx="4773419" cy="2466215"/>
          </a:xfrm>
        </p:grpSpPr>
        <p:sp>
          <p:nvSpPr>
            <p:cNvPr id="468" name="Rectangle 467">
              <a:extLst>
                <a:ext uri="{FF2B5EF4-FFF2-40B4-BE49-F238E27FC236}">
                  <a16:creationId xmlns:a16="http://schemas.microsoft.com/office/drawing/2014/main" id="{FFEB3F9A-071C-40DC-A8F4-91E6198B4CDB}"/>
                </a:ext>
              </a:extLst>
            </p:cNvPr>
            <p:cNvSpPr/>
            <p:nvPr/>
          </p:nvSpPr>
          <p:spPr>
            <a:xfrm rot="16200000">
              <a:off x="806513" y="4547674"/>
              <a:ext cx="2450662"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a:solidFill>
                    <a:prstClr val="black"/>
                  </a:solidFill>
                  <a:cs typeface="Times New Roman" panose="02020603050405020304" pitchFamily="18" charset="0"/>
                </a:rPr>
                <a:t>Speaker </a:t>
              </a:r>
              <a:r>
                <a:rPr lang="en-US" sz="1177" dirty="0" err="1">
                  <a:solidFill>
                    <a:prstClr val="black"/>
                  </a:solidFill>
                  <a:cs typeface="Times New Roman" panose="02020603050405020304" pitchFamily="18" charset="0"/>
                </a:rPr>
                <a:t>embeddings</a:t>
              </a:r>
              <a:r>
                <a:rPr lang="en-US" sz="1177" dirty="0">
                  <a:solidFill>
                    <a:prstClr val="black"/>
                  </a:solidFill>
                  <a:cs typeface="Times New Roman" panose="02020603050405020304" pitchFamily="18" charset="0"/>
                </a:rPr>
                <a:t> (70k)</a:t>
              </a:r>
            </a:p>
          </p:txBody>
        </p:sp>
        <p:sp>
          <p:nvSpPr>
            <p:cNvPr id="469" name="Rectangle 468">
              <a:extLst>
                <a:ext uri="{FF2B5EF4-FFF2-40B4-BE49-F238E27FC236}">
                  <a16:creationId xmlns:a16="http://schemas.microsoft.com/office/drawing/2014/main" id="{5BEDD80F-C7A5-40AF-9686-CB72189C6FE3}"/>
                </a:ext>
              </a:extLst>
            </p:cNvPr>
            <p:cNvSpPr/>
            <p:nvPr/>
          </p:nvSpPr>
          <p:spPr>
            <a:xfrm>
              <a:off x="5589140" y="4209140"/>
              <a:ext cx="1024997"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b="1" dirty="0">
                  <a:solidFill>
                    <a:srgbClr val="C00000"/>
                  </a:solidFill>
                  <a:latin typeface="Times New Roman" panose="02020603050405020304" pitchFamily="18" charset="0"/>
                  <a:cs typeface="Times New Roman" panose="02020603050405020304" pitchFamily="18" charset="0"/>
                </a:rPr>
                <a:t>Rob_712</a:t>
              </a:r>
              <a:endParaRPr lang="en-US" sz="1177" dirty="0">
                <a:solidFill>
                  <a:prstClr val="black"/>
                </a:solidFill>
                <a:latin typeface="Times New Roman" panose="02020603050405020304" pitchFamily="18" charset="0"/>
                <a:cs typeface="Times New Roman" panose="02020603050405020304" pitchFamily="18" charset="0"/>
              </a:endParaRPr>
            </a:p>
          </p:txBody>
        </p:sp>
        <p:sp>
          <p:nvSpPr>
            <p:cNvPr id="470" name="Rectangle 469">
              <a:extLst>
                <a:ext uri="{FF2B5EF4-FFF2-40B4-BE49-F238E27FC236}">
                  <a16:creationId xmlns:a16="http://schemas.microsoft.com/office/drawing/2014/main" id="{0DB95003-BA2C-4219-A09F-79E760C2C83B}"/>
                </a:ext>
              </a:extLst>
            </p:cNvPr>
            <p:cNvSpPr/>
            <p:nvPr/>
          </p:nvSpPr>
          <p:spPr>
            <a:xfrm>
              <a:off x="4526209" y="3758096"/>
              <a:ext cx="1589596"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a:solidFill>
                    <a:srgbClr val="000000"/>
                  </a:solidFill>
                  <a:latin typeface="Times New Roman" panose="02020603050405020304" pitchFamily="18" charset="0"/>
                  <a:cs typeface="Times New Roman" panose="02020603050405020304" pitchFamily="18" charset="0"/>
                </a:rPr>
                <a:t>skinnyoflynny2</a:t>
              </a:r>
              <a:r>
                <a:rPr lang="en-US" sz="1177" dirty="0">
                  <a:solidFill>
                    <a:prstClr val="black"/>
                  </a:solidFill>
                  <a:latin typeface="Times New Roman" panose="02020603050405020304" pitchFamily="18" charset="0"/>
                  <a:cs typeface="Times New Roman" panose="02020603050405020304" pitchFamily="18" charset="0"/>
                </a:rPr>
                <a:t> </a:t>
              </a:r>
            </a:p>
          </p:txBody>
        </p:sp>
        <p:sp>
          <p:nvSpPr>
            <p:cNvPr id="471" name="Rectangle 470">
              <a:extLst>
                <a:ext uri="{FF2B5EF4-FFF2-40B4-BE49-F238E27FC236}">
                  <a16:creationId xmlns:a16="http://schemas.microsoft.com/office/drawing/2014/main" id="{AE17694E-AB01-429B-8558-239677E81681}"/>
                </a:ext>
              </a:extLst>
            </p:cNvPr>
            <p:cNvSpPr/>
            <p:nvPr/>
          </p:nvSpPr>
          <p:spPr>
            <a:xfrm>
              <a:off x="2658556" y="4472203"/>
              <a:ext cx="1216831"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err="1">
                  <a:solidFill>
                    <a:srgbClr val="000000"/>
                  </a:solidFill>
                  <a:latin typeface="Times New Roman" panose="02020603050405020304" pitchFamily="18" charset="0"/>
                  <a:cs typeface="Times New Roman" panose="02020603050405020304" pitchFamily="18" charset="0"/>
                </a:rPr>
                <a:t>Tomcoatez</a:t>
              </a:r>
              <a:r>
                <a:rPr lang="en-US" sz="1177" dirty="0">
                  <a:solidFill>
                    <a:prstClr val="black"/>
                  </a:solidFill>
                  <a:latin typeface="Times New Roman" panose="02020603050405020304" pitchFamily="18" charset="0"/>
                  <a:cs typeface="Times New Roman" panose="02020603050405020304" pitchFamily="18" charset="0"/>
                </a:rPr>
                <a:t> </a:t>
              </a:r>
            </a:p>
          </p:txBody>
        </p:sp>
        <p:sp>
          <p:nvSpPr>
            <p:cNvPr id="472" name="Rectangle 471">
              <a:extLst>
                <a:ext uri="{FF2B5EF4-FFF2-40B4-BE49-F238E27FC236}">
                  <a16:creationId xmlns:a16="http://schemas.microsoft.com/office/drawing/2014/main" id="{256B6633-34F5-4BEB-B66B-8DF423517E8C}"/>
                </a:ext>
              </a:extLst>
            </p:cNvPr>
            <p:cNvSpPr/>
            <p:nvPr/>
          </p:nvSpPr>
          <p:spPr>
            <a:xfrm>
              <a:off x="5472241" y="4761637"/>
              <a:ext cx="1147074"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a:solidFill>
                    <a:srgbClr val="000000"/>
                  </a:solidFill>
                  <a:latin typeface="Times New Roman" panose="02020603050405020304" pitchFamily="18" charset="0"/>
                  <a:cs typeface="Times New Roman" panose="02020603050405020304" pitchFamily="18" charset="0"/>
                </a:rPr>
                <a:t>Kush_322</a:t>
              </a:r>
              <a:r>
                <a:rPr lang="en-US" sz="1177" dirty="0">
                  <a:solidFill>
                    <a:prstClr val="black"/>
                  </a:solidFill>
                  <a:latin typeface="Times New Roman" panose="02020603050405020304" pitchFamily="18" charset="0"/>
                  <a:cs typeface="Times New Roman" panose="02020603050405020304" pitchFamily="18" charset="0"/>
                </a:rPr>
                <a:t> </a:t>
              </a:r>
            </a:p>
          </p:txBody>
        </p:sp>
        <p:sp>
          <p:nvSpPr>
            <p:cNvPr id="473" name="Rectangle 472">
              <a:extLst>
                <a:ext uri="{FF2B5EF4-FFF2-40B4-BE49-F238E27FC236}">
                  <a16:creationId xmlns:a16="http://schemas.microsoft.com/office/drawing/2014/main" id="{FF42FD66-E017-47EA-A05A-C4030800A671}"/>
                </a:ext>
              </a:extLst>
            </p:cNvPr>
            <p:cNvSpPr/>
            <p:nvPr/>
          </p:nvSpPr>
          <p:spPr>
            <a:xfrm>
              <a:off x="2814338" y="3492738"/>
              <a:ext cx="1341084"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a:solidFill>
                    <a:srgbClr val="000000"/>
                  </a:solidFill>
                  <a:latin typeface="Times New Roman" panose="02020603050405020304" pitchFamily="18" charset="0"/>
                  <a:cs typeface="Times New Roman" panose="02020603050405020304" pitchFamily="18" charset="0"/>
                </a:rPr>
                <a:t>D_Gomes25</a:t>
              </a:r>
              <a:r>
                <a:rPr lang="en-US" sz="1177" dirty="0">
                  <a:solidFill>
                    <a:prstClr val="black"/>
                  </a:solidFill>
                  <a:latin typeface="Times New Roman" panose="02020603050405020304" pitchFamily="18" charset="0"/>
                  <a:cs typeface="Times New Roman" panose="02020603050405020304" pitchFamily="18" charset="0"/>
                </a:rPr>
                <a:t> </a:t>
              </a:r>
            </a:p>
          </p:txBody>
        </p:sp>
        <p:sp>
          <p:nvSpPr>
            <p:cNvPr id="474" name="Rectangle 473">
              <a:extLst>
                <a:ext uri="{FF2B5EF4-FFF2-40B4-BE49-F238E27FC236}">
                  <a16:creationId xmlns:a16="http://schemas.microsoft.com/office/drawing/2014/main" id="{5D5463BF-25D0-4095-AB37-26DFD90BD8E7}"/>
                </a:ext>
              </a:extLst>
            </p:cNvPr>
            <p:cNvSpPr/>
            <p:nvPr/>
          </p:nvSpPr>
          <p:spPr>
            <a:xfrm>
              <a:off x="4122915" y="4353346"/>
              <a:ext cx="1375963"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err="1">
                  <a:solidFill>
                    <a:srgbClr val="000000"/>
                  </a:solidFill>
                  <a:latin typeface="Times New Roman" panose="02020603050405020304" pitchFamily="18" charset="0"/>
                  <a:cs typeface="Times New Roman" panose="02020603050405020304" pitchFamily="18" charset="0"/>
                </a:rPr>
                <a:t>Dreamswalls</a:t>
              </a:r>
              <a:r>
                <a:rPr lang="en-US" sz="1177" dirty="0">
                  <a:solidFill>
                    <a:prstClr val="black"/>
                  </a:solidFill>
                  <a:latin typeface="Times New Roman" panose="02020603050405020304" pitchFamily="18" charset="0"/>
                  <a:cs typeface="Times New Roman" panose="02020603050405020304" pitchFamily="18" charset="0"/>
                </a:rPr>
                <a:t> </a:t>
              </a:r>
            </a:p>
          </p:txBody>
        </p:sp>
        <p:sp>
          <p:nvSpPr>
            <p:cNvPr id="475" name="Rectangle 474">
              <a:extLst>
                <a:ext uri="{FF2B5EF4-FFF2-40B4-BE49-F238E27FC236}">
                  <a16:creationId xmlns:a16="http://schemas.microsoft.com/office/drawing/2014/main" id="{4BFD25F4-D401-488F-A248-907C431B498C}"/>
                </a:ext>
              </a:extLst>
            </p:cNvPr>
            <p:cNvSpPr/>
            <p:nvPr/>
          </p:nvSpPr>
          <p:spPr>
            <a:xfrm>
              <a:off x="3569913" y="4944307"/>
              <a:ext cx="1395583"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a:solidFill>
                    <a:srgbClr val="000000"/>
                  </a:solidFill>
                  <a:latin typeface="Times New Roman" panose="02020603050405020304" pitchFamily="18" charset="0"/>
                  <a:cs typeface="Times New Roman" panose="02020603050405020304" pitchFamily="18" charset="0"/>
                </a:rPr>
                <a:t>kierongillen5</a:t>
              </a:r>
              <a:r>
                <a:rPr lang="en-US" sz="1177" dirty="0">
                  <a:solidFill>
                    <a:prstClr val="black"/>
                  </a:solidFill>
                  <a:latin typeface="Times New Roman" panose="02020603050405020304" pitchFamily="18" charset="0"/>
                  <a:cs typeface="Times New Roman" panose="02020603050405020304" pitchFamily="18" charset="0"/>
                </a:rPr>
                <a:t> </a:t>
              </a:r>
            </a:p>
          </p:txBody>
        </p:sp>
        <p:sp>
          <p:nvSpPr>
            <p:cNvPr id="476" name="Rectangle 475">
              <a:extLst>
                <a:ext uri="{FF2B5EF4-FFF2-40B4-BE49-F238E27FC236}">
                  <a16:creationId xmlns:a16="http://schemas.microsoft.com/office/drawing/2014/main" id="{E8774CB2-A365-48A3-8964-62E592C52600}"/>
                </a:ext>
              </a:extLst>
            </p:cNvPr>
            <p:cNvSpPr/>
            <p:nvPr/>
          </p:nvSpPr>
          <p:spPr>
            <a:xfrm>
              <a:off x="2735475" y="3951346"/>
              <a:ext cx="1354164"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err="1">
                  <a:solidFill>
                    <a:srgbClr val="000000"/>
                  </a:solidFill>
                  <a:latin typeface="Times New Roman" panose="02020603050405020304" pitchFamily="18" charset="0"/>
                  <a:cs typeface="Times New Roman" panose="02020603050405020304" pitchFamily="18" charset="0"/>
                </a:rPr>
                <a:t>TheCharlieZ</a:t>
              </a:r>
              <a:r>
                <a:rPr lang="en-US" sz="1177" dirty="0">
                  <a:solidFill>
                    <a:prstClr val="black"/>
                  </a:solidFill>
                  <a:latin typeface="Times New Roman" panose="02020603050405020304" pitchFamily="18" charset="0"/>
                  <a:cs typeface="Times New Roman" panose="02020603050405020304" pitchFamily="18" charset="0"/>
                </a:rPr>
                <a:t> </a:t>
              </a:r>
            </a:p>
          </p:txBody>
        </p:sp>
        <p:sp>
          <p:nvSpPr>
            <p:cNvPr id="477" name="Rectangle 476">
              <a:extLst>
                <a:ext uri="{FF2B5EF4-FFF2-40B4-BE49-F238E27FC236}">
                  <a16:creationId xmlns:a16="http://schemas.microsoft.com/office/drawing/2014/main" id="{A220BC42-D627-4ACB-9EAC-1FAD9084E16F}"/>
                </a:ext>
              </a:extLst>
            </p:cNvPr>
            <p:cNvSpPr/>
            <p:nvPr/>
          </p:nvSpPr>
          <p:spPr>
            <a:xfrm>
              <a:off x="2591506" y="5375119"/>
              <a:ext cx="1807587"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err="1">
                  <a:solidFill>
                    <a:prstClr val="black"/>
                  </a:solidFill>
                  <a:latin typeface="Times New Roman" panose="02020603050405020304" pitchFamily="18" charset="0"/>
                  <a:cs typeface="Times New Roman" panose="02020603050405020304" pitchFamily="18" charset="0"/>
                </a:rPr>
                <a:t>The_Football_Bar</a:t>
              </a:r>
              <a:r>
                <a:rPr lang="en-US" sz="1177" dirty="0">
                  <a:solidFill>
                    <a:prstClr val="black"/>
                  </a:solidFill>
                  <a:latin typeface="Times New Roman" panose="02020603050405020304" pitchFamily="18" charset="0"/>
                  <a:cs typeface="Times New Roman" panose="02020603050405020304" pitchFamily="18" charset="0"/>
                </a:rPr>
                <a:t> </a:t>
              </a:r>
            </a:p>
          </p:txBody>
        </p:sp>
        <p:sp>
          <p:nvSpPr>
            <p:cNvPr id="478" name="Rectangle 477">
              <a:extLst>
                <a:ext uri="{FF2B5EF4-FFF2-40B4-BE49-F238E27FC236}">
                  <a16:creationId xmlns:a16="http://schemas.microsoft.com/office/drawing/2014/main" id="{E37F8BA0-E6F1-43B5-8832-9F51A6D3DBEF}"/>
                </a:ext>
              </a:extLst>
            </p:cNvPr>
            <p:cNvSpPr/>
            <p:nvPr/>
          </p:nvSpPr>
          <p:spPr>
            <a:xfrm>
              <a:off x="4836576" y="5160832"/>
              <a:ext cx="1522018"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err="1">
                  <a:solidFill>
                    <a:srgbClr val="000000"/>
                  </a:solidFill>
                  <a:latin typeface="Times New Roman" panose="02020603050405020304" pitchFamily="18" charset="0"/>
                  <a:cs typeface="Times New Roman" panose="02020603050405020304" pitchFamily="18" charset="0"/>
                </a:rPr>
                <a:t>This_Is_Artful</a:t>
              </a:r>
              <a:r>
                <a:rPr lang="en-US" sz="1177" dirty="0">
                  <a:solidFill>
                    <a:prstClr val="black"/>
                  </a:solidFill>
                  <a:latin typeface="Times New Roman" panose="02020603050405020304" pitchFamily="18" charset="0"/>
                  <a:cs typeface="Times New Roman" panose="02020603050405020304" pitchFamily="18" charset="0"/>
                </a:rPr>
                <a:t> </a:t>
              </a:r>
            </a:p>
          </p:txBody>
        </p:sp>
        <p:sp>
          <p:nvSpPr>
            <p:cNvPr id="479" name="Rectangle 478">
              <a:extLst>
                <a:ext uri="{FF2B5EF4-FFF2-40B4-BE49-F238E27FC236}">
                  <a16:creationId xmlns:a16="http://schemas.microsoft.com/office/drawing/2014/main" id="{B64E04B2-DC48-4AF2-9AF5-B2CC49ADD7CD}"/>
                </a:ext>
              </a:extLst>
            </p:cNvPr>
            <p:cNvSpPr/>
            <p:nvPr/>
          </p:nvSpPr>
          <p:spPr>
            <a:xfrm>
              <a:off x="4962154" y="5356776"/>
              <a:ext cx="1522018"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a:solidFill>
                    <a:srgbClr val="000000"/>
                  </a:solidFill>
                  <a:latin typeface="Times New Roman" panose="02020603050405020304" pitchFamily="18" charset="0"/>
                  <a:cs typeface="Times New Roman" panose="02020603050405020304" pitchFamily="18" charset="0"/>
                </a:rPr>
                <a:t>DigitalDan285</a:t>
              </a:r>
              <a:r>
                <a:rPr lang="en-US" sz="1177" dirty="0">
                  <a:solidFill>
                    <a:prstClr val="black"/>
                  </a:solidFill>
                  <a:latin typeface="Times New Roman" panose="02020603050405020304" pitchFamily="18" charset="0"/>
                  <a:cs typeface="Times New Roman" panose="02020603050405020304" pitchFamily="18" charset="0"/>
                </a:rPr>
                <a:t> </a:t>
              </a:r>
            </a:p>
          </p:txBody>
        </p:sp>
        <p:sp>
          <p:nvSpPr>
            <p:cNvPr id="480" name="Rectangle 479">
              <a:extLst>
                <a:ext uri="{FF2B5EF4-FFF2-40B4-BE49-F238E27FC236}">
                  <a16:creationId xmlns:a16="http://schemas.microsoft.com/office/drawing/2014/main" id="{01B77F65-69D4-445F-BCA3-D268BBAA57B1}"/>
                </a:ext>
              </a:extLst>
            </p:cNvPr>
            <p:cNvSpPr/>
            <p:nvPr/>
          </p:nvSpPr>
          <p:spPr>
            <a:xfrm>
              <a:off x="4389551" y="3534888"/>
              <a:ext cx="1249528"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a:solidFill>
                    <a:srgbClr val="000000"/>
                  </a:solidFill>
                  <a:latin typeface="Times New Roman" panose="02020603050405020304" pitchFamily="18" charset="0"/>
                  <a:cs typeface="Times New Roman" panose="02020603050405020304" pitchFamily="18" charset="0"/>
                </a:rPr>
                <a:t>Jinnmeow3</a:t>
              </a:r>
              <a:r>
                <a:rPr lang="en-US" sz="1177" dirty="0">
                  <a:solidFill>
                    <a:prstClr val="black"/>
                  </a:solidFill>
                  <a:latin typeface="Times New Roman" panose="02020603050405020304" pitchFamily="18" charset="0"/>
                  <a:cs typeface="Times New Roman" panose="02020603050405020304" pitchFamily="18" charset="0"/>
                </a:rPr>
                <a:t> </a:t>
              </a:r>
            </a:p>
          </p:txBody>
        </p:sp>
        <p:sp>
          <p:nvSpPr>
            <p:cNvPr id="481" name="Rectangle 480">
              <a:extLst>
                <a:ext uri="{FF2B5EF4-FFF2-40B4-BE49-F238E27FC236}">
                  <a16:creationId xmlns:a16="http://schemas.microsoft.com/office/drawing/2014/main" id="{9AA405BF-2567-460A-B7F9-2231C4795D5D}"/>
                </a:ext>
              </a:extLst>
            </p:cNvPr>
            <p:cNvSpPr/>
            <p:nvPr/>
          </p:nvSpPr>
          <p:spPr>
            <a:xfrm>
              <a:off x="4059028" y="4627290"/>
              <a:ext cx="1253888" cy="371895"/>
            </a:xfrm>
            <a:prstGeom prst="rect">
              <a:avLst/>
            </a:prstGeom>
          </p:spPr>
          <p:txBody>
            <a:bodyPr wrap="none">
              <a:sp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77" dirty="0">
                  <a:solidFill>
                    <a:prstClr val="black"/>
                  </a:solidFill>
                  <a:latin typeface="Times New Roman" panose="02020603050405020304" pitchFamily="18" charset="0"/>
                  <a:cs typeface="Times New Roman" panose="02020603050405020304" pitchFamily="18" charset="0"/>
                </a:rPr>
                <a:t>Bob_Kelly2</a:t>
              </a:r>
            </a:p>
          </p:txBody>
        </p:sp>
      </p:grpSp>
      <p:grpSp>
        <p:nvGrpSpPr>
          <p:cNvPr id="482" name="Group 481">
            <a:extLst>
              <a:ext uri="{FF2B5EF4-FFF2-40B4-BE49-F238E27FC236}">
                <a16:creationId xmlns:a16="http://schemas.microsoft.com/office/drawing/2014/main" id="{7F92F894-3082-4B81-8640-F47686841482}"/>
              </a:ext>
            </a:extLst>
          </p:cNvPr>
          <p:cNvGrpSpPr/>
          <p:nvPr/>
        </p:nvGrpSpPr>
        <p:grpSpPr>
          <a:xfrm>
            <a:off x="1503063" y="1516025"/>
            <a:ext cx="2873409" cy="1513394"/>
            <a:chOff x="7407730" y="1619127"/>
            <a:chExt cx="3831267" cy="2017887"/>
          </a:xfrm>
        </p:grpSpPr>
        <p:pic>
          <p:nvPicPr>
            <p:cNvPr id="483" name="Picture 482">
              <a:extLst>
                <a:ext uri="{FF2B5EF4-FFF2-40B4-BE49-F238E27FC236}">
                  <a16:creationId xmlns:a16="http://schemas.microsoft.com/office/drawing/2014/main" id="{E95C07FF-1EE4-448E-A67B-C320134D6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7730" y="2694739"/>
              <a:ext cx="903210" cy="918785"/>
            </a:xfrm>
            <a:prstGeom prst="rect">
              <a:avLst/>
            </a:prstGeom>
          </p:spPr>
        </p:pic>
        <p:pic>
          <p:nvPicPr>
            <p:cNvPr id="484" name="Picture 483">
              <a:extLst>
                <a:ext uri="{FF2B5EF4-FFF2-40B4-BE49-F238E27FC236}">
                  <a16:creationId xmlns:a16="http://schemas.microsoft.com/office/drawing/2014/main" id="{6D9B4ABC-0D56-41EB-8038-DDDFDBD1C8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5897" y="1619127"/>
              <a:ext cx="803437" cy="803435"/>
            </a:xfrm>
            <a:prstGeom prst="rect">
              <a:avLst/>
            </a:prstGeom>
          </p:spPr>
        </p:pic>
        <p:pic>
          <p:nvPicPr>
            <p:cNvPr id="485" name="Picture 484">
              <a:extLst>
                <a:ext uri="{FF2B5EF4-FFF2-40B4-BE49-F238E27FC236}">
                  <a16:creationId xmlns:a16="http://schemas.microsoft.com/office/drawing/2014/main" id="{F1C666FB-206C-4BE1-9D63-D2965077BC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3859" y="1619127"/>
              <a:ext cx="873470" cy="880872"/>
            </a:xfrm>
            <a:prstGeom prst="rect">
              <a:avLst/>
            </a:prstGeom>
          </p:spPr>
        </p:pic>
        <p:pic>
          <p:nvPicPr>
            <p:cNvPr id="486" name="Picture 485">
              <a:extLst>
                <a:ext uri="{FF2B5EF4-FFF2-40B4-BE49-F238E27FC236}">
                  <a16:creationId xmlns:a16="http://schemas.microsoft.com/office/drawing/2014/main" id="{27FAC6D7-E443-4EE7-9457-1CFF2EDAE6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66003" y="2655775"/>
              <a:ext cx="972994" cy="981239"/>
            </a:xfrm>
            <a:prstGeom prst="rect">
              <a:avLst/>
            </a:prstGeom>
          </p:spPr>
        </p:pic>
        <p:pic>
          <p:nvPicPr>
            <p:cNvPr id="487" name="Picture 486">
              <a:extLst>
                <a:ext uri="{FF2B5EF4-FFF2-40B4-BE49-F238E27FC236}">
                  <a16:creationId xmlns:a16="http://schemas.microsoft.com/office/drawing/2014/main" id="{0F851043-C632-4E38-ABBD-B87C56430E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69005" y="2744655"/>
              <a:ext cx="975429" cy="842037"/>
            </a:xfrm>
            <a:prstGeom prst="rect">
              <a:avLst/>
            </a:prstGeom>
          </p:spPr>
        </p:pic>
      </p:grpSp>
      <p:cxnSp>
        <p:nvCxnSpPr>
          <p:cNvPr id="488" name="Straight Arrow Connector 487">
            <a:extLst>
              <a:ext uri="{FF2B5EF4-FFF2-40B4-BE49-F238E27FC236}">
                <a16:creationId xmlns:a16="http://schemas.microsoft.com/office/drawing/2014/main" id="{A44E368B-A78E-49DA-A5A4-9C7FAA1ACC21}"/>
              </a:ext>
            </a:extLst>
          </p:cNvPr>
          <p:cNvCxnSpPr>
            <a:stCxn id="379" idx="3"/>
            <a:endCxn id="373" idx="1"/>
          </p:cNvCxnSpPr>
          <p:nvPr/>
        </p:nvCxnSpPr>
        <p:spPr>
          <a:xfrm>
            <a:off x="5291905" y="4361596"/>
            <a:ext cx="753127" cy="0"/>
          </a:xfrm>
          <a:prstGeom prst="straightConnector1">
            <a:avLst/>
          </a:prstGeom>
          <a:noFill/>
          <a:ln w="19050" cap="flat" cmpd="sng" algn="ctr">
            <a:solidFill>
              <a:sysClr val="windowText" lastClr="000000"/>
            </a:solidFill>
            <a:prstDash val="solid"/>
            <a:tailEnd type="triangle"/>
          </a:ln>
          <a:effectLst>
            <a:outerShdw blurRad="38100" dist="30000" dir="5400000" rotWithShape="0">
              <a:srgbClr val="000000">
                <a:alpha val="45000"/>
              </a:srgbClr>
            </a:outerShdw>
          </a:effectLst>
        </p:spPr>
      </p:cxnSp>
    </p:spTree>
    <p:extLst>
      <p:ext uri="{BB962C8B-B14F-4D97-AF65-F5344CB8AC3E}">
        <p14:creationId xmlns:p14="http://schemas.microsoft.com/office/powerpoint/2010/main" val="310578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text&#10;&#10;Description generated with very high confidence">
            <a:extLst>
              <a:ext uri="{FF2B5EF4-FFF2-40B4-BE49-F238E27FC236}">
                <a16:creationId xmlns:a16="http://schemas.microsoft.com/office/drawing/2014/main" id="{213E93FD-15E0-4CB3-B5CB-7601F7B97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7864" y="1772971"/>
            <a:ext cx="3748303" cy="3085055"/>
          </a:xfrm>
          <a:prstGeom prst="rect">
            <a:avLst/>
          </a:prstGeom>
        </p:spPr>
      </p:pic>
      <p:pic>
        <p:nvPicPr>
          <p:cNvPr id="5" name="Picture 4" descr="A screenshot of text&#10;&#10;Description generated with very high confidence">
            <a:extLst>
              <a:ext uri="{FF2B5EF4-FFF2-40B4-BE49-F238E27FC236}">
                <a16:creationId xmlns:a16="http://schemas.microsoft.com/office/drawing/2014/main" id="{71508F88-8EEE-40B6-8B8D-E3721D1725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0437"/>
          <a:stretch/>
        </p:blipFill>
        <p:spPr>
          <a:xfrm>
            <a:off x="605128" y="1770492"/>
            <a:ext cx="3337107" cy="3092701"/>
          </a:xfrm>
          <a:prstGeom prst="rect">
            <a:avLst/>
          </a:prstGeom>
        </p:spPr>
      </p:pic>
      <p:sp>
        <p:nvSpPr>
          <p:cNvPr id="2" name="Title 1"/>
          <p:cNvSpPr>
            <a:spLocks noGrp="1"/>
          </p:cNvSpPr>
          <p:nvPr>
            <p:ph type="title"/>
          </p:nvPr>
        </p:nvSpPr>
        <p:spPr>
          <a:xfrm>
            <a:off x="609600" y="118110"/>
            <a:ext cx="8458200" cy="1005840"/>
          </a:xfrm>
        </p:spPr>
        <p:txBody>
          <a:bodyPr>
            <a:normAutofit/>
          </a:bodyPr>
          <a:lstStyle/>
          <a:p>
            <a:r>
              <a:rPr lang="en-US" sz="3200" dirty="0"/>
              <a:t>Persona Model for Speaker Consistency</a:t>
            </a:r>
            <a:r>
              <a:rPr lang="en-US" sz="2800" dirty="0"/>
              <a:t> </a:t>
            </a:r>
            <a:r>
              <a:rPr lang="en-US" sz="1700" dirty="0"/>
              <a:t>(</a:t>
            </a:r>
            <a:r>
              <a:rPr lang="en-US" sz="1700" dirty="0">
                <a:hlinkClick r:id="rId5"/>
              </a:rPr>
              <a:t>Li et al., 2016</a:t>
            </a:r>
            <a:r>
              <a:rPr lang="en-US" sz="1700" dirty="0"/>
              <a:t>)</a:t>
            </a:r>
          </a:p>
        </p:txBody>
      </p:sp>
      <p:sp>
        <p:nvSpPr>
          <p:cNvPr id="8" name="TextBox 7"/>
          <p:cNvSpPr txBox="1"/>
          <p:nvPr/>
        </p:nvSpPr>
        <p:spPr>
          <a:xfrm>
            <a:off x="603836" y="1359140"/>
            <a:ext cx="2977564"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Baseline model </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inconsistency</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4258668" y="1365361"/>
            <a:ext cx="466127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Persona model using speaker embedding </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consistency</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p:cNvSpPr/>
          <p:nvPr/>
        </p:nvSpPr>
        <p:spPr>
          <a:xfrm>
            <a:off x="1982639" y="1993530"/>
            <a:ext cx="780898" cy="193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1982638" y="3106719"/>
            <a:ext cx="780898" cy="1972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1973555" y="2737128"/>
            <a:ext cx="653732" cy="1967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1420223" y="2349499"/>
            <a:ext cx="662816" cy="2024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5764383" y="1975390"/>
            <a:ext cx="722256" cy="1990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1410751" y="3871233"/>
            <a:ext cx="866824" cy="191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5747260" y="2344169"/>
            <a:ext cx="722256" cy="1990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5647342" y="2734626"/>
            <a:ext cx="722256" cy="1990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5647342" y="3098598"/>
            <a:ext cx="722256" cy="1990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5087616" y="3492751"/>
            <a:ext cx="722256" cy="1990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5448745" y="3879434"/>
            <a:ext cx="647255" cy="17914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5391914" y="4267031"/>
            <a:ext cx="263417" cy="18667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5391914" y="4640410"/>
            <a:ext cx="263417" cy="18667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p:cNvSpPr/>
          <p:nvPr/>
        </p:nvSpPr>
        <p:spPr>
          <a:xfrm>
            <a:off x="1714556" y="4252896"/>
            <a:ext cx="263417" cy="1866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p:cNvSpPr/>
          <p:nvPr/>
        </p:nvSpPr>
        <p:spPr>
          <a:xfrm>
            <a:off x="1710767" y="4616996"/>
            <a:ext cx="263417" cy="1866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410751" y="3492997"/>
            <a:ext cx="722256" cy="199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90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Issue 3: Dialogue-Level Optimization via RL</a:t>
            </a:r>
          </a:p>
        </p:txBody>
      </p:sp>
      <p:sp>
        <p:nvSpPr>
          <p:cNvPr id="3" name="內容版面配置區 2"/>
          <p:cNvSpPr>
            <a:spLocks noGrp="1"/>
          </p:cNvSpPr>
          <p:nvPr>
            <p:ph idx="1"/>
          </p:nvPr>
        </p:nvSpPr>
        <p:spPr/>
        <p:txBody>
          <a:bodyPr/>
          <a:lstStyle/>
          <a:p>
            <a:endParaRPr lang="en-US"/>
          </a:p>
        </p:txBody>
      </p:sp>
      <p:sp>
        <p:nvSpPr>
          <p:cNvPr id="4" name="投影片編號版面配置區 3"/>
          <p:cNvSpPr>
            <a:spLocks noGrp="1"/>
          </p:cNvSpPr>
          <p:nvPr>
            <p:ph type="sldNum" sz="quarter" idx="12"/>
          </p:nvPr>
        </p:nvSpPr>
        <p:spPr/>
        <p:txBody>
          <a:bodyPr/>
          <a:lstStyle/>
          <a:p>
            <a:pPr marL="0" marR="0" lvl="0" indent="0" algn="r" defTabSz="342892" rtl="0" eaLnBrk="1" fontAlgn="auto" latinLnBrk="0" hangingPunct="1">
              <a:lnSpc>
                <a:spcPct val="100000"/>
              </a:lnSpc>
              <a:spcBef>
                <a:spcPts val="0"/>
              </a:spcBef>
              <a:spcAft>
                <a:spcPts val="0"/>
              </a:spcAft>
              <a:buClrTx/>
              <a:buSzTx/>
              <a:buFontTx/>
              <a:buNone/>
              <a:tabLst/>
              <a:defRPr/>
            </a:pPr>
            <a:fld id="{629637A9-119A-49DA-BD12-AAC58B377D80}"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342892" rtl="0" eaLnBrk="1" fontAlgn="auto" latinLnBrk="0" hangingPunct="1">
                <a:lnSpc>
                  <a:spcPct val="100000"/>
                </a:lnSpc>
                <a:spcBef>
                  <a:spcPts val="0"/>
                </a:spcBef>
                <a:spcAft>
                  <a:spcPts val="0"/>
                </a:spcAft>
                <a:buClrTx/>
                <a:buSzTx/>
                <a:buFontTx/>
                <a:buNone/>
                <a:tabLst/>
                <a:defRPr/>
              </a:pPr>
              <a:t>36</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aphicFrame>
        <p:nvGraphicFramePr>
          <p:cNvPr id="5" name="Content Placeholder 27"/>
          <p:cNvGraphicFramePr>
            <a:graphicFrameLocks/>
          </p:cNvGraphicFramePr>
          <p:nvPr>
            <p:extLst>
              <p:ext uri="{D42A27DB-BD31-4B8C-83A1-F6EECF244321}">
                <p14:modId xmlns:p14="http://schemas.microsoft.com/office/powerpoint/2010/main" val="2189589084"/>
              </p:ext>
            </p:extLst>
          </p:nvPr>
        </p:nvGraphicFramePr>
        <p:xfrm>
          <a:off x="376268" y="3174691"/>
          <a:ext cx="8401027" cy="1767840"/>
        </p:xfrm>
        <a:graphic>
          <a:graphicData uri="http://schemas.openxmlformats.org/drawingml/2006/table">
            <a:tbl>
              <a:tblPr firstRow="1" bandRow="1">
                <a:tableStyleId>{5C22544A-7EE6-4342-B048-85BDC9FD1C3A}</a:tableStyleId>
              </a:tblPr>
              <a:tblGrid>
                <a:gridCol w="2412104">
                  <a:extLst>
                    <a:ext uri="{9D8B030D-6E8A-4147-A177-3AD203B41FA5}">
                      <a16:colId xmlns:a16="http://schemas.microsoft.com/office/drawing/2014/main" val="2595338749"/>
                    </a:ext>
                  </a:extLst>
                </a:gridCol>
                <a:gridCol w="1789625">
                  <a:extLst>
                    <a:ext uri="{9D8B030D-6E8A-4147-A177-3AD203B41FA5}">
                      <a16:colId xmlns:a16="http://schemas.microsoft.com/office/drawing/2014/main" val="536571544"/>
                    </a:ext>
                  </a:extLst>
                </a:gridCol>
                <a:gridCol w="2100865">
                  <a:extLst>
                    <a:ext uri="{9D8B030D-6E8A-4147-A177-3AD203B41FA5}">
                      <a16:colId xmlns:a16="http://schemas.microsoft.com/office/drawing/2014/main" val="582044434"/>
                    </a:ext>
                  </a:extLst>
                </a:gridCol>
                <a:gridCol w="2098433">
                  <a:extLst>
                    <a:ext uri="{9D8B030D-6E8A-4147-A177-3AD203B41FA5}">
                      <a16:colId xmlns:a16="http://schemas.microsoft.com/office/drawing/2014/main" val="1028762012"/>
                    </a:ext>
                  </a:extLst>
                </a:gridCol>
              </a:tblGrid>
              <a:tr h="278130">
                <a:tc>
                  <a:txBody>
                    <a:bodyPr/>
                    <a:lstStyle/>
                    <a:p>
                      <a:r>
                        <a:rPr lang="en-US" sz="1400" dirty="0"/>
                        <a:t>Application</a:t>
                      </a:r>
                    </a:p>
                  </a:txBody>
                  <a:tcPr marL="68580" marR="68580" marT="34290" marB="34290"/>
                </a:tc>
                <a:tc>
                  <a:txBody>
                    <a:bodyPr/>
                    <a:lstStyle/>
                    <a:p>
                      <a:r>
                        <a:rPr lang="en-US" sz="1400" dirty="0"/>
                        <a:t>State</a:t>
                      </a:r>
                    </a:p>
                  </a:txBody>
                  <a:tcPr marL="68580" marR="68580" marT="34290" marB="34290"/>
                </a:tc>
                <a:tc>
                  <a:txBody>
                    <a:bodyPr/>
                    <a:lstStyle/>
                    <a:p>
                      <a:r>
                        <a:rPr lang="en-US" sz="1400" dirty="0"/>
                        <a:t>Action </a:t>
                      </a:r>
                    </a:p>
                  </a:txBody>
                  <a:tcPr marL="68580" marR="68580" marT="34290" marB="34290"/>
                </a:tc>
                <a:tc>
                  <a:txBody>
                    <a:bodyPr/>
                    <a:lstStyle/>
                    <a:p>
                      <a:r>
                        <a:rPr lang="en-US" sz="1400" dirty="0"/>
                        <a:t>Reward</a:t>
                      </a:r>
                    </a:p>
                  </a:txBody>
                  <a:tcPr marL="68580" marR="68580" marT="34290" marB="34290"/>
                </a:tc>
                <a:extLst>
                  <a:ext uri="{0D108BD9-81ED-4DB2-BD59-A6C34878D82A}">
                    <a16:rowId xmlns:a16="http://schemas.microsoft.com/office/drawing/2014/main" val="814393013"/>
                  </a:ext>
                </a:extLst>
              </a:tr>
              <a:tr h="480060">
                <a:tc>
                  <a:txBody>
                    <a:bodyPr/>
                    <a:lstStyle/>
                    <a:p>
                      <a:r>
                        <a:rPr lang="en-US" sz="1400" dirty="0"/>
                        <a:t>Task Completion Bots </a:t>
                      </a:r>
                    </a:p>
                    <a:p>
                      <a:r>
                        <a:rPr lang="en-US" sz="1400" dirty="0"/>
                        <a:t>(Movies,</a:t>
                      </a:r>
                      <a:r>
                        <a:rPr lang="en-US" sz="1400" baseline="0" dirty="0"/>
                        <a:t> </a:t>
                      </a:r>
                      <a:r>
                        <a:rPr lang="en-US" sz="1400" dirty="0"/>
                        <a:t>Restaurants, …)</a:t>
                      </a:r>
                    </a:p>
                  </a:txBody>
                  <a:tcPr marL="68580" marR="68580" marT="34290" marB="34290"/>
                </a:tc>
                <a:tc>
                  <a:txBody>
                    <a:bodyPr/>
                    <a:lstStyle/>
                    <a:p>
                      <a:r>
                        <a:rPr lang="en-US" sz="1400" dirty="0"/>
                        <a:t>User</a:t>
                      </a:r>
                      <a:r>
                        <a:rPr lang="en-US" sz="1400" baseline="0" dirty="0"/>
                        <a:t> input + Context</a:t>
                      </a:r>
                      <a:endParaRPr lang="en-US" sz="1400" dirty="0"/>
                    </a:p>
                  </a:txBody>
                  <a:tcPr marL="68580" marR="68580" marT="34290" marB="34290"/>
                </a:tc>
                <a:tc>
                  <a:txBody>
                    <a:bodyPr/>
                    <a:lstStyle/>
                    <a:p>
                      <a:r>
                        <a:rPr lang="en-US" sz="1400" dirty="0"/>
                        <a:t>Dialog</a:t>
                      </a:r>
                      <a:r>
                        <a:rPr lang="en-US" sz="1400" baseline="0" dirty="0"/>
                        <a:t> act + slot-value</a:t>
                      </a:r>
                      <a:endParaRPr lang="en-US" sz="1400" dirty="0"/>
                    </a:p>
                  </a:txBody>
                  <a:tcPr marL="68580" marR="68580" marT="34290" marB="34290"/>
                </a:tc>
                <a:tc>
                  <a:txBody>
                    <a:bodyPr/>
                    <a:lstStyle/>
                    <a:p>
                      <a:r>
                        <a:rPr lang="en-US" sz="1400" dirty="0"/>
                        <a:t>Task success rate</a:t>
                      </a:r>
                      <a:r>
                        <a:rPr lang="en-US" sz="1400" baseline="0" dirty="0"/>
                        <a:t> </a:t>
                      </a:r>
                    </a:p>
                    <a:p>
                      <a:r>
                        <a:rPr lang="en-US" sz="1400" baseline="0" dirty="0"/>
                        <a:t># of turns</a:t>
                      </a:r>
                      <a:endParaRPr lang="en-US" sz="1400" dirty="0"/>
                    </a:p>
                  </a:txBody>
                  <a:tcPr marL="68580" marR="68580" marT="34290" marB="34290"/>
                </a:tc>
                <a:extLst>
                  <a:ext uri="{0D108BD9-81ED-4DB2-BD59-A6C34878D82A}">
                    <a16:rowId xmlns:a16="http://schemas.microsoft.com/office/drawing/2014/main" val="754312348"/>
                  </a:ext>
                </a:extLst>
              </a:tr>
              <a:tr h="480060">
                <a:tc>
                  <a:txBody>
                    <a:bodyPr/>
                    <a:lstStyle/>
                    <a:p>
                      <a:r>
                        <a:rPr lang="en-US" sz="1400" dirty="0"/>
                        <a:t>Info Bots </a:t>
                      </a:r>
                      <a:endParaRPr lang="en-US" sz="1400" baseline="0" dirty="0"/>
                    </a:p>
                    <a:p>
                      <a:r>
                        <a:rPr lang="en-US" sz="1400" baseline="0" dirty="0"/>
                        <a:t>(Q&amp;A bot over KB, Web etc.)</a:t>
                      </a:r>
                      <a:endParaRPr lang="en-US" sz="1400" dirty="0"/>
                    </a:p>
                  </a:txBody>
                  <a:tcPr marL="68580" marR="68580" marT="34290" marB="34290"/>
                </a:tc>
                <a:tc>
                  <a:txBody>
                    <a:bodyPr/>
                    <a:lstStyle/>
                    <a:p>
                      <a:r>
                        <a:rPr lang="en-US" sz="1400" dirty="0"/>
                        <a:t>Question</a:t>
                      </a:r>
                      <a:r>
                        <a:rPr lang="en-US" sz="1400" baseline="0" dirty="0"/>
                        <a:t> + Context</a:t>
                      </a:r>
                      <a:endParaRPr lang="en-US" sz="1400" dirty="0"/>
                    </a:p>
                  </a:txBody>
                  <a:tcPr marL="68580" marR="68580" marT="34290" marB="34290"/>
                </a:tc>
                <a:tc>
                  <a:txBody>
                    <a:bodyPr/>
                    <a:lstStyle/>
                    <a:p>
                      <a:r>
                        <a:rPr lang="en-US" sz="1400" dirty="0"/>
                        <a:t>Clarification questions,</a:t>
                      </a:r>
                      <a:r>
                        <a:rPr lang="en-US" sz="1400" baseline="0" dirty="0"/>
                        <a:t> </a:t>
                      </a:r>
                      <a:r>
                        <a:rPr lang="en-US" sz="1400" dirty="0"/>
                        <a:t>Answers</a:t>
                      </a:r>
                    </a:p>
                  </a:txBody>
                  <a:tcPr marL="68580" marR="68580" marT="34290" marB="34290"/>
                </a:tc>
                <a:tc>
                  <a:txBody>
                    <a:bodyPr/>
                    <a:lstStyle/>
                    <a:p>
                      <a:r>
                        <a:rPr lang="en-US" sz="1400" dirty="0"/>
                        <a:t>Relevance of answer</a:t>
                      </a:r>
                    </a:p>
                    <a:p>
                      <a:r>
                        <a:rPr lang="en-US" sz="1400" dirty="0"/>
                        <a:t># of turns</a:t>
                      </a:r>
                      <a:endParaRPr lang="en-US" sz="1400" baseline="0" dirty="0"/>
                    </a:p>
                  </a:txBody>
                  <a:tcPr marL="68580" marR="68580" marT="34290" marB="34290"/>
                </a:tc>
                <a:extLst>
                  <a:ext uri="{0D108BD9-81ED-4DB2-BD59-A6C34878D82A}">
                    <a16:rowId xmlns:a16="http://schemas.microsoft.com/office/drawing/2014/main" val="2825704945"/>
                  </a:ext>
                </a:extLst>
              </a:tr>
              <a:tr h="480060">
                <a:tc>
                  <a:txBody>
                    <a:bodyPr/>
                    <a:lstStyle/>
                    <a:p>
                      <a:r>
                        <a:rPr lang="en-US" sz="1400" dirty="0"/>
                        <a:t>Social</a:t>
                      </a:r>
                      <a:r>
                        <a:rPr lang="en-US" sz="1400" baseline="0" dirty="0"/>
                        <a:t> Bot </a:t>
                      </a:r>
                    </a:p>
                    <a:p>
                      <a:r>
                        <a:rPr lang="en-US" sz="1400" dirty="0"/>
                        <a:t>(</a:t>
                      </a:r>
                      <a:r>
                        <a:rPr lang="en-US" sz="1400" dirty="0" err="1"/>
                        <a:t>XiaoIce</a:t>
                      </a:r>
                      <a:r>
                        <a:rPr lang="en-US" sz="1400" dirty="0"/>
                        <a:t>)</a:t>
                      </a:r>
                    </a:p>
                  </a:txBody>
                  <a:tcPr marL="68580" marR="68580" marT="34290" marB="34290"/>
                </a:tc>
                <a:tc>
                  <a:txBody>
                    <a:bodyPr/>
                    <a:lstStyle/>
                    <a:p>
                      <a:r>
                        <a:rPr lang="en-US" sz="1400" dirty="0"/>
                        <a:t>Conversation</a:t>
                      </a:r>
                      <a:r>
                        <a:rPr lang="en-US" sz="1400" baseline="0" dirty="0"/>
                        <a:t> history</a:t>
                      </a:r>
                      <a:endParaRPr lang="en-US" sz="1400" dirty="0"/>
                    </a:p>
                  </a:txBody>
                  <a:tcPr marL="68580" marR="68580" marT="34290" marB="34290"/>
                </a:tc>
                <a:tc>
                  <a:txBody>
                    <a:bodyPr/>
                    <a:lstStyle/>
                    <a:p>
                      <a:r>
                        <a:rPr lang="en-US" sz="1400" dirty="0"/>
                        <a:t>Response</a:t>
                      </a:r>
                    </a:p>
                  </a:txBody>
                  <a:tcPr marL="68580" marR="68580" marT="34290" marB="34290"/>
                </a:tc>
                <a:tc>
                  <a:txBody>
                    <a:bodyPr/>
                    <a:lstStyle/>
                    <a:p>
                      <a:r>
                        <a:rPr lang="en-US" sz="1400" baseline="0" dirty="0">
                          <a:solidFill>
                            <a:srgbClr val="C00000"/>
                          </a:solidFill>
                        </a:rPr>
                        <a:t>Engagement(?)</a:t>
                      </a:r>
                    </a:p>
                  </a:txBody>
                  <a:tcPr marL="68580" marR="68580" marT="34290" marB="34290"/>
                </a:tc>
                <a:extLst>
                  <a:ext uri="{0D108BD9-81ED-4DB2-BD59-A6C34878D82A}">
                    <a16:rowId xmlns:a16="http://schemas.microsoft.com/office/drawing/2014/main" val="4215452211"/>
                  </a:ext>
                </a:extLst>
              </a:tr>
            </a:tbl>
          </a:graphicData>
        </a:graphic>
      </p:graphicFrame>
      <p:sp>
        <p:nvSpPr>
          <p:cNvPr id="6" name="TextBox 4"/>
          <p:cNvSpPr txBox="1"/>
          <p:nvPr/>
        </p:nvSpPr>
        <p:spPr>
          <a:xfrm>
            <a:off x="2862817" y="1467897"/>
            <a:ext cx="1714500"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Language understanding</a:t>
            </a:r>
          </a:p>
        </p:txBody>
      </p:sp>
      <p:sp>
        <p:nvSpPr>
          <p:cNvPr id="7" name="TextBox 5"/>
          <p:cNvSpPr txBox="1"/>
          <p:nvPr/>
        </p:nvSpPr>
        <p:spPr>
          <a:xfrm>
            <a:off x="2862282" y="2283584"/>
            <a:ext cx="1714500" cy="7848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Language (response) generation</a:t>
            </a:r>
          </a:p>
        </p:txBody>
      </p:sp>
      <mc:AlternateContent xmlns:mc="http://schemas.openxmlformats.org/markup-compatibility/2006" xmlns:a14="http://schemas.microsoft.com/office/drawing/2010/main">
        <mc:Choice Requires="a14">
          <p:sp>
            <p:nvSpPr>
              <p:cNvPr id="8" name="TextBox 6"/>
              <p:cNvSpPr txBox="1"/>
              <p:nvPr/>
            </p:nvSpPr>
            <p:spPr>
              <a:xfrm>
                <a:off x="5033982" y="1467898"/>
                <a:ext cx="884754" cy="143116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Dialogue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Manager</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35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𝑎</m:t>
                      </m:r>
                      <m:r>
                        <a:rPr kumimoji="0" lang="en-US" sz="135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35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𝜋</m:t>
                      </m:r>
                      <m:r>
                        <a:rPr kumimoji="0" lang="en-US" sz="135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35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𝑠</m:t>
                      </m:r>
                      <m:r>
                        <a:rPr kumimoji="0" lang="en-US" sz="135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m:oMathPara>
                </a14:m>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6"/>
              <p:cNvSpPr txBox="1">
                <a:spLocks noRot="1" noChangeAspect="1" noMove="1" noResize="1" noEditPoints="1" noAdjustHandles="1" noChangeArrowheads="1" noChangeShapeType="1" noTextEdit="1"/>
              </p:cNvSpPr>
              <p:nvPr/>
            </p:nvSpPr>
            <p:spPr>
              <a:xfrm>
                <a:off x="5033982" y="1467898"/>
                <a:ext cx="884754" cy="1431161"/>
              </a:xfrm>
              <a:prstGeom prst="rect">
                <a:avLst/>
              </a:prstGeom>
              <a:blipFill>
                <a:blip r:embed="rId2"/>
                <a:stretch>
                  <a:fillRect l="-2027" r="-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7"/>
              <p:cNvSpPr txBox="1"/>
              <p:nvPr/>
            </p:nvSpPr>
            <p:spPr>
              <a:xfrm>
                <a:off x="6347896" y="1467896"/>
                <a:ext cx="1714500"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Collect rewards</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𝑠</m:t>
                      </m:r>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𝑎</m:t>
                      </m:r>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𝑟</m:t>
                      </m:r>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𝑠</m:t>
                      </m:r>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7"/>
              <p:cNvSpPr txBox="1">
                <a:spLocks noRot="1" noChangeAspect="1" noMove="1" noResize="1" noEditPoints="1" noAdjustHandles="1" noChangeArrowheads="1" noChangeShapeType="1" noTextEdit="1"/>
              </p:cNvSpPr>
              <p:nvPr/>
            </p:nvSpPr>
            <p:spPr>
              <a:xfrm>
                <a:off x="6347896" y="1467896"/>
                <a:ext cx="1714500" cy="553998"/>
              </a:xfrm>
              <a:prstGeom prst="rect">
                <a:avLst/>
              </a:prstGeom>
              <a:blipFill>
                <a:blip r:embed="rId3"/>
                <a:stretch>
                  <a:fillRect t="-1064" b="-3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8"/>
              <p:cNvSpPr txBox="1"/>
              <p:nvPr/>
            </p:nvSpPr>
            <p:spPr>
              <a:xfrm>
                <a:off x="6347896" y="2382296"/>
                <a:ext cx="1714500"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Optimize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𝑄</m:t>
                      </m:r>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err="1">
                          <a:ln>
                            <a:noFill/>
                          </a:ln>
                          <a:solidFill>
                            <a:prstClr val="black"/>
                          </a:solidFill>
                          <a:effectLst/>
                          <a:uLnTx/>
                          <a:uFillTx/>
                          <a:latin typeface="Cambria Math" panose="02040503050406030204" pitchFamily="18" charset="0"/>
                          <a:ea typeface="+mn-ea"/>
                          <a:cs typeface="+mn-cs"/>
                        </a:rPr>
                        <m:t>𝑠</m:t>
                      </m:r>
                      <m:r>
                        <a:rPr kumimoji="0" lang="en-US" sz="1500" b="0" i="1" u="none" strike="noStrike" kern="1200" cap="none" spc="0" normalizeH="0" baseline="0" noProof="0" dirty="0" err="1">
                          <a:ln>
                            <a:noFill/>
                          </a:ln>
                          <a:solidFill>
                            <a:prstClr val="black"/>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err="1">
                          <a:ln>
                            <a:noFill/>
                          </a:ln>
                          <a:solidFill>
                            <a:prstClr val="black"/>
                          </a:solidFill>
                          <a:effectLst/>
                          <a:uLnTx/>
                          <a:uFillTx/>
                          <a:latin typeface="Cambria Math" panose="02040503050406030204" pitchFamily="18" charset="0"/>
                          <a:ea typeface="+mn-ea"/>
                          <a:cs typeface="+mn-cs"/>
                        </a:rPr>
                        <m:t>𝑎</m:t>
                      </m:r>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TextBox 8"/>
              <p:cNvSpPr txBox="1">
                <a:spLocks noRot="1" noChangeAspect="1" noMove="1" noResize="1" noEditPoints="1" noAdjustHandles="1" noChangeArrowheads="1" noChangeShapeType="1" noTextEdit="1"/>
              </p:cNvSpPr>
              <p:nvPr/>
            </p:nvSpPr>
            <p:spPr>
              <a:xfrm>
                <a:off x="6347896" y="2382296"/>
                <a:ext cx="1714500" cy="553998"/>
              </a:xfrm>
              <a:prstGeom prst="rect">
                <a:avLst/>
              </a:prstGeom>
              <a:blipFill>
                <a:blip r:embed="rId4"/>
                <a:stretch>
                  <a:fillRect t="-1064" b="-3191"/>
                </a:stretch>
              </a:blipFill>
            </p:spPr>
            <p:txBody>
              <a:bodyPr/>
              <a:lstStyle/>
              <a:p>
                <a:r>
                  <a:rPr lang="en-US">
                    <a:noFill/>
                  </a:rPr>
                  <a:t> </a:t>
                </a:r>
              </a:p>
            </p:txBody>
          </p:sp>
        </mc:Fallback>
      </mc:AlternateContent>
      <p:sp>
        <p:nvSpPr>
          <p:cNvPr id="11" name="TextBox 9"/>
          <p:cNvSpPr txBox="1"/>
          <p:nvPr/>
        </p:nvSpPr>
        <p:spPr>
          <a:xfrm>
            <a:off x="1176892" y="1582262"/>
            <a:ext cx="1257300" cy="3231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User input (o)</a:t>
            </a:r>
          </a:p>
        </p:txBody>
      </p:sp>
      <p:sp>
        <p:nvSpPr>
          <p:cNvPr id="12" name="TextBox 10"/>
          <p:cNvSpPr txBox="1"/>
          <p:nvPr/>
        </p:nvSpPr>
        <p:spPr>
          <a:xfrm>
            <a:off x="1205065" y="2497713"/>
            <a:ext cx="1257300" cy="3231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Response</a:t>
            </a:r>
          </a:p>
        </p:txBody>
      </p:sp>
      <p:cxnSp>
        <p:nvCxnSpPr>
          <p:cNvPr id="13" name="Straight Arrow Connector 11"/>
          <p:cNvCxnSpPr>
            <a:stCxn id="11" idx="3"/>
            <a:endCxn id="6" idx="1"/>
          </p:cNvCxnSpPr>
          <p:nvPr/>
        </p:nvCxnSpPr>
        <p:spPr>
          <a:xfrm>
            <a:off x="2434192" y="1743845"/>
            <a:ext cx="428625" cy="1051"/>
          </a:xfrm>
          <a:prstGeom prst="straightConnector1">
            <a:avLst/>
          </a:prstGeom>
          <a:ln w="127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2"/>
          <p:cNvCxnSpPr/>
          <p:nvPr/>
        </p:nvCxnSpPr>
        <p:spPr>
          <a:xfrm flipV="1">
            <a:off x="4576782" y="1770211"/>
            <a:ext cx="457200" cy="1"/>
          </a:xfrm>
          <a:prstGeom prst="straightConnector1">
            <a:avLst/>
          </a:prstGeom>
          <a:ln w="127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3"/>
          <p:cNvCxnSpPr/>
          <p:nvPr/>
        </p:nvCxnSpPr>
        <p:spPr>
          <a:xfrm flipV="1">
            <a:off x="5891232" y="1753648"/>
            <a:ext cx="457200" cy="1"/>
          </a:xfrm>
          <a:prstGeom prst="straightConnector1">
            <a:avLst/>
          </a:prstGeom>
          <a:ln w="127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4"/>
          <p:cNvCxnSpPr>
            <a:stCxn id="10" idx="1"/>
          </p:cNvCxnSpPr>
          <p:nvPr/>
        </p:nvCxnSpPr>
        <p:spPr>
          <a:xfrm flipH="1" flipV="1">
            <a:off x="5890832" y="2647754"/>
            <a:ext cx="457064" cy="11541"/>
          </a:xfrm>
          <a:prstGeom prst="straightConnector1">
            <a:avLst/>
          </a:prstGeom>
          <a:ln w="127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8"/>
          <p:cNvCxnSpPr>
            <a:endCxn id="7" idx="3"/>
          </p:cNvCxnSpPr>
          <p:nvPr/>
        </p:nvCxnSpPr>
        <p:spPr>
          <a:xfrm flipH="1">
            <a:off x="4576782" y="2660342"/>
            <a:ext cx="451936" cy="15657"/>
          </a:xfrm>
          <a:prstGeom prst="straightConnector1">
            <a:avLst/>
          </a:prstGeom>
          <a:ln w="127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9"/>
          <p:cNvCxnSpPr>
            <a:stCxn id="7" idx="1"/>
          </p:cNvCxnSpPr>
          <p:nvPr/>
        </p:nvCxnSpPr>
        <p:spPr>
          <a:xfrm flipH="1" flipV="1">
            <a:off x="2405084" y="2668048"/>
            <a:ext cx="457198" cy="7951"/>
          </a:xfrm>
          <a:prstGeom prst="straightConnector1">
            <a:avLst/>
          </a:prstGeom>
          <a:ln w="127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20"/>
          <p:cNvCxnSpPr>
            <a:stCxn id="9" idx="2"/>
            <a:endCxn id="10" idx="0"/>
          </p:cNvCxnSpPr>
          <p:nvPr/>
        </p:nvCxnSpPr>
        <p:spPr>
          <a:xfrm>
            <a:off x="7205146" y="2021894"/>
            <a:ext cx="0" cy="360402"/>
          </a:xfrm>
          <a:prstGeom prst="straightConnector1">
            <a:avLst/>
          </a:prstGeom>
          <a:ln w="127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0" name="TextBox 24"/>
              <p:cNvSpPr txBox="1"/>
              <p:nvPr/>
            </p:nvSpPr>
            <p:spPr>
              <a:xfrm>
                <a:off x="4633931" y="1410747"/>
                <a:ext cx="372011" cy="3231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𝑠</m:t>
                      </m:r>
                    </m:oMath>
                  </m:oMathPara>
                </a14:m>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24"/>
              <p:cNvSpPr txBox="1">
                <a:spLocks noRot="1" noChangeAspect="1" noMove="1" noResize="1" noEditPoints="1" noAdjustHandles="1" noChangeArrowheads="1" noChangeShapeType="1" noTextEdit="1"/>
              </p:cNvSpPr>
              <p:nvPr/>
            </p:nvSpPr>
            <p:spPr>
              <a:xfrm>
                <a:off x="4633931" y="1410747"/>
                <a:ext cx="372011" cy="323165"/>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5"/>
              <p:cNvSpPr txBox="1"/>
              <p:nvPr/>
            </p:nvSpPr>
            <p:spPr>
              <a:xfrm>
                <a:off x="4633931" y="2325147"/>
                <a:ext cx="372011" cy="3231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𝑎</m:t>
                      </m:r>
                    </m:oMath>
                  </m:oMathPara>
                </a14:m>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5"/>
              <p:cNvSpPr txBox="1">
                <a:spLocks noRot="1" noChangeAspect="1" noMove="1" noResize="1" noEditPoints="1" noAdjustHandles="1" noChangeArrowheads="1" noChangeShapeType="1" noTextEdit="1"/>
              </p:cNvSpPr>
              <p:nvPr/>
            </p:nvSpPr>
            <p:spPr>
              <a:xfrm>
                <a:off x="4633931" y="2325147"/>
                <a:ext cx="372011" cy="323165"/>
              </a:xfrm>
              <a:prstGeom prst="rect">
                <a:avLst/>
              </a:prstGeom>
              <a:blipFill>
                <a:blip r:embed="rId6"/>
                <a:stretch>
                  <a:fillRect/>
                </a:stretch>
              </a:blipFill>
              <a:ln>
                <a:noFill/>
              </a:ln>
            </p:spPr>
            <p:txBody>
              <a:bodyPr/>
              <a:lstStyle/>
              <a:p>
                <a:r>
                  <a:rPr lang="en-US">
                    <a:noFill/>
                  </a:rPr>
                  <a:t> </a:t>
                </a:r>
              </a:p>
            </p:txBody>
          </p:sp>
        </mc:Fallback>
      </mc:AlternateContent>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61973" y="1495388"/>
            <a:ext cx="806681" cy="806681"/>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1850" y="2457707"/>
            <a:ext cx="1003777" cy="716984"/>
          </a:xfrm>
          <a:prstGeom prst="rect">
            <a:avLst/>
          </a:prstGeom>
        </p:spPr>
      </p:pic>
    </p:spTree>
    <p:extLst>
      <p:ext uri="{BB962C8B-B14F-4D97-AF65-F5344CB8AC3E}">
        <p14:creationId xmlns:p14="http://schemas.microsoft.com/office/powerpoint/2010/main" val="37022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90600" y="1327930"/>
            <a:ext cx="1621217" cy="23893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4E67C8">
                    <a:lumMod val="75000"/>
                  </a:srgbClr>
                </a:solidFill>
                <a:effectLst/>
                <a:uLnTx/>
                <a:uFillTx/>
                <a:latin typeface="Calibri" panose="020F0502020204030204"/>
                <a:ea typeface="+mn-ea"/>
                <a:cs typeface="+mn-cs"/>
              </a:rPr>
              <a:t>Input message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1350" b="1" i="0" u="none" strike="noStrike" kern="1200" cap="none" spc="0" normalizeH="0" baseline="0" noProof="0" dirty="0">
                <a:ln>
                  <a:noFill/>
                </a:ln>
                <a:solidFill>
                  <a:srgbClr val="4E67C8">
                    <a:lumMod val="75000"/>
                  </a:srgbClr>
                </a:solidFill>
                <a:effectLst/>
                <a:uLnTx/>
                <a:uFillTx/>
                <a:latin typeface="Calibri" panose="020F0502020204030204"/>
                <a:ea typeface="+mn-ea"/>
                <a:cs typeface="+mn-cs"/>
              </a:rPr>
            </a:br>
            <a:endParaRPr kumimoji="0" lang="x-none" sz="1350" b="1" i="0" u="none" strike="noStrike" kern="1200" cap="none" spc="0" normalizeH="0" baseline="0" noProof="0" dirty="0">
              <a:ln>
                <a:noFill/>
              </a:ln>
              <a:solidFill>
                <a:srgbClr val="4E67C8">
                  <a:lumMod val="75000"/>
                </a:srgbClr>
              </a:solidFill>
              <a:effectLst/>
              <a:uLnTx/>
              <a:uFillTx/>
              <a:ea typeface="+mn-ea"/>
              <a:cs typeface="+mn-cs"/>
            </a:endParaRPr>
          </a:p>
        </p:txBody>
      </p:sp>
      <p:sp>
        <p:nvSpPr>
          <p:cNvPr id="5" name="Content Placeholder 2"/>
          <p:cNvSpPr txBox="1">
            <a:spLocks/>
          </p:cNvSpPr>
          <p:nvPr/>
        </p:nvSpPr>
        <p:spPr>
          <a:xfrm>
            <a:off x="3124200" y="1318729"/>
            <a:ext cx="2348762" cy="23893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4E67C8">
                    <a:lumMod val="75000"/>
                  </a:srgbClr>
                </a:solidFill>
                <a:effectLst/>
                <a:uLnTx/>
                <a:uFillTx/>
                <a:latin typeface="Calibri" panose="020F0502020204030204"/>
                <a:ea typeface="+mn-ea"/>
                <a:cs typeface="+mn-cs"/>
              </a:rPr>
              <a:t>Supervised Learning Agent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1350" b="1" i="0" u="none" strike="noStrike" kern="1200" cap="none" spc="0" normalizeH="0" baseline="0" noProof="0" dirty="0">
                <a:ln>
                  <a:noFill/>
                </a:ln>
                <a:solidFill>
                  <a:srgbClr val="4E67C8">
                    <a:lumMod val="75000"/>
                  </a:srgbClr>
                </a:solidFill>
                <a:effectLst/>
                <a:uLnTx/>
                <a:uFillTx/>
                <a:latin typeface="Calibri" panose="020F0502020204030204"/>
                <a:ea typeface="+mn-ea"/>
                <a:cs typeface="+mn-cs"/>
              </a:rPr>
            </a:br>
            <a:endParaRPr kumimoji="0" lang="x-none" sz="1350" b="1" i="0" u="none" strike="noStrike" kern="1200" cap="none" spc="0" normalizeH="0" baseline="0" noProof="0" dirty="0">
              <a:ln>
                <a:noFill/>
              </a:ln>
              <a:solidFill>
                <a:srgbClr val="4E67C8">
                  <a:lumMod val="75000"/>
                </a:srgbClr>
              </a:solidFill>
              <a:effectLst/>
              <a:uLnTx/>
              <a:uFillTx/>
              <a:ea typeface="+mn-ea"/>
              <a:cs typeface="+mn-cs"/>
            </a:endParaRPr>
          </a:p>
        </p:txBody>
      </p:sp>
      <p:sp>
        <p:nvSpPr>
          <p:cNvPr id="6" name="Content Placeholder 2"/>
          <p:cNvSpPr txBox="1">
            <a:spLocks/>
          </p:cNvSpPr>
          <p:nvPr/>
        </p:nvSpPr>
        <p:spPr>
          <a:xfrm>
            <a:off x="5694459" y="1318729"/>
            <a:ext cx="2348762" cy="23893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4E67C8">
                    <a:lumMod val="75000"/>
                  </a:srgbClr>
                </a:solidFill>
                <a:effectLst/>
                <a:uLnTx/>
                <a:uFillTx/>
                <a:latin typeface="Calibri" panose="020F0502020204030204"/>
                <a:ea typeface="+mn-ea"/>
                <a:cs typeface="+mn-cs"/>
              </a:rPr>
              <a:t>Reinforcement Learning Agent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1350" b="1" i="0" u="none" strike="noStrike" kern="1200" cap="none" spc="0" normalizeH="0" baseline="0" noProof="0" dirty="0">
                <a:ln>
                  <a:noFill/>
                </a:ln>
                <a:solidFill>
                  <a:srgbClr val="4E67C8">
                    <a:lumMod val="75000"/>
                  </a:srgbClr>
                </a:solidFill>
                <a:effectLst/>
                <a:uLnTx/>
                <a:uFillTx/>
                <a:latin typeface="Calibri" panose="020F0502020204030204"/>
                <a:ea typeface="+mn-ea"/>
                <a:cs typeface="+mn-cs"/>
              </a:rPr>
            </a:br>
            <a:endParaRPr kumimoji="0" lang="x-none" sz="1350" b="1" i="0" u="none" strike="noStrike" kern="1200" cap="none" spc="0" normalizeH="0" baseline="0" noProof="0" dirty="0">
              <a:ln>
                <a:noFill/>
              </a:ln>
              <a:solidFill>
                <a:srgbClr val="4E67C8">
                  <a:lumMod val="75000"/>
                </a:srgbClr>
              </a:solidFill>
              <a:effectLst/>
              <a:uLnTx/>
              <a:uFillTx/>
              <a:ea typeface="+mn-ea"/>
              <a:cs typeface="+mn-cs"/>
            </a:endParaRPr>
          </a:p>
        </p:txBody>
      </p:sp>
      <p:pic>
        <p:nvPicPr>
          <p:cNvPr id="7" name="Picture 6"/>
          <p:cNvPicPr>
            <a:picLocks noChangeAspect="1"/>
          </p:cNvPicPr>
          <p:nvPr/>
        </p:nvPicPr>
        <p:blipFill>
          <a:blip r:embed="rId3"/>
          <a:stretch>
            <a:fillRect/>
          </a:stretch>
        </p:blipFill>
        <p:spPr>
          <a:xfrm>
            <a:off x="914400" y="1566862"/>
            <a:ext cx="7300913" cy="1614488"/>
          </a:xfrm>
          <a:prstGeom prst="rect">
            <a:avLst/>
          </a:prstGeom>
        </p:spPr>
      </p:pic>
      <p:sp>
        <p:nvSpPr>
          <p:cNvPr id="10" name="Title 1"/>
          <p:cNvSpPr>
            <a:spLocks noGrp="1"/>
          </p:cNvSpPr>
          <p:nvPr>
            <p:ph type="title"/>
          </p:nvPr>
        </p:nvSpPr>
        <p:spPr/>
        <p:txBody>
          <a:bodyPr>
            <a:normAutofit/>
          </a:bodyPr>
          <a:lstStyle/>
          <a:p>
            <a:r>
              <a:rPr lang="en-US" sz="3200" dirty="0"/>
              <a:t>Deep RL for Response Generation</a:t>
            </a:r>
            <a:r>
              <a:rPr lang="en-US" sz="2800" dirty="0"/>
              <a:t> </a:t>
            </a:r>
            <a:r>
              <a:rPr lang="en-US" sz="1700" dirty="0"/>
              <a:t>(</a:t>
            </a:r>
            <a:r>
              <a:rPr lang="en-US" sz="1700" dirty="0">
                <a:hlinkClick r:id="rId4"/>
              </a:rPr>
              <a:t>Li et al., 2016</a:t>
            </a:r>
            <a:r>
              <a:rPr lang="en-US" sz="1700" dirty="0"/>
              <a:t>)</a:t>
            </a:r>
          </a:p>
        </p:txBody>
      </p:sp>
      <p:sp>
        <p:nvSpPr>
          <p:cNvPr id="8" name="Content Placeholder 2"/>
          <p:cNvSpPr>
            <a:spLocks noGrp="1"/>
          </p:cNvSpPr>
          <p:nvPr>
            <p:ph idx="1"/>
          </p:nvPr>
        </p:nvSpPr>
        <p:spPr>
          <a:xfrm>
            <a:off x="612648" y="3257550"/>
            <a:ext cx="8153400" cy="1676400"/>
          </a:xfrm>
        </p:spPr>
        <p:txBody>
          <a:bodyPr>
            <a:normAutofit/>
          </a:bodyPr>
          <a:lstStyle/>
          <a:p>
            <a:r>
              <a:rPr lang="en-US" sz="2000" dirty="0"/>
              <a:t>RL agent generates more </a:t>
            </a:r>
            <a:r>
              <a:rPr lang="en-US" sz="2000" i="1" dirty="0"/>
              <a:t>interactive</a:t>
            </a:r>
            <a:r>
              <a:rPr lang="en-US" sz="2000" dirty="0"/>
              <a:t> responses</a:t>
            </a:r>
          </a:p>
          <a:p>
            <a:r>
              <a:rPr lang="en-US" sz="2000" dirty="0"/>
              <a:t>RL agent tends to end a sentence </a:t>
            </a:r>
            <a:r>
              <a:rPr lang="en-US" sz="2000" i="1" dirty="0">
                <a:solidFill>
                  <a:srgbClr val="C00000"/>
                </a:solidFill>
              </a:rPr>
              <a:t>with a question</a:t>
            </a:r>
            <a:r>
              <a:rPr lang="en-US" sz="2000" i="1" dirty="0"/>
              <a:t> </a:t>
            </a:r>
            <a:r>
              <a:rPr lang="en-US" sz="2000" dirty="0"/>
              <a:t>and hand the conversation over to the user</a:t>
            </a:r>
          </a:p>
        </p:txBody>
      </p:sp>
    </p:spTree>
    <p:extLst>
      <p:ext uri="{BB962C8B-B14F-4D97-AF65-F5344CB8AC3E}">
        <p14:creationId xmlns:p14="http://schemas.microsoft.com/office/powerpoint/2010/main" val="10851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arn(inVertical)">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839200" cy="1005840"/>
          </a:xfrm>
        </p:spPr>
        <p:txBody>
          <a:bodyPr>
            <a:normAutofit/>
          </a:bodyPr>
          <a:lstStyle/>
          <a:p>
            <a:r>
              <a:rPr lang="en-US" sz="3200" dirty="0"/>
              <a:t>Issue 4: No Grounding </a:t>
            </a:r>
            <a:r>
              <a:rPr lang="en-US" sz="1700" dirty="0"/>
              <a:t>(</a:t>
            </a:r>
            <a:r>
              <a:rPr lang="en-US" sz="1700" dirty="0" err="1">
                <a:hlinkClick r:id="rId3"/>
              </a:rPr>
              <a:t>Sordoni</a:t>
            </a:r>
            <a:r>
              <a:rPr lang="en-US" sz="1700" dirty="0">
                <a:hlinkClick r:id="rId3"/>
              </a:rPr>
              <a:t> et al., 2015</a:t>
            </a:r>
            <a:r>
              <a:rPr lang="en-US" sz="1700" dirty="0"/>
              <a:t>; </a:t>
            </a:r>
            <a:r>
              <a:rPr lang="en-US" sz="1700" dirty="0">
                <a:hlinkClick r:id="rId4"/>
              </a:rPr>
              <a:t>Li et al., 2016</a:t>
            </a:r>
            <a:r>
              <a:rPr lang="en-US" sz="1700" dirty="0"/>
              <a:t>)</a:t>
            </a:r>
            <a:r>
              <a:rPr lang="en-US" dirty="0"/>
              <a:t> </a:t>
            </a:r>
            <a:endParaRPr lang="en-US" sz="3000" dirty="0"/>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57ECFF-F0A0-4928-BB3E-15861A9DA64E}" type="slidenum">
              <a:rPr kumimoji="1" lang="en-US" sz="105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1" lang="en-US" sz="105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83DA581-1414-4A6C-A685-866215DABC7F}"/>
              </a:ext>
            </a:extLst>
          </p:cNvPr>
          <p:cNvSpPr txBox="1"/>
          <p:nvPr/>
        </p:nvSpPr>
        <p:spPr>
          <a:xfrm>
            <a:off x="696685" y="2503509"/>
            <a:ext cx="3592288" cy="2308324"/>
          </a:xfrm>
          <a:prstGeom prst="rect">
            <a:avLst/>
          </a:prstGeom>
          <a:noFill/>
          <a:ln>
            <a:solidFill>
              <a:schemeClr val="tx1"/>
            </a:solidFill>
          </a:ln>
        </p:spPr>
        <p:txBody>
          <a:bodyPr wrap="square" rtlCol="0">
            <a:spAutoFit/>
          </a:bodyPr>
          <a:lstStyle/>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H:  hi</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M: how are you?</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H:  not bad</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M: what's wrong?</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H:  nothing really</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M: </a:t>
            </a:r>
            <a:r>
              <a:rPr lang="en-US" sz="16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wanna</a:t>
            </a:r>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talk about it? </a:t>
            </a:r>
            <a:r>
              <a:rPr lang="en-US" sz="16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a:t>
            </a:r>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'm here if you    </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6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wanna</a:t>
            </a:r>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talk</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H:  well, </a:t>
            </a:r>
            <a:r>
              <a:rPr lang="en-US" sz="16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i'm</a:t>
            </a:r>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just tired</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M: me too, </a:t>
            </a:r>
            <a:r>
              <a:rPr lang="en-US" sz="16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i'm</a:t>
            </a:r>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here if you </a:t>
            </a:r>
            <a:r>
              <a:rPr lang="en-US" sz="16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wanna</a:t>
            </a:r>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talk</a:t>
            </a:r>
          </a:p>
        </p:txBody>
      </p:sp>
      <p:sp>
        <p:nvSpPr>
          <p:cNvPr id="9" name="Rectangle 8">
            <a:extLst>
              <a:ext uri="{FF2B5EF4-FFF2-40B4-BE49-F238E27FC236}">
                <a16:creationId xmlns:a16="http://schemas.microsoft.com/office/drawing/2014/main" id="{B1A08BEE-4EB2-4CE8-8718-555BEB1F91ED}"/>
              </a:ext>
            </a:extLst>
          </p:cNvPr>
          <p:cNvSpPr/>
          <p:nvPr/>
        </p:nvSpPr>
        <p:spPr>
          <a:xfrm>
            <a:off x="397329" y="1419820"/>
            <a:ext cx="4191000" cy="923330"/>
          </a:xfrm>
          <a:prstGeom prst="rect">
            <a:avLst/>
          </a:prstGeom>
        </p:spPr>
        <p:txBody>
          <a:bodyPr wrap="square">
            <a:spAutoFit/>
          </a:bodyPr>
          <a:lstStyle/>
          <a:p>
            <a:pPr marL="171450" lvl="0">
              <a:defRPr/>
            </a:pPr>
            <a:r>
              <a:rPr lang="en-US" dirty="0">
                <a:solidFill>
                  <a:srgbClr val="4E67C8">
                    <a:lumMod val="75000"/>
                  </a:srgbClr>
                </a:solidFill>
                <a:latin typeface="Calibri" panose="020F0502020204030204" pitchFamily="34" charset="0"/>
                <a:ea typeface="Calibri" panose="020F0502020204030204" pitchFamily="34" charset="0"/>
                <a:cs typeface="Times New Roman" panose="02020603050405020304" pitchFamily="18" charset="0"/>
              </a:rPr>
              <a:t>Neural model learns the general shape of conversations, and the system output is situationally </a:t>
            </a:r>
            <a:r>
              <a:rPr lang="en-US" u="sng" dirty="0">
                <a:solidFill>
                  <a:srgbClr val="4E67C8">
                    <a:lumMod val="75000"/>
                  </a:srgbClr>
                </a:solidFill>
                <a:latin typeface="Calibri" panose="020F0502020204030204" pitchFamily="34" charset="0"/>
                <a:ea typeface="Calibri" panose="020F0502020204030204" pitchFamily="34" charset="0"/>
                <a:cs typeface="Times New Roman" panose="02020603050405020304" pitchFamily="18" charset="0"/>
              </a:rPr>
              <a:t>appropriate</a:t>
            </a:r>
            <a:r>
              <a:rPr lang="en-US" dirty="0">
                <a:solidFill>
                  <a:srgbClr val="4E67C8">
                    <a:lumMod val="75000"/>
                  </a:srgbClr>
                </a:solidFill>
                <a:latin typeface="Calibri" panose="020F0502020204030204" pitchFamily="34" charset="0"/>
                <a:ea typeface="Calibri" panose="020F0502020204030204" pitchFamily="34" charset="0"/>
                <a:cs typeface="Times New Roman" panose="02020603050405020304" pitchFamily="18" charset="0"/>
              </a:rPr>
              <a:t> and </a:t>
            </a:r>
            <a:r>
              <a:rPr lang="en-US" u="sng" dirty="0">
                <a:solidFill>
                  <a:srgbClr val="4E67C8">
                    <a:lumMod val="75000"/>
                  </a:srgbClr>
                </a:solidFill>
                <a:latin typeface="Calibri" panose="020F0502020204030204" pitchFamily="34" charset="0"/>
                <a:ea typeface="Calibri" panose="020F0502020204030204" pitchFamily="34" charset="0"/>
                <a:cs typeface="Times New Roman" panose="02020603050405020304" pitchFamily="18" charset="0"/>
              </a:rPr>
              <a:t>coherent.</a:t>
            </a:r>
            <a:endParaRPr lang="en-US" dirty="0">
              <a:solidFill>
                <a:srgbClr val="4E67C8">
                  <a:lumMod val="75000"/>
                </a:srgb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C896BCFD-0121-4DDC-AC28-3B8636040660}"/>
              </a:ext>
            </a:extLst>
          </p:cNvPr>
          <p:cNvSpPr txBox="1"/>
          <p:nvPr/>
        </p:nvSpPr>
        <p:spPr>
          <a:xfrm>
            <a:off x="4572000" y="2486253"/>
            <a:ext cx="4419600" cy="2308324"/>
          </a:xfrm>
          <a:prstGeom prst="rect">
            <a:avLst/>
          </a:prstGeom>
          <a:noFill/>
          <a:ln>
            <a:solidFill>
              <a:schemeClr val="tx1"/>
            </a:solidFill>
          </a:ln>
        </p:spPr>
        <p:txBody>
          <a:bodyPr wrap="square" rtlCol="0">
            <a:spAutoFit/>
          </a:bodyPr>
          <a:lstStyle/>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H:  would </a:t>
            </a:r>
            <a:r>
              <a:rPr lang="en-US" sz="16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thursday</a:t>
            </a:r>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afternoon work sometime?</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M: yeah , sure . just let me know when you‘re free.</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H:  after lunch is probably the best time</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M: okay, sounds good . just let me know when </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you‘re free.</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H:  would 2 pm work for you?</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M: works for me.</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H:  well let‘s say 2 pm then </a:t>
            </a:r>
            <a:r>
              <a:rPr lang="en-US" sz="16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a:t>
            </a:r>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 ‘ll see you there</a:t>
            </a:r>
          </a:p>
          <a:p>
            <a:r>
              <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rPr>
              <a:t>M: sounds good. </a:t>
            </a:r>
          </a:p>
        </p:txBody>
      </p:sp>
      <p:sp>
        <p:nvSpPr>
          <p:cNvPr id="11" name="Rectangle 10">
            <a:extLst>
              <a:ext uri="{FF2B5EF4-FFF2-40B4-BE49-F238E27FC236}">
                <a16:creationId xmlns:a16="http://schemas.microsoft.com/office/drawing/2014/main" id="{C01AC952-CF3F-46E1-9645-50A1A7698BB0}"/>
              </a:ext>
            </a:extLst>
          </p:cNvPr>
          <p:cNvSpPr/>
          <p:nvPr/>
        </p:nvSpPr>
        <p:spPr>
          <a:xfrm>
            <a:off x="4419600" y="1395327"/>
            <a:ext cx="4572000" cy="923330"/>
          </a:xfrm>
          <a:prstGeom prst="rect">
            <a:avLst/>
          </a:prstGeom>
        </p:spPr>
        <p:txBody>
          <a:bodyPr>
            <a:spAutoFit/>
          </a:bodyPr>
          <a:lstStyle/>
          <a:p>
            <a:pPr marL="171450" lvl="0">
              <a:defRPr/>
            </a:pPr>
            <a:r>
              <a:rPr lang="en-US" dirty="0">
                <a:solidFill>
                  <a:srgbClr val="4E67C8">
                    <a:lumMod val="75000"/>
                  </a:srgbClr>
                </a:solidFill>
                <a:latin typeface="Calibri" panose="020F0502020204030204" pitchFamily="34" charset="0"/>
                <a:ea typeface="Calibri" panose="020F0502020204030204" pitchFamily="34" charset="0"/>
                <a:cs typeface="Times New Roman" panose="02020603050405020304" pitchFamily="18" charset="0"/>
              </a:rPr>
              <a:t>No grounding into a real calendar, but the “shape” of the conversation is fluent and plausible.</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170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p:txBody>
          <a:bodyPr>
            <a:normAutofit/>
          </a:bodyPr>
          <a:lstStyle/>
          <a:p>
            <a:r>
              <a:rPr lang="en-US" sz="3200" dirty="0"/>
              <a:t>Chit-Chat </a:t>
            </a:r>
            <a:r>
              <a:rPr lang="en-US" sz="3200" dirty="0" err="1"/>
              <a:t>v.s</a:t>
            </a:r>
            <a:r>
              <a:rPr lang="en-US" sz="3200" dirty="0"/>
              <a:t>. Task-Oriented</a:t>
            </a:r>
          </a:p>
        </p:txBody>
      </p:sp>
      <p:sp>
        <p:nvSpPr>
          <p:cNvPr id="2" name="Slide Number Placeholder 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3C6A314-0F34-524B-BE15-4D66A8F40E8D}" type="slidenum">
              <a:rPr kumimoji="1" lang="fr-FR" sz="105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1" lang="fr-FR" sz="105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Bulle rectangulaire 18">
            <a:extLst>
              <a:ext uri="{FF2B5EF4-FFF2-40B4-BE49-F238E27FC236}">
                <a16:creationId xmlns:a16="http://schemas.microsoft.com/office/drawing/2014/main" id="{32A69A56-B459-452B-A036-D95EA5FCA9F4}"/>
              </a:ext>
            </a:extLst>
          </p:cNvPr>
          <p:cNvSpPr/>
          <p:nvPr/>
        </p:nvSpPr>
        <p:spPr>
          <a:xfrm flipH="1">
            <a:off x="1846145" y="3953915"/>
            <a:ext cx="2420894" cy="425223"/>
          </a:xfrm>
          <a:prstGeom prst="wedgeRectCallout">
            <a:avLst>
              <a:gd name="adj1" fmla="val 68870"/>
              <a:gd name="adj2" fmla="val -48100"/>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Any recommendation?</a:t>
            </a:r>
          </a:p>
        </p:txBody>
      </p:sp>
      <p:sp>
        <p:nvSpPr>
          <p:cNvPr id="21" name="Bulle rectangulaire 21">
            <a:extLst>
              <a:ext uri="{FF2B5EF4-FFF2-40B4-BE49-F238E27FC236}">
                <a16:creationId xmlns:a16="http://schemas.microsoft.com/office/drawing/2014/main" id="{6B4A434B-13C7-4408-AA18-69A94C08E925}"/>
              </a:ext>
            </a:extLst>
          </p:cNvPr>
          <p:cNvSpPr/>
          <p:nvPr/>
        </p:nvSpPr>
        <p:spPr>
          <a:xfrm flipH="1">
            <a:off x="1828800" y="2781124"/>
            <a:ext cx="4168144" cy="390837"/>
          </a:xfrm>
          <a:prstGeom prst="wedgeRectCallout">
            <a:avLst>
              <a:gd name="adj1" fmla="val 66476"/>
              <a:gd name="adj2" fmla="val 65191"/>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The weather is so depressing these days.</a:t>
            </a:r>
          </a:p>
        </p:txBody>
      </p:sp>
      <p:pic>
        <p:nvPicPr>
          <p:cNvPr id="22" name="Picture 21">
            <a:extLst>
              <a:ext uri="{FF2B5EF4-FFF2-40B4-BE49-F238E27FC236}">
                <a16:creationId xmlns:a16="http://schemas.microsoft.com/office/drawing/2014/main" id="{B837CEFC-FC62-40BF-ADCB-AE8010FF07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24543" y="3343602"/>
            <a:ext cx="1078466" cy="1078466"/>
          </a:xfrm>
          <a:prstGeom prst="rect">
            <a:avLst/>
          </a:prstGeom>
        </p:spPr>
      </p:pic>
      <p:pic>
        <p:nvPicPr>
          <p:cNvPr id="23" name="Picture 22">
            <a:extLst>
              <a:ext uri="{FF2B5EF4-FFF2-40B4-BE49-F238E27FC236}">
                <a16:creationId xmlns:a16="http://schemas.microsoft.com/office/drawing/2014/main" id="{FF437C7D-12F8-4AD3-AF5E-98F569155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4524" y="3341436"/>
            <a:ext cx="1726435" cy="1233167"/>
          </a:xfrm>
          <a:prstGeom prst="rect">
            <a:avLst/>
          </a:prstGeom>
        </p:spPr>
      </p:pic>
      <p:sp>
        <p:nvSpPr>
          <p:cNvPr id="24" name="Bulle rectangulaire 22">
            <a:extLst>
              <a:ext uri="{FF2B5EF4-FFF2-40B4-BE49-F238E27FC236}">
                <a16:creationId xmlns:a16="http://schemas.microsoft.com/office/drawing/2014/main" id="{D1ACE49C-CAEC-4CCE-8CC3-B29DEFB08FAC}"/>
              </a:ext>
            </a:extLst>
          </p:cNvPr>
          <p:cNvSpPr/>
          <p:nvPr/>
        </p:nvSpPr>
        <p:spPr>
          <a:xfrm flipH="1">
            <a:off x="2209800" y="3258209"/>
            <a:ext cx="4619532" cy="572200"/>
          </a:xfrm>
          <a:prstGeom prst="wedgeRectCallout">
            <a:avLst>
              <a:gd name="adj1" fmla="val -60123"/>
              <a:gd name="adj2" fmla="val 32249"/>
            </a:avLst>
          </a:prstGeom>
          <a:solidFill>
            <a:srgbClr val="F14124">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mn-ea"/>
                <a:cs typeface="+mn-cs"/>
              </a:rPr>
              <a:t>I know, I dislike rain too.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What about a day trip to eastern Washington? </a:t>
            </a:r>
          </a:p>
        </p:txBody>
      </p:sp>
      <p:sp>
        <p:nvSpPr>
          <p:cNvPr id="25" name="Bulle rectangulaire 17">
            <a:extLst>
              <a:ext uri="{FF2B5EF4-FFF2-40B4-BE49-F238E27FC236}">
                <a16:creationId xmlns:a16="http://schemas.microsoft.com/office/drawing/2014/main" id="{9439656B-B1B4-4782-B9BC-CD78D69344C6}"/>
              </a:ext>
            </a:extLst>
          </p:cNvPr>
          <p:cNvSpPr/>
          <p:nvPr/>
        </p:nvSpPr>
        <p:spPr>
          <a:xfrm flipH="1">
            <a:off x="3996109" y="4502644"/>
            <a:ext cx="3025819" cy="388798"/>
          </a:xfrm>
          <a:prstGeom prst="wedgeRectCallout">
            <a:avLst>
              <a:gd name="adj1" fmla="val -60369"/>
              <a:gd name="adj2" fmla="val -47181"/>
            </a:avLst>
          </a:prstGeom>
          <a:solidFill>
            <a:srgbClr val="F14124">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Try </a:t>
            </a:r>
            <a:r>
              <a:rPr kumimoji="0" lang="en-US" sz="1800" b="0" i="0" u="none" strike="noStrike" kern="0" cap="none" spc="0" normalizeH="0" baseline="0" noProof="0" dirty="0">
                <a:ln>
                  <a:noFill/>
                </a:ln>
                <a:solidFill>
                  <a:srgbClr val="C00000"/>
                </a:solidFill>
                <a:effectLst/>
                <a:uLnTx/>
                <a:uFillTx/>
                <a:latin typeface="Calibri" panose="020F0502020204030204"/>
                <a:ea typeface="+mn-ea"/>
                <a:cs typeface="+mn-cs"/>
              </a:rPr>
              <a:t>Dry Falls</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it’s spectacular!  </a:t>
            </a:r>
          </a:p>
        </p:txBody>
      </p:sp>
      <p:grpSp>
        <p:nvGrpSpPr>
          <p:cNvPr id="26" name="Group 25">
            <a:extLst>
              <a:ext uri="{FF2B5EF4-FFF2-40B4-BE49-F238E27FC236}">
                <a16:creationId xmlns:a16="http://schemas.microsoft.com/office/drawing/2014/main" id="{E6FC21C0-0295-4832-8BD7-CBDB0A82343D}"/>
              </a:ext>
            </a:extLst>
          </p:cNvPr>
          <p:cNvGrpSpPr/>
          <p:nvPr/>
        </p:nvGrpSpPr>
        <p:grpSpPr>
          <a:xfrm>
            <a:off x="567037" y="1390539"/>
            <a:ext cx="7510705" cy="1221110"/>
            <a:chOff x="1015709" y="4566948"/>
            <a:chExt cx="10213785" cy="1660582"/>
          </a:xfrm>
        </p:grpSpPr>
        <p:sp>
          <p:nvSpPr>
            <p:cNvPr id="27" name="Rectangle 26">
              <a:extLst>
                <a:ext uri="{FF2B5EF4-FFF2-40B4-BE49-F238E27FC236}">
                  <a16:creationId xmlns:a16="http://schemas.microsoft.com/office/drawing/2014/main" id="{97DFF8B6-0256-4321-85D9-C6DC87FCD0AF}"/>
                </a:ext>
              </a:extLst>
            </p:cNvPr>
            <p:cNvSpPr/>
            <p:nvPr/>
          </p:nvSpPr>
          <p:spPr>
            <a:xfrm>
              <a:off x="1015709" y="5074190"/>
              <a:ext cx="4132690" cy="113006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7030A0"/>
                  </a:solidFill>
                  <a:effectLst/>
                  <a:uLnTx/>
                  <a:uFillTx/>
                </a:rPr>
                <a:t>Social Chat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7030A0"/>
                  </a:solidFill>
                  <a:effectLst/>
                  <a:uLnTx/>
                  <a:uFillTx/>
                </a:rPr>
                <a:t>Engaging, Human-Like Interaction</a:t>
              </a:r>
              <a:br>
                <a:rPr kumimoji="0" lang="en-US" sz="1600" b="1" i="0" u="none" strike="noStrike" kern="0" cap="none" spc="0" normalizeH="0" baseline="0" noProof="0" dirty="0">
                  <a:ln>
                    <a:noFill/>
                  </a:ln>
                  <a:solidFill>
                    <a:srgbClr val="7030A0"/>
                  </a:solidFill>
                  <a:effectLst/>
                  <a:uLnTx/>
                  <a:uFillTx/>
                </a:rPr>
              </a:br>
              <a:r>
                <a:rPr kumimoji="0" lang="en-US" sz="1600" b="1" i="0" u="none" strike="noStrike" kern="0" cap="none" spc="0" normalizeH="0" baseline="0" noProof="0" dirty="0">
                  <a:ln>
                    <a:noFill/>
                  </a:ln>
                  <a:solidFill>
                    <a:srgbClr val="000000"/>
                  </a:solidFill>
                  <a:effectLst/>
                  <a:uLnTx/>
                  <a:uFillTx/>
                </a:rPr>
                <a:t>(Ungrounded)</a:t>
              </a:r>
              <a:endParaRPr kumimoji="0" lang="en-US" sz="1600" b="0" i="0" u="none" strike="noStrike" kern="0" cap="none" spc="0" normalizeH="0" baseline="0" noProof="0" dirty="0">
                <a:ln>
                  <a:noFill/>
                </a:ln>
                <a:solidFill>
                  <a:srgbClr val="000000"/>
                </a:solidFill>
                <a:effectLst/>
                <a:uLnTx/>
                <a:uFillTx/>
              </a:endParaRPr>
            </a:p>
          </p:txBody>
        </p:sp>
        <p:sp>
          <p:nvSpPr>
            <p:cNvPr id="28" name="Rectangle 27">
              <a:extLst>
                <a:ext uri="{FF2B5EF4-FFF2-40B4-BE49-F238E27FC236}">
                  <a16:creationId xmlns:a16="http://schemas.microsoft.com/office/drawing/2014/main" id="{9B6DE3D0-67F5-4E62-858E-38D660BEC6EF}"/>
                </a:ext>
              </a:extLst>
            </p:cNvPr>
            <p:cNvSpPr/>
            <p:nvPr/>
          </p:nvSpPr>
          <p:spPr>
            <a:xfrm>
              <a:off x="6961997" y="5097461"/>
              <a:ext cx="4267497" cy="113006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E67C8"/>
                  </a:solidFill>
                  <a:effectLst/>
                  <a:uLnTx/>
                  <a:uFillTx/>
                </a:rPr>
                <a:t>Task-Oriented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E67C8"/>
                  </a:solidFill>
                  <a:effectLst/>
                  <a:uLnTx/>
                  <a:uFillTx/>
                </a:rPr>
                <a:t>Task Completion, Decision Support</a:t>
              </a:r>
              <a:br>
                <a:rPr kumimoji="0" lang="en-US" sz="1600" b="1" i="0" u="none" strike="noStrike" kern="0" cap="none" spc="0" normalizeH="0" baseline="0" noProof="0" dirty="0">
                  <a:ln>
                    <a:noFill/>
                  </a:ln>
                  <a:solidFill>
                    <a:srgbClr val="000000"/>
                  </a:solidFill>
                  <a:effectLst/>
                  <a:uLnTx/>
                  <a:uFillTx/>
                </a:rPr>
              </a:br>
              <a:r>
                <a:rPr kumimoji="0" lang="en-US" sz="1600" b="1" i="0" u="none" strike="noStrike" kern="0" cap="none" spc="0" normalizeH="0" baseline="0" noProof="0" dirty="0">
                  <a:ln>
                    <a:noFill/>
                  </a:ln>
                  <a:solidFill>
                    <a:srgbClr val="000000"/>
                  </a:solidFill>
                  <a:effectLst/>
                  <a:uLnTx/>
                  <a:uFillTx/>
                </a:rPr>
                <a:t>(Grounded)</a:t>
              </a:r>
              <a:endParaRPr kumimoji="0" lang="en-US" sz="1600" b="0" i="0" u="none" strike="noStrike" kern="0" cap="none" spc="0" normalizeH="0" baseline="0" noProof="0" dirty="0">
                <a:ln>
                  <a:noFill/>
                </a:ln>
                <a:solidFill>
                  <a:srgbClr val="000000"/>
                </a:solidFill>
                <a:effectLst/>
                <a:uLnTx/>
                <a:uFillTx/>
              </a:endParaRPr>
            </a:p>
          </p:txBody>
        </p:sp>
        <p:sp>
          <p:nvSpPr>
            <p:cNvPr id="29" name="Arrow: Right 28">
              <a:extLst>
                <a:ext uri="{FF2B5EF4-FFF2-40B4-BE49-F238E27FC236}">
                  <a16:creationId xmlns:a16="http://schemas.microsoft.com/office/drawing/2014/main" id="{A5A4D46B-3E1B-45F7-A71F-D55A7D3064D1}"/>
                </a:ext>
              </a:extLst>
            </p:cNvPr>
            <p:cNvSpPr/>
            <p:nvPr/>
          </p:nvSpPr>
          <p:spPr bwMode="auto">
            <a:xfrm>
              <a:off x="3115222" y="4566948"/>
              <a:ext cx="1143000" cy="222070"/>
            </a:xfrm>
            <a:prstGeom prst="rightArrow">
              <a:avLst/>
            </a:prstGeom>
            <a:solidFill>
              <a:srgbClr val="C00000"/>
            </a:solidFill>
            <a:ln w="19050" cap="flat" cmpd="sng" algn="ctr">
              <a:noFill/>
              <a:prstDash val="solid"/>
              <a:headEnd type="none" w="med" len="med"/>
              <a:tailEnd type="none" w="med" len="med"/>
            </a:ln>
            <a:effectLst/>
          </p:spPr>
          <p:txBody>
            <a:bodyPr vert="horz" wrap="square" lIns="0" tIns="34295" rIns="0" bIns="34295" numCol="1" rtlCol="0" anchor="ctr" anchorCtr="0" compatLnSpc="1">
              <a:prstTxWarp prst="textNoShape">
                <a:avLst/>
              </a:prstTxWarp>
            </a:bodyPr>
            <a:lstStyle/>
            <a:p>
              <a:pPr marL="0" marR="0" lvl="0" indent="0" algn="ctr" defTabSz="685717"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sp>
        <p:nvSpPr>
          <p:cNvPr id="30" name="Slide Number Placeholder 1">
            <a:extLst>
              <a:ext uri="{FF2B5EF4-FFF2-40B4-BE49-F238E27FC236}">
                <a16:creationId xmlns:a16="http://schemas.microsoft.com/office/drawing/2014/main" id="{EA6AD6C5-8D58-4287-BD34-5FCD380B2511}"/>
              </a:ext>
            </a:extLst>
          </p:cNvPr>
          <p:cNvSpPr txBox="1">
            <a:spLocks/>
          </p:cNvSpPr>
          <p:nvPr/>
        </p:nvSpPr>
        <p:spPr>
          <a:xfrm>
            <a:off x="8067185" y="4836326"/>
            <a:ext cx="984019" cy="273844"/>
          </a:xfrm>
          <a:prstGeom prst="rect">
            <a:avLst/>
          </a:prstGeom>
        </p:spPr>
        <p:txBody>
          <a:bodyPr vert="horz" anchor="ctr" anchorCtr="0">
            <a:normAutofit/>
          </a:bodyPr>
          <a:lstStyle>
            <a:lvl1pPr marL="0" algn="ctr" rtl="0" eaLnBrk="1" latinLnBrk="0" hangingPunct="1">
              <a:defRPr kumimoji="1" lang="zh-TW" sz="1050" b="1" kern="1200">
                <a:solidFill>
                  <a:srgbClr val="FFFFFF"/>
                </a:solidFill>
                <a:latin typeface="+mn-lt"/>
                <a:ea typeface="+mn-ea"/>
                <a:cs typeface="+mn-cs"/>
              </a:defRPr>
            </a:lvl1pPr>
            <a:lvl2pPr marL="457200" algn="l" rtl="0" latinLnBrk="0">
              <a:defRPr lang="zh-TW" sz="1800" kern="1200">
                <a:solidFill>
                  <a:schemeClr val="tx1"/>
                </a:solidFill>
                <a:latin typeface="+mn-lt"/>
                <a:ea typeface="+mn-ea"/>
                <a:cs typeface="+mn-cs"/>
              </a:defRPr>
            </a:lvl2pPr>
            <a:lvl3pPr marL="914400" algn="l" rtl="0" latinLnBrk="0">
              <a:defRPr lang="zh-TW" sz="1800" kern="1200">
                <a:solidFill>
                  <a:schemeClr val="tx1"/>
                </a:solidFill>
                <a:latin typeface="+mn-lt"/>
                <a:ea typeface="+mn-ea"/>
                <a:cs typeface="+mn-cs"/>
              </a:defRPr>
            </a:lvl3pPr>
            <a:lvl4pPr marL="1371600" algn="l" rtl="0" latinLnBrk="0">
              <a:defRPr lang="zh-TW" sz="1800" kern="1200">
                <a:solidFill>
                  <a:schemeClr val="tx1"/>
                </a:solidFill>
                <a:latin typeface="+mn-lt"/>
                <a:ea typeface="+mn-ea"/>
                <a:cs typeface="+mn-cs"/>
              </a:defRPr>
            </a:lvl4pPr>
            <a:lvl5pPr marL="1828800" algn="l" rtl="0" latinLnBrk="0">
              <a:defRPr lang="zh-TW" sz="1800" kern="1200">
                <a:solidFill>
                  <a:schemeClr val="tx1"/>
                </a:solidFill>
                <a:latin typeface="+mn-lt"/>
                <a:ea typeface="+mn-ea"/>
                <a:cs typeface="+mn-cs"/>
              </a:defRPr>
            </a:lvl5pPr>
            <a:lvl6pPr marL="2286000" algn="l" rtl="0" latinLnBrk="0">
              <a:defRPr lang="zh-TW" sz="1800" kern="1200">
                <a:solidFill>
                  <a:schemeClr val="tx1"/>
                </a:solidFill>
                <a:latin typeface="+mn-lt"/>
                <a:ea typeface="+mn-ea"/>
                <a:cs typeface="+mn-cs"/>
              </a:defRPr>
            </a:lvl6pPr>
            <a:lvl7pPr marL="2743200" algn="l" rtl="0" latinLnBrk="0">
              <a:defRPr lang="zh-TW" sz="1800" kern="1200">
                <a:solidFill>
                  <a:schemeClr val="tx1"/>
                </a:solidFill>
                <a:latin typeface="+mn-lt"/>
                <a:ea typeface="+mn-ea"/>
                <a:cs typeface="+mn-cs"/>
              </a:defRPr>
            </a:lvl7pPr>
            <a:lvl8pPr marL="3200400" algn="l" rtl="0" latinLnBrk="0">
              <a:defRPr lang="zh-TW" sz="1800" kern="1200">
                <a:solidFill>
                  <a:schemeClr val="tx1"/>
                </a:solidFill>
                <a:latin typeface="+mn-lt"/>
                <a:ea typeface="+mn-ea"/>
                <a:cs typeface="+mn-cs"/>
              </a:defRPr>
            </a:lvl8pPr>
            <a:lvl9pPr marL="3657600" algn="l" rtl="0" latinLnBrk="0">
              <a:defRPr lang="zh-TW" sz="1800" kern="1200">
                <a:solidFill>
                  <a:schemeClr val="tx1"/>
                </a:solidFill>
                <a:latin typeface="+mn-lt"/>
                <a:ea typeface="+mn-ea"/>
                <a:cs typeface="+mn-cs"/>
              </a:defRPr>
            </a:lvl9pPr>
            <a:extLst/>
          </a:lstStyle>
          <a:p>
            <a:pPr marL="0" marR="0" lvl="0" indent="0" algn="ctr" defTabSz="914400" rtl="0" eaLnBrk="1" fontAlgn="auto" latinLnBrk="0" hangingPunct="1">
              <a:lnSpc>
                <a:spcPct val="100000"/>
              </a:lnSpc>
              <a:spcBef>
                <a:spcPts val="0"/>
              </a:spcBef>
              <a:spcAft>
                <a:spcPts val="0"/>
              </a:spcAft>
              <a:buClrTx/>
              <a:buSzTx/>
              <a:buFontTx/>
              <a:buNone/>
              <a:tabLst/>
              <a:defRPr/>
            </a:pPr>
            <a:fld id="{93C6A314-0F34-524B-BE15-4D66A8F40E8D}" type="slidenum">
              <a:rPr kumimoji="1" lang="fr-FR" sz="105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1" lang="fr-FR" sz="105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矩形 17">
            <a:extLst>
              <a:ext uri="{FF2B5EF4-FFF2-40B4-BE49-F238E27FC236}">
                <a16:creationId xmlns:a16="http://schemas.microsoft.com/office/drawing/2014/main" id="{61FD9DB6-2579-4F11-9C35-68801D89E214}"/>
              </a:ext>
            </a:extLst>
          </p:cNvPr>
          <p:cNvSpPr/>
          <p:nvPr/>
        </p:nvSpPr>
        <p:spPr>
          <a:xfrm>
            <a:off x="1828800" y="1657350"/>
            <a:ext cx="4705394" cy="62468"/>
          </a:xfrm>
          <a:prstGeom prst="rect">
            <a:avLst/>
          </a:prstGeom>
          <a:solidFill>
            <a:srgbClr val="4E67C8"/>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五邊形 18">
            <a:extLst>
              <a:ext uri="{FF2B5EF4-FFF2-40B4-BE49-F238E27FC236}">
                <a16:creationId xmlns:a16="http://schemas.microsoft.com/office/drawing/2014/main" id="{0E839CAB-3080-4534-B44C-DEACAC952B18}"/>
              </a:ext>
            </a:extLst>
          </p:cNvPr>
          <p:cNvSpPr/>
          <p:nvPr/>
        </p:nvSpPr>
        <p:spPr>
          <a:xfrm rot="5400000">
            <a:off x="2878651" y="1596858"/>
            <a:ext cx="145532" cy="210349"/>
          </a:xfrm>
          <a:prstGeom prst="homePlate">
            <a:avLst/>
          </a:prstGeom>
          <a:solidFill>
            <a:srgbClr val="4E67C8">
              <a:lumMod val="5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54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圓角矩形 6">
            <a:extLst>
              <a:ext uri="{FF2B5EF4-FFF2-40B4-BE49-F238E27FC236}">
                <a16:creationId xmlns:a16="http://schemas.microsoft.com/office/drawing/2014/main" id="{9AC47199-CF0C-4721-8677-064CA318D9C4}"/>
              </a:ext>
            </a:extLst>
          </p:cNvPr>
          <p:cNvSpPr/>
          <p:nvPr/>
        </p:nvSpPr>
        <p:spPr>
          <a:xfrm>
            <a:off x="3657600" y="1383694"/>
            <a:ext cx="3352800" cy="381000"/>
          </a:xfrm>
          <a:prstGeom prst="round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圓角矩形 10"/>
          <p:cNvSpPr/>
          <p:nvPr/>
        </p:nvSpPr>
        <p:spPr>
          <a:xfrm>
            <a:off x="3657600" y="2588556"/>
            <a:ext cx="3352800" cy="3810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圓角矩形 7"/>
          <p:cNvSpPr/>
          <p:nvPr/>
        </p:nvSpPr>
        <p:spPr>
          <a:xfrm>
            <a:off x="3657600" y="2187111"/>
            <a:ext cx="3352800" cy="38100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圓角矩形 9"/>
          <p:cNvSpPr/>
          <p:nvPr/>
        </p:nvSpPr>
        <p:spPr>
          <a:xfrm>
            <a:off x="3657600" y="1794382"/>
            <a:ext cx="3352800" cy="381000"/>
          </a:xfrm>
          <a:prstGeom prst="round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p:txBody>
          <a:bodyPr>
            <a:normAutofit/>
          </a:bodyPr>
          <a:lstStyle/>
          <a:p>
            <a:r>
              <a:rPr lang="en-US" sz="3200" dirty="0"/>
              <a:t>Why and When We Need?</a:t>
            </a:r>
          </a:p>
        </p:txBody>
      </p:sp>
      <p:sp>
        <p:nvSpPr>
          <p:cNvPr id="3" name="Content Placeholder 2"/>
          <p:cNvSpPr>
            <a:spLocks noGrp="1"/>
          </p:cNvSpPr>
          <p:nvPr>
            <p:ph idx="1"/>
          </p:nvPr>
        </p:nvSpPr>
        <p:spPr/>
        <p:txBody>
          <a:bodyPr>
            <a:normAutofit/>
          </a:bodyPr>
          <a:lstStyle/>
          <a:p>
            <a:pPr marL="0" indent="0">
              <a:buNone/>
            </a:pPr>
            <a:r>
              <a:rPr lang="en-US" dirty="0"/>
              <a:t>“I want to chat”</a:t>
            </a:r>
          </a:p>
          <a:p>
            <a:pPr marL="0" indent="0">
              <a:buNone/>
            </a:pPr>
            <a:r>
              <a:rPr lang="en-US" dirty="0"/>
              <a:t>“I have a question”</a:t>
            </a:r>
          </a:p>
          <a:p>
            <a:pPr marL="0" indent="0">
              <a:buNone/>
            </a:pPr>
            <a:r>
              <a:rPr lang="en-US" dirty="0"/>
              <a:t>“I need to get this done”</a:t>
            </a:r>
          </a:p>
          <a:p>
            <a:pPr marL="0" indent="0">
              <a:buNone/>
            </a:pPr>
            <a:r>
              <a:rPr lang="en-US" dirty="0"/>
              <a:t>“What should I do?”</a:t>
            </a:r>
          </a:p>
        </p:txBody>
      </p:sp>
      <p:sp>
        <p:nvSpPr>
          <p:cNvPr id="2" name="Slide Number Placeholder 1"/>
          <p:cNvSpPr>
            <a:spLocks noGrp="1"/>
          </p:cNvSpPr>
          <p:nvPr>
            <p:ph type="sldNum" sz="quarter" idx="12"/>
          </p:nvPr>
        </p:nvSpPr>
        <p:spPr/>
        <p:txBody>
          <a:bodyPr/>
          <a:lstStyle/>
          <a:p>
            <a:fld id="{C457ECFF-F0A0-4928-BB3E-15861A9DA64E}" type="slidenum">
              <a:rPr lang="en-US" smtClean="0"/>
              <a:t>4</a:t>
            </a:fld>
            <a:endParaRPr lang="en-US"/>
          </a:p>
        </p:txBody>
      </p:sp>
      <p:sp>
        <p:nvSpPr>
          <p:cNvPr id="5" name="Content Placeholder 2"/>
          <p:cNvSpPr txBox="1">
            <a:spLocks/>
          </p:cNvSpPr>
          <p:nvPr/>
        </p:nvSpPr>
        <p:spPr bwMode="auto">
          <a:xfrm>
            <a:off x="3657600" y="1428750"/>
            <a:ext cx="3724288" cy="179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defTabSz="685800">
              <a:lnSpc>
                <a:spcPct val="85000"/>
              </a:lnSpc>
              <a:spcBef>
                <a:spcPts val="975"/>
              </a:spcBef>
              <a:buNone/>
            </a:pPr>
            <a:r>
              <a:rPr lang="en-US" sz="2100" dirty="0">
                <a:solidFill>
                  <a:schemeClr val="tx1">
                    <a:lumMod val="85000"/>
                    <a:lumOff val="15000"/>
                  </a:schemeClr>
                </a:solidFill>
              </a:rPr>
              <a:t>Turing Test (talk like a human)</a:t>
            </a:r>
          </a:p>
          <a:p>
            <a:pPr marL="0" indent="0" defTabSz="685800">
              <a:lnSpc>
                <a:spcPct val="85000"/>
              </a:lnSpc>
              <a:spcBef>
                <a:spcPts val="975"/>
              </a:spcBef>
              <a:buNone/>
            </a:pPr>
            <a:r>
              <a:rPr lang="en-US" sz="2100" dirty="0">
                <a:solidFill>
                  <a:schemeClr val="tx1">
                    <a:lumMod val="85000"/>
                    <a:lumOff val="15000"/>
                  </a:schemeClr>
                </a:solidFill>
              </a:rPr>
              <a:t>Information consumption</a:t>
            </a:r>
          </a:p>
          <a:p>
            <a:pPr marL="0" indent="0" defTabSz="685800">
              <a:lnSpc>
                <a:spcPct val="85000"/>
              </a:lnSpc>
              <a:spcBef>
                <a:spcPts val="975"/>
              </a:spcBef>
              <a:buNone/>
            </a:pPr>
            <a:r>
              <a:rPr lang="en-US" sz="2100" dirty="0">
                <a:solidFill>
                  <a:schemeClr val="tx1">
                    <a:lumMod val="85000"/>
                    <a:lumOff val="15000"/>
                  </a:schemeClr>
                </a:solidFill>
              </a:rPr>
              <a:t>Task completion</a:t>
            </a:r>
          </a:p>
          <a:p>
            <a:pPr marL="0" indent="0" defTabSz="685800">
              <a:lnSpc>
                <a:spcPct val="85000"/>
              </a:lnSpc>
              <a:spcBef>
                <a:spcPts val="975"/>
              </a:spcBef>
              <a:buNone/>
            </a:pPr>
            <a:r>
              <a:rPr lang="en-US" sz="2100" dirty="0">
                <a:solidFill>
                  <a:schemeClr val="tx1">
                    <a:lumMod val="85000"/>
                    <a:lumOff val="15000"/>
                  </a:schemeClr>
                </a:solidFill>
              </a:rPr>
              <a:t>Decision support</a:t>
            </a:r>
          </a:p>
        </p:txBody>
      </p:sp>
      <p:sp>
        <p:nvSpPr>
          <p:cNvPr id="4" name="文字方塊 3"/>
          <p:cNvSpPr txBox="1"/>
          <p:nvPr/>
        </p:nvSpPr>
        <p:spPr>
          <a:xfrm>
            <a:off x="609600" y="4640818"/>
            <a:ext cx="6172200" cy="369332"/>
          </a:xfrm>
          <a:prstGeom prst="rect">
            <a:avLst/>
          </a:prstGeom>
          <a:solidFill>
            <a:schemeClr val="accent5">
              <a:lumMod val="40000"/>
              <a:lumOff val="60000"/>
            </a:schemeClr>
          </a:solidFill>
          <a:ln>
            <a:solidFill>
              <a:schemeClr val="accent5">
                <a:lumMod val="75000"/>
              </a:schemeClr>
            </a:solidFill>
          </a:ln>
        </p:spPr>
        <p:txBody>
          <a:bodyPr wrap="square" rtlCol="0">
            <a:spAutoFit/>
          </a:bodyPr>
          <a:lstStyle/>
          <a:p>
            <a:pPr marL="257175" indent="-257175">
              <a:buFont typeface="Arial" panose="020B0604020202020204" pitchFamily="34" charset="0"/>
              <a:buChar char="•"/>
            </a:pPr>
            <a:r>
              <a:rPr lang="en-US" i="1" dirty="0"/>
              <a:t>Is SLT conference good to attend?</a:t>
            </a:r>
          </a:p>
        </p:txBody>
      </p:sp>
      <p:sp>
        <p:nvSpPr>
          <p:cNvPr id="12" name="文字方塊 11">
            <a:extLst>
              <a:ext uri="{FF2B5EF4-FFF2-40B4-BE49-F238E27FC236}">
                <a16:creationId xmlns:a16="http://schemas.microsoft.com/office/drawing/2014/main" id="{3F37B691-D405-4CF7-B56E-F8D40AF00DD1}"/>
              </a:ext>
            </a:extLst>
          </p:cNvPr>
          <p:cNvSpPr txBox="1"/>
          <p:nvPr/>
        </p:nvSpPr>
        <p:spPr>
          <a:xfrm>
            <a:off x="610240" y="3908643"/>
            <a:ext cx="6172200" cy="646331"/>
          </a:xfrm>
          <a:prstGeom prst="rect">
            <a:avLst/>
          </a:prstGeom>
          <a:solidFill>
            <a:schemeClr val="accent4">
              <a:lumMod val="40000"/>
              <a:lumOff val="60000"/>
            </a:schemeClr>
          </a:solidFill>
          <a:ln>
            <a:solidFill>
              <a:schemeClr val="accent4">
                <a:lumMod val="75000"/>
              </a:schemeClr>
            </a:solidFill>
          </a:ln>
        </p:spPr>
        <p:txBody>
          <a:bodyPr wrap="square" rtlCol="0">
            <a:spAutoFit/>
          </a:bodyPr>
          <a:lstStyle/>
          <a:p>
            <a:pPr marL="257175" indent="-257175">
              <a:buFont typeface="Arial" panose="020B0604020202020204" pitchFamily="34" charset="0"/>
              <a:buChar char="•"/>
            </a:pPr>
            <a:r>
              <a:rPr lang="en-US" i="1" dirty="0"/>
              <a:t>Book me the flight ticket from Taipei to Athens</a:t>
            </a:r>
          </a:p>
          <a:p>
            <a:pPr marL="257175" indent="-257175">
              <a:buFont typeface="Arial" panose="020B0604020202020204" pitchFamily="34" charset="0"/>
              <a:buChar char="•"/>
            </a:pPr>
            <a:r>
              <a:rPr lang="en-US" i="1" dirty="0"/>
              <a:t>Reserve a table at Din Tai Fung for 5 people, 7PM tonight</a:t>
            </a:r>
          </a:p>
        </p:txBody>
      </p:sp>
      <p:sp>
        <p:nvSpPr>
          <p:cNvPr id="13" name="文字方塊 12">
            <a:extLst>
              <a:ext uri="{FF2B5EF4-FFF2-40B4-BE49-F238E27FC236}">
                <a16:creationId xmlns:a16="http://schemas.microsoft.com/office/drawing/2014/main" id="{DFDCC1AD-9A99-403D-98B3-4625292B93B5}"/>
              </a:ext>
            </a:extLst>
          </p:cNvPr>
          <p:cNvSpPr txBox="1"/>
          <p:nvPr/>
        </p:nvSpPr>
        <p:spPr>
          <a:xfrm>
            <a:off x="609600" y="3190098"/>
            <a:ext cx="6172200" cy="646331"/>
          </a:xfrm>
          <a:prstGeom prst="rect">
            <a:avLst/>
          </a:prstGeom>
          <a:solidFill>
            <a:srgbClr val="CCECFF"/>
          </a:solidFill>
          <a:ln>
            <a:solidFill>
              <a:srgbClr val="0070C0"/>
            </a:solidFill>
          </a:ln>
        </p:spPr>
        <p:txBody>
          <a:bodyPr wrap="square" rtlCol="0">
            <a:spAutoFit/>
          </a:bodyPr>
          <a:lstStyle/>
          <a:p>
            <a:pPr marL="257175" indent="-257175">
              <a:buFont typeface="Arial" panose="020B0604020202020204" pitchFamily="34" charset="0"/>
              <a:buChar char="•"/>
            </a:pPr>
            <a:r>
              <a:rPr lang="en-US" i="1" dirty="0"/>
              <a:t>What is today’s agenda?</a:t>
            </a:r>
          </a:p>
          <a:p>
            <a:pPr marL="257175" indent="-257175">
              <a:buFont typeface="Arial" panose="020B0604020202020204" pitchFamily="34" charset="0"/>
              <a:buChar char="•"/>
            </a:pPr>
            <a:r>
              <a:rPr lang="en-US" i="1" dirty="0"/>
              <a:t>What does SLT stand for? </a:t>
            </a:r>
          </a:p>
        </p:txBody>
      </p:sp>
      <p:sp>
        <p:nvSpPr>
          <p:cNvPr id="15" name="文字方塊 6">
            <a:extLst>
              <a:ext uri="{FF2B5EF4-FFF2-40B4-BE49-F238E27FC236}">
                <a16:creationId xmlns:a16="http://schemas.microsoft.com/office/drawing/2014/main" id="{D3F1C50E-C2C7-4B42-83A3-B4D549230DAE}"/>
              </a:ext>
            </a:extLst>
          </p:cNvPr>
          <p:cNvSpPr txBox="1"/>
          <p:nvPr/>
        </p:nvSpPr>
        <p:spPr>
          <a:xfrm>
            <a:off x="7010401" y="1383694"/>
            <a:ext cx="16763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Social Chit-Chat</a:t>
            </a:r>
          </a:p>
        </p:txBody>
      </p:sp>
      <p:sp>
        <p:nvSpPr>
          <p:cNvPr id="16" name="右大括弧 15">
            <a:extLst>
              <a:ext uri="{FF2B5EF4-FFF2-40B4-BE49-F238E27FC236}">
                <a16:creationId xmlns:a16="http://schemas.microsoft.com/office/drawing/2014/main" id="{4211D0C3-011B-4390-A6A7-F5F2F4433B0B}"/>
              </a:ext>
            </a:extLst>
          </p:cNvPr>
          <p:cNvSpPr/>
          <p:nvPr/>
        </p:nvSpPr>
        <p:spPr>
          <a:xfrm>
            <a:off x="7022763" y="1794382"/>
            <a:ext cx="228600" cy="1175174"/>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文字方塊 16">
            <a:extLst>
              <a:ext uri="{FF2B5EF4-FFF2-40B4-BE49-F238E27FC236}">
                <a16:creationId xmlns:a16="http://schemas.microsoft.com/office/drawing/2014/main" id="{13497C04-9F07-451E-86F9-B85CAAF64A99}"/>
              </a:ext>
            </a:extLst>
          </p:cNvPr>
          <p:cNvSpPr txBox="1"/>
          <p:nvPr/>
        </p:nvSpPr>
        <p:spPr>
          <a:xfrm>
            <a:off x="7315200" y="2114550"/>
            <a:ext cx="1600200" cy="646331"/>
          </a:xfrm>
          <a:prstGeom prst="rect">
            <a:avLst/>
          </a:prstGeom>
          <a:noFill/>
        </p:spPr>
        <p:txBody>
          <a:bodyPr wrap="square" rtlCol="0">
            <a:spAutoFit/>
          </a:bodyPr>
          <a:lstStyle/>
          <a:p>
            <a:r>
              <a:rPr lang="en-US" dirty="0"/>
              <a:t>Task-Oriented Dialogues</a:t>
            </a:r>
          </a:p>
        </p:txBody>
      </p:sp>
    </p:spTree>
    <p:extLst>
      <p:ext uri="{BB962C8B-B14F-4D97-AF65-F5344CB8AC3E}">
        <p14:creationId xmlns:p14="http://schemas.microsoft.com/office/powerpoint/2010/main" val="32612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inVertical)">
                                      <p:cBhvr>
                                        <p:cTn id="36" dur="500"/>
                                        <p:tgtEl>
                                          <p:spTgt spid="1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inVertical)">
                                      <p:cBhvr>
                                        <p:cTn id="39" dur="500"/>
                                        <p:tgtEl>
                                          <p:spTgt spid="16"/>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8" grpId="0" animBg="1"/>
      <p:bldP spid="10" grpId="0" animBg="1"/>
      <p:bldP spid="4" grpId="0" animBg="1"/>
      <p:bldP spid="12" grpId="0" animBg="1"/>
      <p:bldP spid="13" grpId="0" animBg="1"/>
      <p:bldP spid="15" grpId="0"/>
      <p:bldP spid="16"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Knowledge-Grounded Responses</a:t>
            </a:r>
            <a:r>
              <a:rPr lang="en-US" dirty="0"/>
              <a:t> </a:t>
            </a:r>
            <a:r>
              <a:rPr lang="en-US" sz="1700" dirty="0"/>
              <a:t>(</a:t>
            </a:r>
            <a:r>
              <a:rPr lang="en-US" sz="1700" dirty="0" err="1">
                <a:hlinkClick r:id="rId3"/>
              </a:rPr>
              <a:t>Ghazvininejad</a:t>
            </a:r>
            <a:r>
              <a:rPr lang="en-US" sz="1700" dirty="0">
                <a:hlinkClick r:id="rId3"/>
              </a:rPr>
              <a:t> et al., 2017</a:t>
            </a:r>
            <a:r>
              <a:rPr lang="en-US" sz="1700" dirty="0"/>
              <a:t>)</a:t>
            </a:r>
          </a:p>
        </p:txBody>
      </p:sp>
      <p:sp>
        <p:nvSpPr>
          <p:cNvPr id="46" name="內容版面配置區 1">
            <a:extLst>
              <a:ext uri="{FF2B5EF4-FFF2-40B4-BE49-F238E27FC236}">
                <a16:creationId xmlns:a16="http://schemas.microsoft.com/office/drawing/2014/main" id="{D61B8186-3416-4194-9D5C-5271A9C3BED5}"/>
              </a:ext>
            </a:extLst>
          </p:cNvPr>
          <p:cNvSpPr txBox="1">
            <a:spLocks/>
          </p:cNvSpPr>
          <p:nvPr/>
        </p:nvSpPr>
        <p:spPr>
          <a:xfrm>
            <a:off x="612648" y="1352550"/>
            <a:ext cx="8153400" cy="3242310"/>
          </a:xfrm>
          <a:prstGeom prst="rect">
            <a:avLst/>
          </a:prstGeom>
        </p:spPr>
        <p:txBody>
          <a:bodyPr vert="horz">
            <a:normAutofit/>
          </a:bodyPr>
          <a:lstStyle>
            <a:lvl1pPr marL="240024" indent="-240024" algn="l" rtl="0" eaLnBrk="1" latinLnBrk="0" hangingPunct="1">
              <a:spcBef>
                <a:spcPts val="525"/>
              </a:spcBef>
              <a:buClr>
                <a:schemeClr val="accent2"/>
              </a:buClr>
              <a:buSzPct val="60000"/>
              <a:buFont typeface="Wingdings"/>
              <a:buChar char=""/>
              <a:defRPr kumimoji="1" lang="zh-TW" sz="2175" kern="1200">
                <a:solidFill>
                  <a:schemeClr val="tx1"/>
                </a:solidFill>
                <a:latin typeface="+mn-lt"/>
                <a:ea typeface="+mn-ea"/>
                <a:cs typeface="+mn-cs"/>
              </a:defRPr>
            </a:lvl1pPr>
            <a:lvl2pPr marL="480048" indent="-205735" algn="l" rtl="0" eaLnBrk="1" latinLnBrk="0" hangingPunct="1">
              <a:spcBef>
                <a:spcPts val="413"/>
              </a:spcBef>
              <a:buClr>
                <a:schemeClr val="accent1"/>
              </a:buClr>
              <a:buSzPct val="70000"/>
              <a:buFont typeface="Wingdings 2"/>
              <a:buChar char=""/>
              <a:defRPr kumimoji="1" lang="zh-TW" sz="1950" kern="1200">
                <a:solidFill>
                  <a:schemeClr val="tx1"/>
                </a:solidFill>
                <a:latin typeface="+mn-lt"/>
                <a:ea typeface="+mn-ea"/>
                <a:cs typeface="+mn-cs"/>
              </a:defRPr>
            </a:lvl2pPr>
            <a:lvl3pPr marL="685783" indent="-171446" algn="l" rtl="0" eaLnBrk="1" latinLnBrk="0" hangingPunct="1">
              <a:spcBef>
                <a:spcPts val="375"/>
              </a:spcBef>
              <a:buClr>
                <a:schemeClr val="accent2"/>
              </a:buClr>
              <a:buSzPct val="75000"/>
              <a:buFont typeface="Wingdings"/>
              <a:buChar char=""/>
              <a:defRPr kumimoji="1" lang="zh-TW" sz="1725" kern="1200">
                <a:solidFill>
                  <a:schemeClr val="tx1"/>
                </a:solidFill>
                <a:latin typeface="+mn-lt"/>
                <a:ea typeface="+mn-ea"/>
                <a:cs typeface="+mn-cs"/>
              </a:defRPr>
            </a:lvl3pPr>
            <a:lvl4pPr marL="1028675" indent="-171446" algn="l" rtl="0" eaLnBrk="1" latinLnBrk="0" hangingPunct="1">
              <a:spcBef>
                <a:spcPts val="300"/>
              </a:spcBef>
              <a:buClr>
                <a:schemeClr val="accent3"/>
              </a:buClr>
              <a:buSzPct val="75000"/>
              <a:buFont typeface="Wingdings"/>
              <a:buChar char=""/>
              <a:defRPr kumimoji="1" lang="zh-TW" sz="1500" kern="1200">
                <a:solidFill>
                  <a:schemeClr val="tx1"/>
                </a:solidFill>
                <a:latin typeface="+mn-lt"/>
                <a:ea typeface="+mn-ea"/>
                <a:cs typeface="+mn-cs"/>
              </a:defRPr>
            </a:lvl4pPr>
            <a:lvl5pPr marL="1371566" indent="-171446" algn="l" rtl="0" eaLnBrk="1" latinLnBrk="0" hangingPunct="1">
              <a:spcBef>
                <a:spcPts val="300"/>
              </a:spcBef>
              <a:buClr>
                <a:schemeClr val="accent4"/>
              </a:buClr>
              <a:buSzPct val="65000"/>
              <a:buFont typeface="Wingdings"/>
              <a:buChar char=""/>
              <a:defRPr kumimoji="1" lang="zh-TW" sz="1500" kern="1200">
                <a:solidFill>
                  <a:schemeClr val="tx1"/>
                </a:solidFill>
                <a:latin typeface="+mn-lt"/>
                <a:ea typeface="+mn-ea"/>
                <a:cs typeface="+mn-cs"/>
              </a:defRPr>
            </a:lvl5pPr>
            <a:lvl6pPr marL="1577300" indent="-171446" algn="l" rtl="0" eaLnBrk="1" latinLnBrk="0" hangingPunct="1">
              <a:spcBef>
                <a:spcPct val="20000"/>
              </a:spcBef>
              <a:buClr>
                <a:schemeClr val="accent1"/>
              </a:buClr>
              <a:buFont typeface="Wingdings"/>
              <a:buNone/>
              <a:defRPr kumimoji="1" lang="zh-TW" sz="1350" kern="1200" baseline="0">
                <a:solidFill>
                  <a:schemeClr val="tx1"/>
                </a:solidFill>
                <a:latin typeface="+mn-lt"/>
                <a:ea typeface="+mn-ea"/>
                <a:cs typeface="+mn-cs"/>
              </a:defRPr>
            </a:lvl6pPr>
            <a:lvl7pPr marL="1783036" indent="-171446" algn="l" rtl="0" eaLnBrk="1" latinLnBrk="0" hangingPunct="1">
              <a:spcBef>
                <a:spcPct val="20000"/>
              </a:spcBef>
              <a:buClr>
                <a:schemeClr val="accent2"/>
              </a:buClr>
              <a:buFont typeface="Wingdings"/>
              <a:buChar char="§"/>
              <a:defRPr kumimoji="1" lang="zh-TW" sz="1350" kern="1200" baseline="0">
                <a:solidFill>
                  <a:schemeClr val="tx1"/>
                </a:solidFill>
                <a:latin typeface="+mn-lt"/>
                <a:ea typeface="+mn-ea"/>
                <a:cs typeface="+mn-cs"/>
              </a:defRPr>
            </a:lvl7pPr>
            <a:lvl8pPr marL="1988771" indent="-171446" algn="l" rtl="0" eaLnBrk="1" latinLnBrk="0" hangingPunct="1">
              <a:spcBef>
                <a:spcPct val="20000"/>
              </a:spcBef>
              <a:buClr>
                <a:schemeClr val="accent3"/>
              </a:buClr>
              <a:buFont typeface="Wingdings"/>
              <a:buChar char="§"/>
              <a:defRPr kumimoji="1" lang="zh-TW" sz="1350" kern="1200" baseline="0">
                <a:solidFill>
                  <a:schemeClr val="tx1"/>
                </a:solidFill>
                <a:latin typeface="+mn-lt"/>
                <a:ea typeface="+mn-ea"/>
                <a:cs typeface="+mn-cs"/>
              </a:defRPr>
            </a:lvl8pPr>
            <a:lvl9pPr marL="2194505" indent="-171446" algn="l" rtl="0" eaLnBrk="1" latinLnBrk="0" hangingPunct="1">
              <a:spcBef>
                <a:spcPct val="20000"/>
              </a:spcBef>
              <a:buClr>
                <a:schemeClr val="accent4"/>
              </a:buClr>
              <a:buFont typeface="Wingdings"/>
              <a:buChar char="§"/>
              <a:defRPr kumimoji="1" lang="zh-TW" sz="1350" kern="1200" baseline="0">
                <a:solidFill>
                  <a:schemeClr val="tx1"/>
                </a:solidFill>
                <a:latin typeface="+mn-lt"/>
                <a:ea typeface="+mn-ea"/>
                <a:cs typeface="+mn-cs"/>
              </a:defRPr>
            </a:lvl9pPr>
            <a:extLst/>
          </a:lstStyle>
          <a:p>
            <a:pPr marL="240024" marR="0" lvl="0" indent="-240024" algn="l" defTabSz="914400" rtl="0" eaLnBrk="1" fontAlgn="auto" latinLnBrk="0" hangingPunct="1">
              <a:lnSpc>
                <a:spcPct val="100000"/>
              </a:lnSpc>
              <a:spcBef>
                <a:spcPts val="525"/>
              </a:spcBef>
              <a:spcAft>
                <a:spcPts val="0"/>
              </a:spcAft>
              <a:buClr>
                <a:srgbClr val="5ECCF3"/>
              </a:buClr>
              <a:buSzPct val="60000"/>
              <a:buFont typeface="Wingdings"/>
              <a:buChar char=""/>
              <a:tabLst/>
              <a:defRPr/>
            </a:pPr>
            <a:endParaRPr kumimoji="1" lang="en-US" sz="2175"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Bulle rectangulaire 18 1">
            <a:extLst>
              <a:ext uri="{FF2B5EF4-FFF2-40B4-BE49-F238E27FC236}">
                <a16:creationId xmlns:a16="http://schemas.microsoft.com/office/drawing/2014/main" id="{8F2B94EF-7DCD-4BAF-A1C1-0C6497E52B1B}"/>
              </a:ext>
            </a:extLst>
          </p:cNvPr>
          <p:cNvSpPr/>
          <p:nvPr/>
        </p:nvSpPr>
        <p:spPr>
          <a:xfrm flipH="1">
            <a:off x="377711" y="1409204"/>
            <a:ext cx="2670288" cy="344533"/>
          </a:xfrm>
          <a:prstGeom prst="wedgeRectCallout">
            <a:avLst>
              <a:gd name="adj1" fmla="val 56211"/>
              <a:gd name="adj2" fmla="val 45995"/>
            </a:avLst>
          </a:prstGeom>
          <a:solidFill>
            <a:srgbClr val="5DCEAF">
              <a:lumMod val="40000"/>
              <a:lumOff val="60000"/>
            </a:srgbClr>
          </a:solidFill>
          <a:ln w="100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Calibri" panose="020F0502020204030204"/>
                <a:ea typeface="+mn-ea"/>
                <a:cs typeface="+mn-cs"/>
              </a:rPr>
              <a:t>Going to </a:t>
            </a:r>
            <a:r>
              <a:rPr kumimoji="0" lang="en-US" sz="1800" b="0" i="1" u="none" strike="noStrike" kern="0" cap="none" spc="0" normalizeH="0" baseline="0" noProof="0" dirty="0" err="1">
                <a:ln>
                  <a:noFill/>
                </a:ln>
                <a:solidFill>
                  <a:prstClr val="black"/>
                </a:solidFill>
                <a:effectLst/>
                <a:uLnTx/>
                <a:uFillTx/>
                <a:latin typeface="Calibri" panose="020F0502020204030204"/>
                <a:ea typeface="+mn-ea"/>
                <a:cs typeface="+mn-cs"/>
              </a:rPr>
              <a:t>Kusakabe</a:t>
            </a:r>
            <a:r>
              <a:rPr kumimoji="0" lang="en-US" sz="1800" b="0" i="1" u="none" strike="noStrike" kern="0" cap="none" spc="0" normalizeH="0" baseline="0" noProof="0" dirty="0">
                <a:ln>
                  <a:noFill/>
                </a:ln>
                <a:solidFill>
                  <a:prstClr val="black"/>
                </a:solidFill>
                <a:effectLst/>
                <a:uLnTx/>
                <a:uFillTx/>
                <a:latin typeface="Calibri" panose="020F0502020204030204"/>
                <a:ea typeface="+mn-ea"/>
                <a:cs typeface="+mn-cs"/>
              </a:rPr>
              <a:t> tonight</a:t>
            </a:r>
          </a:p>
        </p:txBody>
      </p:sp>
      <p:sp>
        <p:nvSpPr>
          <p:cNvPr id="48" name="Rectangle 47">
            <a:extLst>
              <a:ext uri="{FF2B5EF4-FFF2-40B4-BE49-F238E27FC236}">
                <a16:creationId xmlns:a16="http://schemas.microsoft.com/office/drawing/2014/main" id="{BBF96F1E-BE08-4752-B1E9-01D051253C62}"/>
              </a:ext>
            </a:extLst>
          </p:cNvPr>
          <p:cNvSpPr/>
          <p:nvPr/>
        </p:nvSpPr>
        <p:spPr>
          <a:xfrm>
            <a:off x="496061" y="1858076"/>
            <a:ext cx="1960986"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cs typeface="Times New Roman" panose="02020603050405020304" pitchFamily="18" charset="0"/>
              </a:rPr>
              <a:t>Conversation History</a:t>
            </a:r>
            <a:endParaRPr kumimoji="0" lang="en-US" sz="1600" b="1" i="0" u="none" strike="noStrike" kern="0" cap="none" spc="0" normalizeH="0" baseline="0" noProof="0" dirty="0">
              <a:ln>
                <a:noFill/>
              </a:ln>
              <a:solidFill>
                <a:prstClr val="black"/>
              </a:solidFill>
              <a:effectLst/>
              <a:uLnTx/>
              <a:uFillTx/>
            </a:endParaRPr>
          </a:p>
        </p:txBody>
      </p:sp>
      <p:sp>
        <p:nvSpPr>
          <p:cNvPr id="49" name="Bulle rectangulaire 18 1">
            <a:extLst>
              <a:ext uri="{FF2B5EF4-FFF2-40B4-BE49-F238E27FC236}">
                <a16:creationId xmlns:a16="http://schemas.microsoft.com/office/drawing/2014/main" id="{ECE55446-8721-4C04-A699-362F390ED1EC}"/>
              </a:ext>
            </a:extLst>
          </p:cNvPr>
          <p:cNvSpPr/>
          <p:nvPr/>
        </p:nvSpPr>
        <p:spPr>
          <a:xfrm flipH="1">
            <a:off x="5961754" y="1406556"/>
            <a:ext cx="3048000" cy="345023"/>
          </a:xfrm>
          <a:prstGeom prst="wedgeRectCallout">
            <a:avLst>
              <a:gd name="adj1" fmla="val -51398"/>
              <a:gd name="adj2" fmla="val 79990"/>
            </a:avLst>
          </a:prstGeom>
          <a:solidFill>
            <a:srgbClr val="B4DCFA">
              <a:lumMod val="90000"/>
            </a:srgbClr>
          </a:solidFill>
          <a:ln w="2857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Calibri" panose="020F0502020204030204"/>
                <a:ea typeface="+mn-ea"/>
                <a:cs typeface="+mn-cs"/>
              </a:rPr>
              <a:t>Try </a:t>
            </a:r>
            <a:r>
              <a:rPr kumimoji="0" lang="en-US" sz="1800" b="0" i="1" u="none" strike="noStrike" kern="0" cap="none" spc="0" normalizeH="0" baseline="0" noProof="0" dirty="0" err="1">
                <a:ln>
                  <a:noFill/>
                </a:ln>
                <a:solidFill>
                  <a:prstClr val="black"/>
                </a:solidFill>
                <a:effectLst/>
                <a:uLnTx/>
                <a:uFillTx/>
                <a:latin typeface="Calibri" panose="020F0502020204030204"/>
                <a:ea typeface="+mn-ea"/>
                <a:cs typeface="+mn-cs"/>
              </a:rPr>
              <a:t>omakase</a:t>
            </a:r>
            <a:r>
              <a:rPr kumimoji="0" lang="en-US" sz="1800" b="0" i="1" u="none" strike="noStrike" kern="0" cap="none" spc="0" normalizeH="0" baseline="0" noProof="0" dirty="0">
                <a:ln>
                  <a:noFill/>
                </a:ln>
                <a:solidFill>
                  <a:prstClr val="black"/>
                </a:solidFill>
                <a:effectLst/>
                <a:uLnTx/>
                <a:uFillTx/>
                <a:latin typeface="Calibri" panose="020F0502020204030204"/>
                <a:ea typeface="+mn-ea"/>
                <a:cs typeface="+mn-cs"/>
              </a:rPr>
              <a:t>, the best in town</a:t>
            </a:r>
          </a:p>
        </p:txBody>
      </p:sp>
      <p:sp>
        <p:nvSpPr>
          <p:cNvPr id="50" name="Rectangle 49">
            <a:extLst>
              <a:ext uri="{FF2B5EF4-FFF2-40B4-BE49-F238E27FC236}">
                <a16:creationId xmlns:a16="http://schemas.microsoft.com/office/drawing/2014/main" id="{81B1D97C-899B-4420-B9C5-E21DE86B7613}"/>
              </a:ext>
            </a:extLst>
          </p:cNvPr>
          <p:cNvSpPr/>
          <p:nvPr/>
        </p:nvSpPr>
        <p:spPr>
          <a:xfrm>
            <a:off x="7011281" y="1796990"/>
            <a:ext cx="997581"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cs typeface="Times New Roman" panose="02020603050405020304" pitchFamily="18" charset="0"/>
              </a:rPr>
              <a:t>Response</a:t>
            </a:r>
            <a:endParaRPr kumimoji="0" lang="en-US" sz="1600" b="0" i="0" u="none" strike="noStrike" kern="0" cap="none" spc="0" normalizeH="0" baseline="0" noProof="0" dirty="0">
              <a:ln>
                <a:noFill/>
              </a:ln>
              <a:solidFill>
                <a:prstClr val="black"/>
              </a:solidFill>
              <a:effectLst/>
              <a:uLnTx/>
              <a:uFillTx/>
            </a:endParaRPr>
          </a:p>
        </p:txBody>
      </p:sp>
      <p:cxnSp>
        <p:nvCxnSpPr>
          <p:cNvPr id="51" name="Straight Connector 50">
            <a:extLst>
              <a:ext uri="{FF2B5EF4-FFF2-40B4-BE49-F238E27FC236}">
                <a16:creationId xmlns:a16="http://schemas.microsoft.com/office/drawing/2014/main" id="{BECC2446-A72F-4273-9B6A-4559C5F0B487}"/>
              </a:ext>
            </a:extLst>
          </p:cNvPr>
          <p:cNvCxnSpPr>
            <a:stCxn id="52" idx="6"/>
            <a:endCxn id="49" idx="3"/>
          </p:cNvCxnSpPr>
          <p:nvPr/>
        </p:nvCxnSpPr>
        <p:spPr>
          <a:xfrm>
            <a:off x="4860965" y="1579068"/>
            <a:ext cx="1100789" cy="0"/>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sp>
        <p:nvSpPr>
          <p:cNvPr id="52" name="Oval 51">
            <a:extLst>
              <a:ext uri="{FF2B5EF4-FFF2-40B4-BE49-F238E27FC236}">
                <a16:creationId xmlns:a16="http://schemas.microsoft.com/office/drawing/2014/main" id="{78E4455F-2033-48DE-9947-9B4EE66C5BBF}"/>
              </a:ext>
            </a:extLst>
          </p:cNvPr>
          <p:cNvSpPr/>
          <p:nvPr/>
        </p:nvSpPr>
        <p:spPr>
          <a:xfrm>
            <a:off x="4457522" y="1378431"/>
            <a:ext cx="403443" cy="401274"/>
          </a:xfrm>
          <a:prstGeom prst="ellipse">
            <a:avLst/>
          </a:prstGeom>
          <a:solidFill>
            <a:sysClr val="window" lastClr="FFFFFF">
              <a:lumMod val="85000"/>
            </a:sys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1471" b="0" i="0" u="none" strike="noStrike" kern="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Σ</a:t>
            </a:r>
            <a:endParaRPr kumimoji="0" lang="en-US" sz="1471" b="0" i="0" u="none" strike="noStrike" kern="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p:txBody>
      </p:sp>
      <p:sp>
        <p:nvSpPr>
          <p:cNvPr id="53" name="Rectangle 52">
            <a:extLst>
              <a:ext uri="{FF2B5EF4-FFF2-40B4-BE49-F238E27FC236}">
                <a16:creationId xmlns:a16="http://schemas.microsoft.com/office/drawing/2014/main" id="{C775D811-DAB6-4350-A05D-9091F26AE2F3}"/>
              </a:ext>
            </a:extLst>
          </p:cNvPr>
          <p:cNvSpPr/>
          <p:nvPr/>
        </p:nvSpPr>
        <p:spPr>
          <a:xfrm>
            <a:off x="4911103" y="1421803"/>
            <a:ext cx="775340" cy="296107"/>
          </a:xfrm>
          <a:prstGeom prst="rect">
            <a:avLst/>
          </a:prstGeom>
          <a:solidFill>
            <a:sysClr val="window" lastClr="FFFFFF">
              <a:lumMod val="85000"/>
            </a:sysClr>
          </a:solidFill>
          <a:ln>
            <a:solidFill>
              <a:sysClr val="windowText" lastClr="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24" b="1" i="0" u="none" strike="noStrike" kern="0" cap="none" spc="0" normalizeH="0" baseline="0" noProof="0" dirty="0">
                <a:ln>
                  <a:noFill/>
                </a:ln>
                <a:solidFill>
                  <a:prstClr val="black"/>
                </a:solidFill>
                <a:effectLst/>
                <a:uLnTx/>
                <a:uFillTx/>
                <a:cs typeface="Times New Roman" panose="02020603050405020304" pitchFamily="18" charset="0"/>
              </a:rPr>
              <a:t>Decoder</a:t>
            </a:r>
            <a:endParaRPr kumimoji="0" lang="en-US" sz="1471" b="0" i="0" u="none" strike="noStrike" kern="0" cap="none" spc="0" normalizeH="0" baseline="0" noProof="0" dirty="0">
              <a:ln>
                <a:noFill/>
              </a:ln>
              <a:solidFill>
                <a:prstClr val="black"/>
              </a:solidFill>
              <a:effectLst/>
              <a:uLnTx/>
              <a:uFillTx/>
            </a:endParaRPr>
          </a:p>
        </p:txBody>
      </p:sp>
      <p:cxnSp>
        <p:nvCxnSpPr>
          <p:cNvPr id="54" name="Straight Connector 53">
            <a:extLst>
              <a:ext uri="{FF2B5EF4-FFF2-40B4-BE49-F238E27FC236}">
                <a16:creationId xmlns:a16="http://schemas.microsoft.com/office/drawing/2014/main" id="{304DC707-AB24-4C60-BEC2-5A18D87746D0}"/>
              </a:ext>
            </a:extLst>
          </p:cNvPr>
          <p:cNvCxnSpPr>
            <a:cxnSpLocks/>
            <a:stCxn id="47" idx="1"/>
            <a:endCxn id="52" idx="2"/>
          </p:cNvCxnSpPr>
          <p:nvPr/>
        </p:nvCxnSpPr>
        <p:spPr>
          <a:xfrm flipV="1">
            <a:off x="3047999" y="1579068"/>
            <a:ext cx="1409523" cy="2403"/>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sp>
        <p:nvSpPr>
          <p:cNvPr id="55" name="Rectangle 54">
            <a:extLst>
              <a:ext uri="{FF2B5EF4-FFF2-40B4-BE49-F238E27FC236}">
                <a16:creationId xmlns:a16="http://schemas.microsoft.com/office/drawing/2014/main" id="{D6D8F554-A62C-4A9E-A320-516AFA0D3D41}"/>
              </a:ext>
            </a:extLst>
          </p:cNvPr>
          <p:cNvSpPr/>
          <p:nvPr/>
        </p:nvSpPr>
        <p:spPr>
          <a:xfrm>
            <a:off x="3224819" y="1358196"/>
            <a:ext cx="805827" cy="499880"/>
          </a:xfrm>
          <a:prstGeom prst="rect">
            <a:avLst/>
          </a:prstGeom>
          <a:solidFill>
            <a:sysClr val="window" lastClr="FFFFFF">
              <a:lumMod val="85000"/>
            </a:sysClr>
          </a:solidFill>
          <a:ln>
            <a:solidFill>
              <a:sysClr val="windowText" lastClr="000000"/>
            </a:solid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24" b="1" i="0" u="none" strike="noStrike" kern="0" cap="none" spc="0" normalizeH="0" baseline="0" noProof="0" dirty="0">
                <a:ln>
                  <a:noFill/>
                </a:ln>
                <a:solidFill>
                  <a:prstClr val="black"/>
                </a:solidFill>
                <a:effectLst/>
                <a:uLnTx/>
                <a:uFillTx/>
                <a:cs typeface="Times New Roman" panose="02020603050405020304" pitchFamily="18" charset="0"/>
              </a:rPr>
              <a:t>Dialogue Encoder</a:t>
            </a:r>
            <a:endParaRPr kumimoji="0" lang="en-US" sz="1471" b="0" i="0" u="none" strike="noStrike" kern="0" cap="none" spc="0" normalizeH="0" baseline="0" noProof="0" dirty="0">
              <a:ln>
                <a:noFill/>
              </a:ln>
              <a:solidFill>
                <a:prstClr val="black"/>
              </a:solidFill>
              <a:effectLst/>
              <a:uLnTx/>
              <a:uFillTx/>
            </a:endParaRPr>
          </a:p>
        </p:txBody>
      </p:sp>
      <p:grpSp>
        <p:nvGrpSpPr>
          <p:cNvPr id="56" name="Group 55">
            <a:extLst>
              <a:ext uri="{FF2B5EF4-FFF2-40B4-BE49-F238E27FC236}">
                <a16:creationId xmlns:a16="http://schemas.microsoft.com/office/drawing/2014/main" id="{75003C17-18C8-4D8E-93B7-AC2F38563459}"/>
              </a:ext>
            </a:extLst>
          </p:cNvPr>
          <p:cNvGrpSpPr/>
          <p:nvPr/>
        </p:nvGrpSpPr>
        <p:grpSpPr>
          <a:xfrm>
            <a:off x="626294" y="1751579"/>
            <a:ext cx="3022204" cy="3070853"/>
            <a:chOff x="635000" y="1729243"/>
            <a:chExt cx="4109882" cy="4549055"/>
          </a:xfrm>
        </p:grpSpPr>
        <p:sp>
          <p:nvSpPr>
            <p:cNvPr id="57" name="Rectangle: Rounded Corners 56">
              <a:extLst>
                <a:ext uri="{FF2B5EF4-FFF2-40B4-BE49-F238E27FC236}">
                  <a16:creationId xmlns:a16="http://schemas.microsoft.com/office/drawing/2014/main" id="{5A38812A-4915-4DED-A0EB-8EB4765F6FF4}"/>
                </a:ext>
              </a:extLst>
            </p:cNvPr>
            <p:cNvSpPr/>
            <p:nvPr/>
          </p:nvSpPr>
          <p:spPr>
            <a:xfrm>
              <a:off x="635000" y="3328901"/>
              <a:ext cx="2032000" cy="2949397"/>
            </a:xfrm>
            <a:prstGeom prst="roundRect">
              <a:avLst/>
            </a:prstGeom>
            <a:solidFill>
              <a:sysClr val="windowText" lastClr="000000">
                <a:alpha val="8000"/>
              </a:sysClr>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77" b="0" i="0" u="none" strike="noStrike" kern="0" cap="none" spc="0" normalizeH="0" baseline="0" noProof="0">
                <a:ln>
                  <a:noFill/>
                </a:ln>
                <a:solidFill>
                  <a:prstClr val="white"/>
                </a:solidFill>
                <a:effectLst/>
                <a:uLnTx/>
                <a:uFillTx/>
                <a:latin typeface="Calibri" panose="020F0502020204030204"/>
                <a:ea typeface="+mn-ea"/>
                <a:cs typeface="Times New Roman" panose="02020603050405020304" pitchFamily="18" charset="0"/>
              </a:endParaRPr>
            </a:p>
          </p:txBody>
        </p:sp>
        <p:grpSp>
          <p:nvGrpSpPr>
            <p:cNvPr id="58" name="Group 57">
              <a:extLst>
                <a:ext uri="{FF2B5EF4-FFF2-40B4-BE49-F238E27FC236}">
                  <a16:creationId xmlns:a16="http://schemas.microsoft.com/office/drawing/2014/main" id="{CFF6602C-6F87-492B-9EC6-1B3D4165CE1B}"/>
                </a:ext>
              </a:extLst>
            </p:cNvPr>
            <p:cNvGrpSpPr/>
            <p:nvPr/>
          </p:nvGrpSpPr>
          <p:grpSpPr>
            <a:xfrm>
              <a:off x="967769" y="3552565"/>
              <a:ext cx="1366463" cy="2153243"/>
              <a:chOff x="1348087" y="2734567"/>
              <a:chExt cx="1366463" cy="2153243"/>
            </a:xfrm>
            <a:effectLst>
              <a:outerShdw blurRad="50800" dist="38100" dir="2700000" algn="tl" rotWithShape="0">
                <a:prstClr val="black">
                  <a:alpha val="40000"/>
                </a:prstClr>
              </a:outerShdw>
            </a:effectLst>
          </p:grpSpPr>
          <p:sp>
            <p:nvSpPr>
              <p:cNvPr id="64" name="Rectangle 63">
                <a:extLst>
                  <a:ext uri="{FF2B5EF4-FFF2-40B4-BE49-F238E27FC236}">
                    <a16:creationId xmlns:a16="http://schemas.microsoft.com/office/drawing/2014/main" id="{AFBEA64D-1F55-4575-8842-ED331EEA0901}"/>
                  </a:ext>
                </a:extLst>
              </p:cNvPr>
              <p:cNvSpPr/>
              <p:nvPr/>
            </p:nvSpPr>
            <p:spPr>
              <a:xfrm>
                <a:off x="1348087" y="2734567"/>
                <a:ext cx="1366463" cy="118153"/>
              </a:xfrm>
              <a:prstGeom prst="rect">
                <a:avLst/>
              </a:prstGeom>
              <a:solidFill>
                <a:srgbClr val="4E67C8"/>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77" b="0" i="0" u="none" strike="noStrike" kern="0" cap="none" spc="0" normalizeH="0" baseline="0" noProof="0">
                  <a:ln>
                    <a:noFill/>
                  </a:ln>
                  <a:solidFill>
                    <a:prstClr val="white"/>
                  </a:solidFill>
                  <a:effectLst/>
                  <a:uLnTx/>
                  <a:uFillTx/>
                  <a:latin typeface="Calibri" panose="020F0502020204030204"/>
                  <a:ea typeface="+mn-ea"/>
                  <a:cs typeface="Times New Roman" panose="02020603050405020304" pitchFamily="18" charset="0"/>
                </a:endParaRPr>
              </a:p>
            </p:txBody>
          </p:sp>
          <p:sp>
            <p:nvSpPr>
              <p:cNvPr id="65" name="Rectangle 64">
                <a:extLst>
                  <a:ext uri="{FF2B5EF4-FFF2-40B4-BE49-F238E27FC236}">
                    <a16:creationId xmlns:a16="http://schemas.microsoft.com/office/drawing/2014/main" id="{336B7081-8846-489C-8124-4905155438F5}"/>
                  </a:ext>
                </a:extLst>
              </p:cNvPr>
              <p:cNvSpPr/>
              <p:nvPr/>
            </p:nvSpPr>
            <p:spPr>
              <a:xfrm>
                <a:off x="1348087" y="2928064"/>
                <a:ext cx="1366463" cy="118153"/>
              </a:xfrm>
              <a:prstGeom prst="rect">
                <a:avLst/>
              </a:prstGeom>
              <a:solidFill>
                <a:srgbClr val="4E67C8"/>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77" b="0" i="0" u="none" strike="noStrike" kern="0" cap="none" spc="0" normalizeH="0" baseline="0" noProof="0">
                  <a:ln>
                    <a:noFill/>
                  </a:ln>
                  <a:solidFill>
                    <a:prstClr val="white"/>
                  </a:solidFill>
                  <a:effectLst/>
                  <a:uLnTx/>
                  <a:uFillTx/>
                  <a:latin typeface="Calibri" panose="020F0502020204030204"/>
                  <a:ea typeface="+mn-ea"/>
                  <a:cs typeface="Times New Roman" panose="02020603050405020304" pitchFamily="18" charset="0"/>
                </a:endParaRPr>
              </a:p>
            </p:txBody>
          </p:sp>
          <p:sp>
            <p:nvSpPr>
              <p:cNvPr id="66" name="Rectangle 65">
                <a:extLst>
                  <a:ext uri="{FF2B5EF4-FFF2-40B4-BE49-F238E27FC236}">
                    <a16:creationId xmlns:a16="http://schemas.microsoft.com/office/drawing/2014/main" id="{340BBBA4-3923-4A37-A951-51051028CB4E}"/>
                  </a:ext>
                </a:extLst>
              </p:cNvPr>
              <p:cNvSpPr/>
              <p:nvPr/>
            </p:nvSpPr>
            <p:spPr>
              <a:xfrm>
                <a:off x="1348087" y="3121561"/>
                <a:ext cx="1366463" cy="118153"/>
              </a:xfrm>
              <a:prstGeom prst="rect">
                <a:avLst/>
              </a:prstGeom>
              <a:solidFill>
                <a:srgbClr val="4E67C8"/>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77" b="0" i="0" u="none" strike="noStrike" kern="0" cap="none" spc="0" normalizeH="0" baseline="0" noProof="0">
                  <a:ln>
                    <a:noFill/>
                  </a:ln>
                  <a:solidFill>
                    <a:prstClr val="white"/>
                  </a:solidFill>
                  <a:effectLst/>
                  <a:uLnTx/>
                  <a:uFillTx/>
                  <a:latin typeface="Calibri" panose="020F0502020204030204"/>
                  <a:ea typeface="+mn-ea"/>
                  <a:cs typeface="Times New Roman" panose="02020603050405020304" pitchFamily="18" charset="0"/>
                </a:endParaRPr>
              </a:p>
            </p:txBody>
          </p:sp>
          <p:sp>
            <p:nvSpPr>
              <p:cNvPr id="67" name="Rectangle 66">
                <a:extLst>
                  <a:ext uri="{FF2B5EF4-FFF2-40B4-BE49-F238E27FC236}">
                    <a16:creationId xmlns:a16="http://schemas.microsoft.com/office/drawing/2014/main" id="{F4018532-3593-49E7-A00E-BD3390E1FBEA}"/>
                  </a:ext>
                </a:extLst>
              </p:cNvPr>
              <p:cNvSpPr/>
              <p:nvPr/>
            </p:nvSpPr>
            <p:spPr>
              <a:xfrm>
                <a:off x="1348087" y="3315058"/>
                <a:ext cx="1366463" cy="118153"/>
              </a:xfrm>
              <a:prstGeom prst="rect">
                <a:avLst/>
              </a:prstGeom>
              <a:solidFill>
                <a:srgbClr val="4E67C8"/>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77" b="0" i="0" u="none" strike="noStrike" kern="0" cap="none" spc="0" normalizeH="0" baseline="0" noProof="0">
                  <a:ln>
                    <a:noFill/>
                  </a:ln>
                  <a:solidFill>
                    <a:prstClr val="white"/>
                  </a:solidFill>
                  <a:effectLst/>
                  <a:uLnTx/>
                  <a:uFillTx/>
                  <a:latin typeface="Calibri" panose="020F0502020204030204"/>
                  <a:ea typeface="+mn-ea"/>
                  <a:cs typeface="Times New Roman" panose="02020603050405020304" pitchFamily="18" charset="0"/>
                </a:endParaRPr>
              </a:p>
            </p:txBody>
          </p:sp>
          <p:sp>
            <p:nvSpPr>
              <p:cNvPr id="68" name="Rectangle 67">
                <a:extLst>
                  <a:ext uri="{FF2B5EF4-FFF2-40B4-BE49-F238E27FC236}">
                    <a16:creationId xmlns:a16="http://schemas.microsoft.com/office/drawing/2014/main" id="{61712519-36B4-4C36-B71D-0080E67DA6EF}"/>
                  </a:ext>
                </a:extLst>
              </p:cNvPr>
              <p:cNvSpPr/>
              <p:nvPr/>
            </p:nvSpPr>
            <p:spPr>
              <a:xfrm>
                <a:off x="1348087" y="3508555"/>
                <a:ext cx="1366463" cy="118153"/>
              </a:xfrm>
              <a:prstGeom prst="rect">
                <a:avLst/>
              </a:prstGeom>
              <a:solidFill>
                <a:srgbClr val="4E67C8"/>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77" b="0" i="0" u="none" strike="noStrike" kern="0" cap="none" spc="0" normalizeH="0" baseline="0" noProof="0">
                  <a:ln>
                    <a:noFill/>
                  </a:ln>
                  <a:solidFill>
                    <a:prstClr val="white"/>
                  </a:solidFill>
                  <a:effectLst/>
                  <a:uLnTx/>
                  <a:uFillTx/>
                  <a:latin typeface="Calibri" panose="020F0502020204030204"/>
                  <a:ea typeface="+mn-ea"/>
                  <a:cs typeface="Times New Roman" panose="02020603050405020304" pitchFamily="18" charset="0"/>
                </a:endParaRPr>
              </a:p>
            </p:txBody>
          </p:sp>
          <p:sp>
            <p:nvSpPr>
              <p:cNvPr id="69" name="Rectangle 68">
                <a:extLst>
                  <a:ext uri="{FF2B5EF4-FFF2-40B4-BE49-F238E27FC236}">
                    <a16:creationId xmlns:a16="http://schemas.microsoft.com/office/drawing/2014/main" id="{38D81EE3-ACAF-4804-A1E8-B09B366969EA}"/>
                  </a:ext>
                </a:extLst>
              </p:cNvPr>
              <p:cNvSpPr/>
              <p:nvPr/>
            </p:nvSpPr>
            <p:spPr>
              <a:xfrm>
                <a:off x="1348087" y="3702052"/>
                <a:ext cx="1366463" cy="118153"/>
              </a:xfrm>
              <a:prstGeom prst="rect">
                <a:avLst/>
              </a:prstGeom>
              <a:solidFill>
                <a:srgbClr val="4E67C8"/>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77" b="0" i="0" u="none" strike="noStrike" kern="0" cap="none" spc="0" normalizeH="0" baseline="0" noProof="0">
                  <a:ln>
                    <a:noFill/>
                  </a:ln>
                  <a:solidFill>
                    <a:prstClr val="white"/>
                  </a:solidFill>
                  <a:effectLst/>
                  <a:uLnTx/>
                  <a:uFillTx/>
                  <a:latin typeface="Calibri" panose="020F0502020204030204"/>
                  <a:ea typeface="+mn-ea"/>
                  <a:cs typeface="Times New Roman" panose="02020603050405020304" pitchFamily="18" charset="0"/>
                </a:endParaRPr>
              </a:p>
            </p:txBody>
          </p:sp>
          <p:sp>
            <p:nvSpPr>
              <p:cNvPr id="70" name="Rectangle 69">
                <a:extLst>
                  <a:ext uri="{FF2B5EF4-FFF2-40B4-BE49-F238E27FC236}">
                    <a16:creationId xmlns:a16="http://schemas.microsoft.com/office/drawing/2014/main" id="{12EEC71F-67E0-4D29-851C-AB41EF42BEDC}"/>
                  </a:ext>
                </a:extLst>
              </p:cNvPr>
              <p:cNvSpPr/>
              <p:nvPr/>
            </p:nvSpPr>
            <p:spPr>
              <a:xfrm>
                <a:off x="1348087" y="3895549"/>
                <a:ext cx="1366463" cy="118153"/>
              </a:xfrm>
              <a:prstGeom prst="rect">
                <a:avLst/>
              </a:prstGeom>
              <a:solidFill>
                <a:srgbClr val="4E67C8"/>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77" b="0" i="0" u="none" strike="noStrike" kern="0" cap="none" spc="0" normalizeH="0" baseline="0" noProof="0">
                  <a:ln>
                    <a:noFill/>
                  </a:ln>
                  <a:solidFill>
                    <a:prstClr val="white"/>
                  </a:solidFill>
                  <a:effectLst/>
                  <a:uLnTx/>
                  <a:uFillTx/>
                  <a:latin typeface="Calibri" panose="020F0502020204030204"/>
                  <a:ea typeface="+mn-ea"/>
                  <a:cs typeface="Times New Roman" panose="02020603050405020304" pitchFamily="18" charset="0"/>
                </a:endParaRPr>
              </a:p>
            </p:txBody>
          </p:sp>
          <p:sp>
            <p:nvSpPr>
              <p:cNvPr id="71" name="Rectangle 70">
                <a:extLst>
                  <a:ext uri="{FF2B5EF4-FFF2-40B4-BE49-F238E27FC236}">
                    <a16:creationId xmlns:a16="http://schemas.microsoft.com/office/drawing/2014/main" id="{27F05793-DE08-4E5F-BF67-7E199EC324FA}"/>
                  </a:ext>
                </a:extLst>
              </p:cNvPr>
              <p:cNvSpPr/>
              <p:nvPr/>
            </p:nvSpPr>
            <p:spPr>
              <a:xfrm>
                <a:off x="1348087" y="4089046"/>
                <a:ext cx="1366463" cy="118153"/>
              </a:xfrm>
              <a:prstGeom prst="rect">
                <a:avLst/>
              </a:prstGeom>
              <a:solidFill>
                <a:srgbClr val="4E67C8"/>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77" b="0" i="0" u="none" strike="noStrike" kern="0" cap="none" spc="0" normalizeH="0" baseline="0" noProof="0">
                  <a:ln>
                    <a:noFill/>
                  </a:ln>
                  <a:solidFill>
                    <a:prstClr val="white"/>
                  </a:solidFill>
                  <a:effectLst/>
                  <a:uLnTx/>
                  <a:uFillTx/>
                  <a:latin typeface="Calibri" panose="020F0502020204030204"/>
                  <a:ea typeface="+mn-ea"/>
                  <a:cs typeface="Times New Roman" panose="02020603050405020304" pitchFamily="18" charset="0"/>
                </a:endParaRPr>
              </a:p>
            </p:txBody>
          </p:sp>
          <p:sp>
            <p:nvSpPr>
              <p:cNvPr id="72" name="TextBox 71">
                <a:extLst>
                  <a:ext uri="{FF2B5EF4-FFF2-40B4-BE49-F238E27FC236}">
                    <a16:creationId xmlns:a16="http://schemas.microsoft.com/office/drawing/2014/main" id="{99EEC616-2E4C-488F-98A1-63215BC7F69F}"/>
                  </a:ext>
                </a:extLst>
              </p:cNvPr>
              <p:cNvSpPr txBox="1"/>
              <p:nvPr/>
            </p:nvSpPr>
            <p:spPr>
              <a:xfrm>
                <a:off x="1867652" y="3898900"/>
                <a:ext cx="379743" cy="74126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942" b="0" i="0" u="none" strike="noStrike" kern="0" cap="none" spc="0" normalizeH="0" baseline="0" noProof="0" dirty="0">
                    <a:ln>
                      <a:noFill/>
                    </a:ln>
                    <a:solidFill>
                      <a:prstClr val="black"/>
                    </a:solidFill>
                    <a:effectLst/>
                    <a:uLnTx/>
                    <a:uFillTx/>
                    <a:cs typeface="Times New Roman" panose="02020603050405020304" pitchFamily="18" charset="0"/>
                  </a:rPr>
                  <a:t>.</a:t>
                </a:r>
              </a:p>
            </p:txBody>
          </p:sp>
          <p:sp>
            <p:nvSpPr>
              <p:cNvPr id="73" name="TextBox 72">
                <a:extLst>
                  <a:ext uri="{FF2B5EF4-FFF2-40B4-BE49-F238E27FC236}">
                    <a16:creationId xmlns:a16="http://schemas.microsoft.com/office/drawing/2014/main" id="{A64363BD-21FB-4ADD-8016-1E3DC1A1E869}"/>
                  </a:ext>
                </a:extLst>
              </p:cNvPr>
              <p:cNvSpPr txBox="1"/>
              <p:nvPr/>
            </p:nvSpPr>
            <p:spPr>
              <a:xfrm>
                <a:off x="1867652" y="4019550"/>
                <a:ext cx="379743" cy="74126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942" b="0" i="0" u="none" strike="noStrike" kern="0" cap="none" spc="0" normalizeH="0" baseline="0" noProof="0" dirty="0">
                    <a:ln>
                      <a:noFill/>
                    </a:ln>
                    <a:solidFill>
                      <a:prstClr val="black"/>
                    </a:solidFill>
                    <a:effectLst/>
                    <a:uLnTx/>
                    <a:uFillTx/>
                    <a:cs typeface="Times New Roman" panose="02020603050405020304" pitchFamily="18" charset="0"/>
                  </a:rPr>
                  <a:t>.</a:t>
                </a:r>
              </a:p>
            </p:txBody>
          </p:sp>
          <p:sp>
            <p:nvSpPr>
              <p:cNvPr id="74" name="TextBox 73">
                <a:extLst>
                  <a:ext uri="{FF2B5EF4-FFF2-40B4-BE49-F238E27FC236}">
                    <a16:creationId xmlns:a16="http://schemas.microsoft.com/office/drawing/2014/main" id="{AACF8573-87F8-4BA7-B73E-B8402BDB0B9D}"/>
                  </a:ext>
                </a:extLst>
              </p:cNvPr>
              <p:cNvSpPr txBox="1"/>
              <p:nvPr/>
            </p:nvSpPr>
            <p:spPr>
              <a:xfrm>
                <a:off x="1867652" y="4146550"/>
                <a:ext cx="379743" cy="74126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942" b="0" i="0" u="none" strike="noStrike" kern="0" cap="none" spc="0" normalizeH="0" baseline="0" noProof="0" dirty="0">
                    <a:ln>
                      <a:noFill/>
                    </a:ln>
                    <a:solidFill>
                      <a:prstClr val="black"/>
                    </a:solidFill>
                    <a:effectLst/>
                    <a:uLnTx/>
                    <a:uFillTx/>
                    <a:cs typeface="Times New Roman" panose="02020603050405020304" pitchFamily="18" charset="0"/>
                  </a:rPr>
                  <a:t>.</a:t>
                </a:r>
              </a:p>
            </p:txBody>
          </p:sp>
        </p:grpSp>
        <p:sp>
          <p:nvSpPr>
            <p:cNvPr id="59" name="TextBox 58">
              <a:extLst>
                <a:ext uri="{FF2B5EF4-FFF2-40B4-BE49-F238E27FC236}">
                  <a16:creationId xmlns:a16="http://schemas.microsoft.com/office/drawing/2014/main" id="{0BF120DD-B022-4AB5-8B98-807CA54CE8A8}"/>
                </a:ext>
              </a:extLst>
            </p:cNvPr>
            <p:cNvSpPr txBox="1"/>
            <p:nvPr/>
          </p:nvSpPr>
          <p:spPr>
            <a:xfrm>
              <a:off x="724884" y="5761854"/>
              <a:ext cx="1852232" cy="4603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cs typeface="Times New Roman" panose="02020603050405020304" pitchFamily="18" charset="0"/>
                </a:rPr>
                <a:t>World “Facts”</a:t>
              </a:r>
            </a:p>
          </p:txBody>
        </p:sp>
        <p:sp>
          <p:nvSpPr>
            <p:cNvPr id="60" name="Oval 59">
              <a:extLst>
                <a:ext uri="{FF2B5EF4-FFF2-40B4-BE49-F238E27FC236}">
                  <a16:creationId xmlns:a16="http://schemas.microsoft.com/office/drawing/2014/main" id="{A89481BF-A9DF-4855-A09F-15614645BF51}"/>
                </a:ext>
              </a:extLst>
            </p:cNvPr>
            <p:cNvSpPr/>
            <p:nvPr/>
          </p:nvSpPr>
          <p:spPr>
            <a:xfrm>
              <a:off x="3491113" y="4713547"/>
              <a:ext cx="548640" cy="545691"/>
            </a:xfrm>
            <a:prstGeom prst="ellipse">
              <a:avLst/>
            </a:prstGeom>
            <a:solidFill>
              <a:sysClr val="window" lastClr="FFFFFF">
                <a:lumMod val="85000"/>
              </a:sysClr>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71" b="0" i="0" u="none" strike="noStrike" kern="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A</a:t>
              </a:r>
            </a:p>
          </p:txBody>
        </p:sp>
        <p:cxnSp>
          <p:nvCxnSpPr>
            <p:cNvPr id="61" name="Straight Connector 60">
              <a:extLst>
                <a:ext uri="{FF2B5EF4-FFF2-40B4-BE49-F238E27FC236}">
                  <a16:creationId xmlns:a16="http://schemas.microsoft.com/office/drawing/2014/main" id="{9AC7F5EE-58FA-443D-B3F7-68F9E29D903E}"/>
                </a:ext>
              </a:extLst>
            </p:cNvPr>
            <p:cNvCxnSpPr>
              <a:stCxn id="57" idx="3"/>
              <a:endCxn id="60" idx="2"/>
            </p:cNvCxnSpPr>
            <p:nvPr/>
          </p:nvCxnSpPr>
          <p:spPr>
            <a:xfrm flipV="1">
              <a:off x="2667000" y="4986393"/>
              <a:ext cx="824113" cy="7506"/>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cxnSp>
          <p:nvCxnSpPr>
            <p:cNvPr id="62" name="Straight Connector 61">
              <a:extLst>
                <a:ext uri="{FF2B5EF4-FFF2-40B4-BE49-F238E27FC236}">
                  <a16:creationId xmlns:a16="http://schemas.microsoft.com/office/drawing/2014/main" id="{0844615D-9757-449F-B0F0-4FE0204087D4}"/>
                </a:ext>
              </a:extLst>
            </p:cNvPr>
            <p:cNvCxnSpPr>
              <a:stCxn id="60" idx="6"/>
              <a:endCxn id="76" idx="1"/>
            </p:cNvCxnSpPr>
            <p:nvPr/>
          </p:nvCxnSpPr>
          <p:spPr>
            <a:xfrm>
              <a:off x="4039753" y="4986393"/>
              <a:ext cx="705129" cy="7506"/>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cxnSp>
          <p:nvCxnSpPr>
            <p:cNvPr id="63" name="Straight Connector 62">
              <a:extLst>
                <a:ext uri="{FF2B5EF4-FFF2-40B4-BE49-F238E27FC236}">
                  <a16:creationId xmlns:a16="http://schemas.microsoft.com/office/drawing/2014/main" id="{34B6F062-1AC3-493F-B8F1-3D04742DC784}"/>
                </a:ext>
              </a:extLst>
            </p:cNvPr>
            <p:cNvCxnSpPr>
              <a:endCxn id="60" idx="0"/>
            </p:cNvCxnSpPr>
            <p:nvPr/>
          </p:nvCxnSpPr>
          <p:spPr>
            <a:xfrm>
              <a:off x="3765432" y="1729243"/>
              <a:ext cx="1" cy="2984304"/>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grpSp>
      <p:grpSp>
        <p:nvGrpSpPr>
          <p:cNvPr id="75" name="Group 74">
            <a:extLst>
              <a:ext uri="{FF2B5EF4-FFF2-40B4-BE49-F238E27FC236}">
                <a16:creationId xmlns:a16="http://schemas.microsoft.com/office/drawing/2014/main" id="{AFA5CF51-D752-4203-A62F-F4B0D9FB6A6E}"/>
              </a:ext>
            </a:extLst>
          </p:cNvPr>
          <p:cNvGrpSpPr/>
          <p:nvPr/>
        </p:nvGrpSpPr>
        <p:grpSpPr>
          <a:xfrm>
            <a:off x="3627732" y="1779705"/>
            <a:ext cx="3858021" cy="3042727"/>
            <a:chOff x="4716642" y="1818421"/>
            <a:chExt cx="5246507" cy="4463578"/>
          </a:xfrm>
        </p:grpSpPr>
        <p:sp>
          <p:nvSpPr>
            <p:cNvPr id="76" name="Rectangle: Rounded Corners 75">
              <a:extLst>
                <a:ext uri="{FF2B5EF4-FFF2-40B4-BE49-F238E27FC236}">
                  <a16:creationId xmlns:a16="http://schemas.microsoft.com/office/drawing/2014/main" id="{AA1788A8-3AF8-438C-A273-C036E1FFFB91}"/>
                </a:ext>
              </a:extLst>
            </p:cNvPr>
            <p:cNvSpPr/>
            <p:nvPr/>
          </p:nvSpPr>
          <p:spPr>
            <a:xfrm>
              <a:off x="4744882" y="3328902"/>
              <a:ext cx="5218267" cy="2953097"/>
            </a:xfrm>
            <a:prstGeom prst="roundRect">
              <a:avLst>
                <a:gd name="adj" fmla="val 7405"/>
              </a:avLst>
            </a:prstGeom>
            <a:solidFill>
              <a:sysClr val="windowText" lastClr="000000">
                <a:alpha val="8000"/>
              </a:sysClr>
            </a:solidFill>
            <a:ln w="19050" cap="flat" cmpd="sng" algn="ctr">
              <a:solidFill>
                <a:srgbClr val="4E67C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77" b="0" i="0" u="none" strike="noStrike" kern="0" cap="none" spc="0" normalizeH="0" baseline="0" noProof="0">
                <a:ln>
                  <a:noFill/>
                </a:ln>
                <a:solidFill>
                  <a:prstClr val="white"/>
                </a:solidFill>
                <a:effectLst/>
                <a:uLnTx/>
                <a:uFillTx/>
                <a:latin typeface="Calibri" panose="020F0502020204030204"/>
                <a:ea typeface="+mn-ea"/>
                <a:cs typeface="Times New Roman" panose="02020603050405020304" pitchFamily="18" charset="0"/>
              </a:endParaRPr>
            </a:p>
          </p:txBody>
        </p:sp>
        <p:sp>
          <p:nvSpPr>
            <p:cNvPr id="77" name="Rectangle 76">
              <a:extLst>
                <a:ext uri="{FF2B5EF4-FFF2-40B4-BE49-F238E27FC236}">
                  <a16:creationId xmlns:a16="http://schemas.microsoft.com/office/drawing/2014/main" id="{DD3C9196-7787-4330-9CF0-59AC3B237B1D}"/>
                </a:ext>
              </a:extLst>
            </p:cNvPr>
            <p:cNvSpPr/>
            <p:nvPr/>
          </p:nvSpPr>
          <p:spPr>
            <a:xfrm>
              <a:off x="4955111" y="3479554"/>
              <a:ext cx="4834932" cy="498796"/>
            </a:xfrm>
            <a:prstGeom prst="rect">
              <a:avLst/>
            </a:prstGeom>
            <a:solidFill>
              <a:srgbClr val="4E67C8"/>
            </a:solidFill>
            <a:ln w="19050" cap="flat" cmpd="sng" algn="ctr">
              <a:solidFill>
                <a:srgbClr val="4E67C8">
                  <a:shade val="50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Consistently the best </a:t>
              </a:r>
              <a:r>
                <a:rPr kumimoji="0" lang="en-US" sz="1600" b="1" i="0" u="none" strike="noStrike" kern="0" cap="none" spc="0" normalizeH="0" baseline="0" noProof="0" dirty="0" err="1">
                  <a:ln>
                    <a:noFill/>
                  </a:ln>
                  <a:solidFill>
                    <a:prstClr val="white"/>
                  </a:solidFill>
                  <a:effectLst/>
                  <a:uLnTx/>
                  <a:uFillTx/>
                  <a:latin typeface="Calibri" panose="020F0502020204030204"/>
                  <a:ea typeface="+mn-ea"/>
                  <a:cs typeface="Times New Roman" panose="02020603050405020304" pitchFamily="18" charset="0"/>
                </a:rPr>
                <a:t>omakase</a:t>
              </a:r>
              <a:endParaRPr kumimoji="0" lang="en-US" sz="1600" b="1" i="0" u="none" strike="noStrike" kern="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p:txBody>
        </p:sp>
        <p:sp>
          <p:nvSpPr>
            <p:cNvPr id="78" name="TextBox 77">
              <a:extLst>
                <a:ext uri="{FF2B5EF4-FFF2-40B4-BE49-F238E27FC236}">
                  <a16:creationId xmlns:a16="http://schemas.microsoft.com/office/drawing/2014/main" id="{3345235D-5630-49BA-B730-41F513A87E2B}"/>
                </a:ext>
              </a:extLst>
            </p:cNvPr>
            <p:cNvSpPr txBox="1"/>
            <p:nvPr/>
          </p:nvSpPr>
          <p:spPr>
            <a:xfrm>
              <a:off x="7183998" y="4916935"/>
              <a:ext cx="379743" cy="74126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942" b="0" i="0" u="none" strike="noStrike" kern="0" cap="none" spc="0" normalizeH="0" baseline="0" noProof="0" dirty="0">
                  <a:ln>
                    <a:noFill/>
                  </a:ln>
                  <a:solidFill>
                    <a:prstClr val="black"/>
                  </a:solidFill>
                  <a:effectLst/>
                  <a:uLnTx/>
                  <a:uFillTx/>
                  <a:cs typeface="Times New Roman" panose="02020603050405020304" pitchFamily="18" charset="0"/>
                </a:rPr>
                <a:t>.</a:t>
              </a:r>
            </a:p>
          </p:txBody>
        </p:sp>
        <p:sp>
          <p:nvSpPr>
            <p:cNvPr id="79" name="TextBox 78">
              <a:extLst>
                <a:ext uri="{FF2B5EF4-FFF2-40B4-BE49-F238E27FC236}">
                  <a16:creationId xmlns:a16="http://schemas.microsoft.com/office/drawing/2014/main" id="{08BE9DE5-D496-40D6-B2B2-82B7658234E2}"/>
                </a:ext>
              </a:extLst>
            </p:cNvPr>
            <p:cNvSpPr txBox="1"/>
            <p:nvPr/>
          </p:nvSpPr>
          <p:spPr>
            <a:xfrm>
              <a:off x="7183998" y="5037585"/>
              <a:ext cx="379743" cy="74126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942" b="0" i="0" u="none" strike="noStrike" kern="0" cap="none" spc="0" normalizeH="0" baseline="0" noProof="0" dirty="0">
                  <a:ln>
                    <a:noFill/>
                  </a:ln>
                  <a:solidFill>
                    <a:prstClr val="black"/>
                  </a:solidFill>
                  <a:effectLst/>
                  <a:uLnTx/>
                  <a:uFillTx/>
                  <a:cs typeface="Times New Roman" panose="02020603050405020304" pitchFamily="18" charset="0"/>
                </a:rPr>
                <a:t>.</a:t>
              </a:r>
            </a:p>
          </p:txBody>
        </p:sp>
        <p:sp>
          <p:nvSpPr>
            <p:cNvPr id="80" name="TextBox 79">
              <a:extLst>
                <a:ext uri="{FF2B5EF4-FFF2-40B4-BE49-F238E27FC236}">
                  <a16:creationId xmlns:a16="http://schemas.microsoft.com/office/drawing/2014/main" id="{6808CE1B-11DC-4A82-8556-2CE08B47DC30}"/>
                </a:ext>
              </a:extLst>
            </p:cNvPr>
            <p:cNvSpPr txBox="1"/>
            <p:nvPr/>
          </p:nvSpPr>
          <p:spPr>
            <a:xfrm>
              <a:off x="7183998" y="5164586"/>
              <a:ext cx="379743" cy="74126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942" b="0" i="0" u="none" strike="noStrike" kern="0" cap="none" spc="0" normalizeH="0" baseline="0" noProof="0" dirty="0">
                  <a:ln>
                    <a:noFill/>
                  </a:ln>
                  <a:solidFill>
                    <a:prstClr val="black"/>
                  </a:solidFill>
                  <a:effectLst/>
                  <a:uLnTx/>
                  <a:uFillTx/>
                  <a:cs typeface="Times New Roman" panose="02020603050405020304" pitchFamily="18" charset="0"/>
                </a:rPr>
                <a:t>.</a:t>
              </a:r>
            </a:p>
          </p:txBody>
        </p:sp>
        <p:sp>
          <p:nvSpPr>
            <p:cNvPr id="81" name="TextBox 80">
              <a:extLst>
                <a:ext uri="{FF2B5EF4-FFF2-40B4-BE49-F238E27FC236}">
                  <a16:creationId xmlns:a16="http://schemas.microsoft.com/office/drawing/2014/main" id="{A502FFE4-2F65-4E3C-8067-08989817B9DB}"/>
                </a:ext>
              </a:extLst>
            </p:cNvPr>
            <p:cNvSpPr txBox="1"/>
            <p:nvPr/>
          </p:nvSpPr>
          <p:spPr>
            <a:xfrm>
              <a:off x="5509455" y="5821600"/>
              <a:ext cx="3689119" cy="4603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cs typeface="Times New Roman" panose="02020603050405020304" pitchFamily="18" charset="0"/>
                </a:rPr>
                <a:t>Contextually-Relevant “Facts”</a:t>
              </a:r>
            </a:p>
          </p:txBody>
        </p:sp>
        <p:sp>
          <p:nvSpPr>
            <p:cNvPr id="82" name="Rectangle 81">
              <a:extLst>
                <a:ext uri="{FF2B5EF4-FFF2-40B4-BE49-F238E27FC236}">
                  <a16:creationId xmlns:a16="http://schemas.microsoft.com/office/drawing/2014/main" id="{3CF2F6DC-EB96-46D3-99E5-0C04DB26F428}"/>
                </a:ext>
              </a:extLst>
            </p:cNvPr>
            <p:cNvSpPr/>
            <p:nvPr/>
          </p:nvSpPr>
          <p:spPr>
            <a:xfrm>
              <a:off x="4955111" y="4124431"/>
              <a:ext cx="4834932" cy="502920"/>
            </a:xfrm>
            <a:prstGeom prst="rect">
              <a:avLst/>
            </a:prstGeom>
            <a:solidFill>
              <a:srgbClr val="4E67C8"/>
            </a:solidFill>
            <a:ln w="19050" cap="flat" cmpd="sng" algn="ctr">
              <a:solidFill>
                <a:srgbClr val="4E67C8">
                  <a:shade val="50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Amazing sushi tasting </a:t>
              </a: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 </a:t>
              </a:r>
            </a:p>
          </p:txBody>
        </p:sp>
        <p:sp>
          <p:nvSpPr>
            <p:cNvPr id="83" name="Rectangle 82">
              <a:extLst>
                <a:ext uri="{FF2B5EF4-FFF2-40B4-BE49-F238E27FC236}">
                  <a16:creationId xmlns:a16="http://schemas.microsoft.com/office/drawing/2014/main" id="{B243E1A2-7F4E-41C7-B6BA-C35B182AD6AD}"/>
                </a:ext>
              </a:extLst>
            </p:cNvPr>
            <p:cNvSpPr/>
            <p:nvPr/>
          </p:nvSpPr>
          <p:spPr>
            <a:xfrm>
              <a:off x="4955111" y="4773432"/>
              <a:ext cx="4834932" cy="502920"/>
            </a:xfrm>
            <a:prstGeom prst="rect">
              <a:avLst/>
            </a:prstGeom>
            <a:solidFill>
              <a:srgbClr val="4E67C8"/>
            </a:solidFill>
            <a:ln w="19050" cap="flat" cmpd="sng" algn="ctr">
              <a:solidFill>
                <a:srgbClr val="4E67C8">
                  <a:shade val="50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They were out of </a:t>
              </a:r>
              <a:r>
                <a:rPr kumimoji="0" lang="en-US" sz="1600" b="1" i="0" u="none" strike="noStrike" kern="0" cap="none" spc="0" normalizeH="0" baseline="0" noProof="0" dirty="0" err="1">
                  <a:ln>
                    <a:noFill/>
                  </a:ln>
                  <a:solidFill>
                    <a:prstClr val="white"/>
                  </a:solidFill>
                  <a:effectLst/>
                  <a:uLnTx/>
                  <a:uFillTx/>
                  <a:latin typeface="Calibri" panose="020F0502020204030204"/>
                  <a:ea typeface="+mn-ea"/>
                  <a:cs typeface="Times New Roman" panose="02020603050405020304" pitchFamily="18" charset="0"/>
                </a:rPr>
                <a:t>kaisui</a:t>
              </a: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 </a:t>
              </a: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a:t>
              </a: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 </a:t>
              </a:r>
            </a:p>
          </p:txBody>
        </p:sp>
        <p:cxnSp>
          <p:nvCxnSpPr>
            <p:cNvPr id="84" name="Straight Connector 83">
              <a:extLst>
                <a:ext uri="{FF2B5EF4-FFF2-40B4-BE49-F238E27FC236}">
                  <a16:creationId xmlns:a16="http://schemas.microsoft.com/office/drawing/2014/main" id="{3CF663A4-B378-429E-98E2-44860A9CCB9F}"/>
                </a:ext>
              </a:extLst>
            </p:cNvPr>
            <p:cNvCxnSpPr>
              <a:endCxn id="52" idx="4"/>
            </p:cNvCxnSpPr>
            <p:nvPr/>
          </p:nvCxnSpPr>
          <p:spPr>
            <a:xfrm flipH="1" flipV="1">
              <a:off x="6119390" y="1818421"/>
              <a:ext cx="34983" cy="1521542"/>
            </a:xfrm>
            <a:prstGeom prst="line">
              <a:avLst/>
            </a:prstGeom>
            <a:noFill/>
            <a:ln w="4445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sp>
          <p:nvSpPr>
            <p:cNvPr id="85" name="Rectangle 84">
              <a:extLst>
                <a:ext uri="{FF2B5EF4-FFF2-40B4-BE49-F238E27FC236}">
                  <a16:creationId xmlns:a16="http://schemas.microsoft.com/office/drawing/2014/main" id="{89C68BDD-B340-44D0-A895-C5EF884E6D44}"/>
                </a:ext>
              </a:extLst>
            </p:cNvPr>
            <p:cNvSpPr/>
            <p:nvPr/>
          </p:nvSpPr>
          <p:spPr>
            <a:xfrm>
              <a:off x="5838291" y="2550073"/>
              <a:ext cx="1473189" cy="402675"/>
            </a:xfrm>
            <a:prstGeom prst="rect">
              <a:avLst/>
            </a:prstGeom>
            <a:solidFill>
              <a:sysClr val="window" lastClr="FFFFFF">
                <a:lumMod val="85000"/>
              </a:sysClr>
            </a:solidFill>
            <a:ln>
              <a:solidFill>
                <a:sysClr val="windowText" lastClr="000000"/>
              </a:solidFill>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24" b="1" i="0" u="none" strike="noStrike" kern="0" cap="none" spc="0" normalizeH="0" baseline="0" noProof="0" dirty="0">
                  <a:ln>
                    <a:noFill/>
                  </a:ln>
                  <a:solidFill>
                    <a:prstClr val="black"/>
                  </a:solidFill>
                  <a:effectLst/>
                  <a:uLnTx/>
                  <a:uFillTx/>
                  <a:cs typeface="Times New Roman" panose="02020603050405020304" pitchFamily="18" charset="0"/>
                </a:rPr>
                <a:t>Fact Encoder</a:t>
              </a:r>
              <a:endParaRPr kumimoji="0" lang="en-US" sz="1471" b="0" i="0" u="none" strike="noStrike" kern="0" cap="none" spc="0" normalizeH="0" baseline="0" noProof="0" dirty="0">
                <a:ln>
                  <a:noFill/>
                </a:ln>
                <a:solidFill>
                  <a:prstClr val="black"/>
                </a:solidFill>
                <a:effectLst/>
                <a:uLnTx/>
                <a:uFillTx/>
              </a:endParaRPr>
            </a:p>
          </p:txBody>
        </p:sp>
        <p:cxnSp>
          <p:nvCxnSpPr>
            <p:cNvPr id="86" name="Straight Connector 85">
              <a:extLst>
                <a:ext uri="{FF2B5EF4-FFF2-40B4-BE49-F238E27FC236}">
                  <a16:creationId xmlns:a16="http://schemas.microsoft.com/office/drawing/2014/main" id="{E28CA4FD-A201-4C81-AD68-163CBD94C5E8}"/>
                </a:ext>
              </a:extLst>
            </p:cNvPr>
            <p:cNvCxnSpPr>
              <a:stCxn id="55" idx="2"/>
              <a:endCxn id="85" idx="1"/>
            </p:cNvCxnSpPr>
            <p:nvPr/>
          </p:nvCxnSpPr>
          <p:spPr>
            <a:xfrm>
              <a:off x="4716642" y="1933389"/>
              <a:ext cx="1121649" cy="818023"/>
            </a:xfrm>
            <a:prstGeom prst="line">
              <a:avLst/>
            </a:prstGeom>
            <a:noFill/>
            <a:ln w="38100" cap="flat" cmpd="sng" algn="ctr">
              <a:solidFill>
                <a:sysClr val="windowText" lastClr="000000"/>
              </a:solidFill>
              <a:prstDash val="solid"/>
              <a:tailEnd type="stealth" w="lg" len="lg"/>
            </a:ln>
            <a:effectLst>
              <a:outerShdw blurRad="38100" dist="30000" dir="5400000" rotWithShape="0">
                <a:srgbClr val="000000">
                  <a:alpha val="45000"/>
                </a:srgbClr>
              </a:outerShdw>
            </a:effectLst>
          </p:spPr>
        </p:cxnSp>
      </p:grpSp>
    </p:spTree>
    <p:extLst>
      <p:ext uri="{BB962C8B-B14F-4D97-AF65-F5344CB8AC3E}">
        <p14:creationId xmlns:p14="http://schemas.microsoft.com/office/powerpoint/2010/main" val="67893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35D4B-52E0-4C16-8F05-05FF50EE9025}"/>
              </a:ext>
            </a:extLst>
          </p:cNvPr>
          <p:cNvSpPr>
            <a:spLocks noGrp="1"/>
          </p:cNvSpPr>
          <p:nvPr>
            <p:ph type="title"/>
          </p:nvPr>
        </p:nvSpPr>
        <p:spPr/>
        <p:txBody>
          <a:bodyPr>
            <a:normAutofit/>
          </a:bodyPr>
          <a:lstStyle/>
          <a:p>
            <a:r>
              <a:rPr lang="en-US" sz="3200" dirty="0"/>
              <a:t>Conversational Agents</a:t>
            </a:r>
          </a:p>
        </p:txBody>
      </p:sp>
      <p:graphicFrame>
        <p:nvGraphicFramePr>
          <p:cNvPr id="5" name="Content Placeholder 4">
            <a:extLst>
              <a:ext uri="{FF2B5EF4-FFF2-40B4-BE49-F238E27FC236}">
                <a16:creationId xmlns:a16="http://schemas.microsoft.com/office/drawing/2014/main" id="{CF40B608-7B44-4BDB-B2F2-0D7C296A4054}"/>
              </a:ext>
            </a:extLst>
          </p:cNvPr>
          <p:cNvGraphicFramePr>
            <a:graphicFrameLocks noGrp="1"/>
          </p:cNvGraphicFramePr>
          <p:nvPr>
            <p:ph idx="1"/>
            <p:extLst>
              <p:ext uri="{D42A27DB-BD31-4B8C-83A1-F6EECF244321}">
                <p14:modId xmlns:p14="http://schemas.microsoft.com/office/powerpoint/2010/main" val="2781841663"/>
              </p:ext>
            </p:extLst>
          </p:nvPr>
        </p:nvGraphicFramePr>
        <p:xfrm>
          <a:off x="2091556" y="945171"/>
          <a:ext cx="6780213"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B5CA3C4-CF40-4834-BAAC-9EA4000A59B2}"/>
              </a:ext>
            </a:extLst>
          </p:cNvPr>
          <p:cNvSpPr>
            <a:spLocks noGrp="1"/>
          </p:cNvSpPr>
          <p:nvPr>
            <p:ph type="sldNum" sz="quarter" idx="12"/>
          </p:nvPr>
        </p:nvSpPr>
        <p:spPr/>
        <p:txBody>
          <a:bodyPr/>
          <a:lstStyle/>
          <a:p>
            <a:pPr algn="r" defTabSz="342900">
              <a:defRPr/>
            </a:pPr>
            <a:fld id="{629637A9-119A-49DA-BD12-AAC58B377D80}" type="slidenum">
              <a:rPr kumimoji="0" lang="en-US" b="0" smtClean="0"/>
              <a:pPr algn="r" defTabSz="342900">
                <a:defRPr/>
              </a:pPr>
              <a:t>41</a:t>
            </a:fld>
            <a:endParaRPr kumimoji="0" lang="en-US" b="0" dirty="0"/>
          </a:p>
        </p:txBody>
      </p:sp>
      <p:graphicFrame>
        <p:nvGraphicFramePr>
          <p:cNvPr id="6" name="Content Placeholder 4">
            <a:extLst>
              <a:ext uri="{FF2B5EF4-FFF2-40B4-BE49-F238E27FC236}">
                <a16:creationId xmlns:a16="http://schemas.microsoft.com/office/drawing/2014/main" id="{96D6E1BA-F31B-4DB9-9E14-14FDE76DD9FA}"/>
              </a:ext>
            </a:extLst>
          </p:cNvPr>
          <p:cNvGraphicFramePr>
            <a:graphicFrameLocks/>
          </p:cNvGraphicFramePr>
          <p:nvPr>
            <p:extLst>
              <p:ext uri="{D42A27DB-BD31-4B8C-83A1-F6EECF244321}">
                <p14:modId xmlns:p14="http://schemas.microsoft.com/office/powerpoint/2010/main" val="109629983"/>
              </p:ext>
            </p:extLst>
          </p:nvPr>
        </p:nvGraphicFramePr>
        <p:xfrm>
          <a:off x="2133600" y="2669024"/>
          <a:ext cx="6780213" cy="2362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a:extLst>
              <a:ext uri="{FF2B5EF4-FFF2-40B4-BE49-F238E27FC236}">
                <a16:creationId xmlns:a16="http://schemas.microsoft.com/office/drawing/2014/main" id="{AF7EFE77-DE7A-4165-B96F-65BF23596869}"/>
              </a:ext>
            </a:extLst>
          </p:cNvPr>
          <p:cNvSpPr txBox="1"/>
          <p:nvPr/>
        </p:nvSpPr>
        <p:spPr>
          <a:xfrm>
            <a:off x="721455" y="1428750"/>
            <a:ext cx="1295400" cy="369332"/>
          </a:xfrm>
          <a:prstGeom prst="rect">
            <a:avLst/>
          </a:prstGeom>
          <a:noFill/>
        </p:spPr>
        <p:txBody>
          <a:bodyPr wrap="square" rtlCol="0">
            <a:spAutoFit/>
          </a:bodyPr>
          <a:lstStyle/>
          <a:p>
            <a:r>
              <a:rPr lang="en-US" dirty="0"/>
              <a:t>Chit-Chat</a:t>
            </a:r>
          </a:p>
        </p:txBody>
      </p:sp>
      <p:sp>
        <p:nvSpPr>
          <p:cNvPr id="8" name="TextBox 7">
            <a:extLst>
              <a:ext uri="{FF2B5EF4-FFF2-40B4-BE49-F238E27FC236}">
                <a16:creationId xmlns:a16="http://schemas.microsoft.com/office/drawing/2014/main" id="{A191E6D7-C557-41A3-8CB7-575A94AD74E8}"/>
              </a:ext>
            </a:extLst>
          </p:cNvPr>
          <p:cNvSpPr txBox="1"/>
          <p:nvPr/>
        </p:nvSpPr>
        <p:spPr>
          <a:xfrm>
            <a:off x="762000" y="3377697"/>
            <a:ext cx="1982788" cy="369332"/>
          </a:xfrm>
          <a:prstGeom prst="rect">
            <a:avLst/>
          </a:prstGeom>
          <a:noFill/>
        </p:spPr>
        <p:txBody>
          <a:bodyPr wrap="square" rtlCol="0">
            <a:spAutoFit/>
          </a:bodyPr>
          <a:lstStyle/>
          <a:p>
            <a:r>
              <a:rPr lang="en-US" dirty="0"/>
              <a:t>Task-Oriented</a:t>
            </a:r>
          </a:p>
        </p:txBody>
      </p:sp>
    </p:spTree>
    <p:extLst>
      <p:ext uri="{BB962C8B-B14F-4D97-AF65-F5344CB8AC3E}">
        <p14:creationId xmlns:p14="http://schemas.microsoft.com/office/powerpoint/2010/main" val="135470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Evolution Roadmap</a:t>
            </a:r>
          </a:p>
        </p:txBody>
      </p:sp>
      <p:sp>
        <p:nvSpPr>
          <p:cNvPr id="4" name="投影片編號版面配置區 3"/>
          <p:cNvSpPr>
            <a:spLocks noGrp="1"/>
          </p:cNvSpPr>
          <p:nvPr>
            <p:ph type="sldNum" sz="quarter" idx="12"/>
          </p:nvPr>
        </p:nvSpPr>
        <p:spPr/>
        <p:txBody>
          <a:bodyPr/>
          <a:lstStyle/>
          <a:p>
            <a:pPr algn="r" defTabSz="342900">
              <a:defRPr/>
            </a:pPr>
            <a:fld id="{629637A9-119A-49DA-BD12-AAC58B377D80}" type="slidenum">
              <a:rPr kumimoji="0" lang="en-US" b="0" smtClean="0"/>
              <a:pPr algn="r" defTabSz="342900">
                <a:defRPr/>
              </a:pPr>
              <a:t>42</a:t>
            </a:fld>
            <a:endParaRPr kumimoji="0" lang="en-US" b="0" dirty="0"/>
          </a:p>
        </p:txBody>
      </p:sp>
      <p:sp>
        <p:nvSpPr>
          <p:cNvPr id="17" name="Rounded Rectangle 3"/>
          <p:cNvSpPr/>
          <p:nvPr/>
        </p:nvSpPr>
        <p:spPr>
          <a:xfrm>
            <a:off x="3348737" y="3826695"/>
            <a:ext cx="2570615" cy="5486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Knowledge based system</a:t>
            </a:r>
          </a:p>
        </p:txBody>
      </p:sp>
      <p:sp>
        <p:nvSpPr>
          <p:cNvPr id="18" name="Rounded Rectangle 6"/>
          <p:cNvSpPr/>
          <p:nvPr/>
        </p:nvSpPr>
        <p:spPr>
          <a:xfrm>
            <a:off x="3348737" y="2825943"/>
            <a:ext cx="2570615" cy="5486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Common sense system</a:t>
            </a:r>
          </a:p>
        </p:txBody>
      </p:sp>
      <p:sp>
        <p:nvSpPr>
          <p:cNvPr id="19" name="Rounded Rectangle 7"/>
          <p:cNvSpPr/>
          <p:nvPr/>
        </p:nvSpPr>
        <p:spPr>
          <a:xfrm>
            <a:off x="3474594" y="1889262"/>
            <a:ext cx="2211385" cy="5486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Empathetic systems</a:t>
            </a:r>
          </a:p>
        </p:txBody>
      </p:sp>
      <p:cxnSp>
        <p:nvCxnSpPr>
          <p:cNvPr id="21" name="Straight Arrow Connector 10"/>
          <p:cNvCxnSpPr/>
          <p:nvPr/>
        </p:nvCxnSpPr>
        <p:spPr>
          <a:xfrm>
            <a:off x="1585399" y="4608918"/>
            <a:ext cx="6283941"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11"/>
          <p:cNvSpPr txBox="1"/>
          <p:nvPr/>
        </p:nvSpPr>
        <p:spPr>
          <a:xfrm>
            <a:off x="3200401" y="4622979"/>
            <a:ext cx="2846805" cy="369332"/>
          </a:xfrm>
          <a:prstGeom prst="rect">
            <a:avLst/>
          </a:prstGeom>
          <a:noFill/>
        </p:spPr>
        <p:txBody>
          <a:bodyPr wrap="none" rtlCol="0">
            <a:spAutoFit/>
          </a:bodyPr>
          <a:lstStyle/>
          <a:p>
            <a:r>
              <a:rPr lang="en-US" dirty="0"/>
              <a:t>Dialogue breadth (coverage)</a:t>
            </a:r>
          </a:p>
        </p:txBody>
      </p:sp>
      <p:cxnSp>
        <p:nvCxnSpPr>
          <p:cNvPr id="23" name="Straight Arrow Connector 14"/>
          <p:cNvCxnSpPr/>
          <p:nvPr/>
        </p:nvCxnSpPr>
        <p:spPr>
          <a:xfrm flipV="1">
            <a:off x="1585398" y="1412776"/>
            <a:ext cx="0" cy="319614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15"/>
          <p:cNvSpPr txBox="1"/>
          <p:nvPr/>
        </p:nvSpPr>
        <p:spPr>
          <a:xfrm rot="16200000">
            <a:off x="-65669" y="2964952"/>
            <a:ext cx="2837636" cy="369332"/>
          </a:xfrm>
          <a:prstGeom prst="rect">
            <a:avLst/>
          </a:prstGeom>
          <a:noFill/>
        </p:spPr>
        <p:txBody>
          <a:bodyPr wrap="none" rtlCol="0">
            <a:spAutoFit/>
          </a:bodyPr>
          <a:lstStyle/>
          <a:p>
            <a:r>
              <a:rPr lang="en-US" dirty="0"/>
              <a:t>Dialogue depth (complexity)</a:t>
            </a:r>
          </a:p>
        </p:txBody>
      </p:sp>
      <p:sp>
        <p:nvSpPr>
          <p:cNvPr id="25" name="TextBox 17"/>
          <p:cNvSpPr txBox="1"/>
          <p:nvPr/>
        </p:nvSpPr>
        <p:spPr>
          <a:xfrm>
            <a:off x="2400654" y="3601990"/>
            <a:ext cx="1906997" cy="369332"/>
          </a:xfrm>
          <a:prstGeom prst="rect">
            <a:avLst/>
          </a:prstGeom>
          <a:noFill/>
        </p:spPr>
        <p:txBody>
          <a:bodyPr wrap="none" rtlCol="0">
            <a:spAutoFit/>
          </a:bodyPr>
          <a:lstStyle/>
          <a:p>
            <a:r>
              <a:rPr lang="en-US" dirty="0"/>
              <a:t>What is influenza?</a:t>
            </a:r>
          </a:p>
        </p:txBody>
      </p:sp>
      <p:sp>
        <p:nvSpPr>
          <p:cNvPr id="26" name="TextBox 18"/>
          <p:cNvSpPr txBox="1"/>
          <p:nvPr/>
        </p:nvSpPr>
        <p:spPr>
          <a:xfrm>
            <a:off x="2319046" y="2588830"/>
            <a:ext cx="2818720" cy="369332"/>
          </a:xfrm>
          <a:prstGeom prst="rect">
            <a:avLst/>
          </a:prstGeom>
          <a:noFill/>
        </p:spPr>
        <p:txBody>
          <a:bodyPr wrap="none" rtlCol="0">
            <a:spAutoFit/>
          </a:bodyPr>
          <a:lstStyle/>
          <a:p>
            <a:r>
              <a:rPr lang="en-US" dirty="0"/>
              <a:t>I’ve got a cold what do I do?</a:t>
            </a:r>
          </a:p>
        </p:txBody>
      </p:sp>
      <p:sp>
        <p:nvSpPr>
          <p:cNvPr id="27" name="TextBox 19"/>
          <p:cNvSpPr txBox="1"/>
          <p:nvPr/>
        </p:nvSpPr>
        <p:spPr>
          <a:xfrm>
            <a:off x="4119068" y="3237223"/>
            <a:ext cx="1512850" cy="369332"/>
          </a:xfrm>
          <a:prstGeom prst="rect">
            <a:avLst/>
          </a:prstGeom>
          <a:noFill/>
        </p:spPr>
        <p:txBody>
          <a:bodyPr wrap="none" rtlCol="0">
            <a:spAutoFit/>
          </a:bodyPr>
          <a:lstStyle/>
          <a:p>
            <a:r>
              <a:rPr lang="en-US" dirty="0"/>
              <a:t>Tell me a joke.</a:t>
            </a:r>
          </a:p>
        </p:txBody>
      </p:sp>
      <p:sp>
        <p:nvSpPr>
          <p:cNvPr id="28" name="TextBox 20"/>
          <p:cNvSpPr txBox="1"/>
          <p:nvPr/>
        </p:nvSpPr>
        <p:spPr>
          <a:xfrm>
            <a:off x="5498188" y="1865527"/>
            <a:ext cx="1177566" cy="369332"/>
          </a:xfrm>
          <a:prstGeom prst="rect">
            <a:avLst/>
          </a:prstGeom>
          <a:noFill/>
        </p:spPr>
        <p:txBody>
          <a:bodyPr wrap="none" rtlCol="0">
            <a:spAutoFit/>
          </a:bodyPr>
          <a:lstStyle/>
          <a:p>
            <a:r>
              <a:rPr lang="en-US" dirty="0"/>
              <a:t>I feel sad</a:t>
            </a:r>
            <a:r>
              <a:rPr lang="is-IS" dirty="0"/>
              <a:t>…</a:t>
            </a:r>
            <a:endParaRPr lang="en-US" dirty="0"/>
          </a:p>
        </p:txBody>
      </p:sp>
    </p:spTree>
    <p:extLst>
      <p:ext uri="{BB962C8B-B14F-4D97-AF65-F5344CB8AC3E}">
        <p14:creationId xmlns:p14="http://schemas.microsoft.com/office/powerpoint/2010/main" val="285377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i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circle(i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High-Level Intention Learning</a:t>
            </a:r>
            <a:r>
              <a:rPr lang="en-US" sz="2800" dirty="0"/>
              <a:t> </a:t>
            </a:r>
            <a:r>
              <a:rPr lang="en-US" sz="1700" dirty="0"/>
              <a:t>(</a:t>
            </a:r>
            <a:r>
              <a:rPr lang="en-US" sz="1700" dirty="0">
                <a:hlinkClick r:id="rId2"/>
              </a:rPr>
              <a:t>Sun et al., 2016</a:t>
            </a:r>
            <a:r>
              <a:rPr lang="en-US" sz="1700" dirty="0"/>
              <a:t>; </a:t>
            </a:r>
            <a:r>
              <a:rPr lang="en-US" sz="1700" dirty="0">
                <a:hlinkClick r:id="rId3"/>
              </a:rPr>
              <a:t>Sun et al., 2016</a:t>
            </a:r>
            <a:r>
              <a:rPr lang="en-US" sz="1700" dirty="0"/>
              <a:t>)</a:t>
            </a:r>
          </a:p>
        </p:txBody>
      </p:sp>
      <p:sp>
        <p:nvSpPr>
          <p:cNvPr id="3" name="內容版面配置區 2"/>
          <p:cNvSpPr>
            <a:spLocks noGrp="1"/>
          </p:cNvSpPr>
          <p:nvPr>
            <p:ph idx="1"/>
          </p:nvPr>
        </p:nvSpPr>
        <p:spPr/>
        <p:txBody>
          <a:bodyPr/>
          <a:lstStyle/>
          <a:p>
            <a:r>
              <a:rPr lang="en-US" dirty="0"/>
              <a:t>High-level intention may span several domains</a:t>
            </a:r>
          </a:p>
        </p:txBody>
      </p:sp>
      <p:sp>
        <p:nvSpPr>
          <p:cNvPr id="16" name="Curved Down Arrow 15"/>
          <p:cNvSpPr/>
          <p:nvPr/>
        </p:nvSpPr>
        <p:spPr>
          <a:xfrm>
            <a:off x="6559255" y="1766261"/>
            <a:ext cx="1030855" cy="334760"/>
          </a:xfrm>
          <a:prstGeom prst="curvedDownArrow">
            <a:avLst/>
          </a:prstGeom>
          <a:ln/>
        </p:spPr>
        <p:style>
          <a:lnRef idx="1">
            <a:schemeClr val="dk1"/>
          </a:lnRef>
          <a:fillRef idx="3">
            <a:schemeClr val="dk1"/>
          </a:fillRef>
          <a:effectRef idx="2">
            <a:schemeClr val="dk1"/>
          </a:effectRef>
          <a:fontRef idx="minor">
            <a:schemeClr val="lt1"/>
          </a:fontRef>
        </p:style>
        <p:txBody>
          <a:bodyPr rtlCol="0" anchor="ctr"/>
          <a:lstStyle/>
          <a:p>
            <a:pPr algn="ctr">
              <a:defRPr/>
            </a:pPr>
            <a:endParaRPr lang="en-US" sz="1100" kern="0">
              <a:solidFill>
                <a:prstClr val="black"/>
              </a:solidFill>
              <a:latin typeface="Cambria"/>
            </a:endParaRPr>
          </a:p>
        </p:txBody>
      </p:sp>
      <p:sp>
        <p:nvSpPr>
          <p:cNvPr id="19" name="想法泡泡: 雲朵 18"/>
          <p:cNvSpPr/>
          <p:nvPr/>
        </p:nvSpPr>
        <p:spPr>
          <a:xfrm>
            <a:off x="1143001" y="1771861"/>
            <a:ext cx="4028707" cy="419757"/>
          </a:xfrm>
          <a:prstGeom prst="cloudCallout">
            <a:avLst>
              <a:gd name="adj1" fmla="val -16921"/>
              <a:gd name="adj2" fmla="val 96499"/>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600" kern="0" dirty="0">
                <a:solidFill>
                  <a:prstClr val="black"/>
                </a:solidFill>
              </a:rPr>
              <a:t>Schedule a lunch with Vivian.</a:t>
            </a:r>
          </a:p>
        </p:txBody>
      </p:sp>
      <p:pic>
        <p:nvPicPr>
          <p:cNvPr id="7172" name="Picture 4" descr="「Maps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1691" y="2023600"/>
            <a:ext cx="733115" cy="73311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Messenger icon」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2106" y="2065815"/>
            <a:ext cx="697225" cy="697225"/>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music app icon」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9836" y="2050332"/>
            <a:ext cx="673616" cy="673616"/>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4609681" y="2648111"/>
            <a:ext cx="1676400" cy="338554"/>
          </a:xfrm>
          <a:prstGeom prst="rect">
            <a:avLst/>
          </a:prstGeom>
          <a:noFill/>
        </p:spPr>
        <p:txBody>
          <a:bodyPr wrap="square" rtlCol="0">
            <a:spAutoFit/>
          </a:bodyPr>
          <a:lstStyle/>
          <a:p>
            <a:r>
              <a:rPr lang="en-US" sz="1600" dirty="0"/>
              <a:t>find restaurant</a:t>
            </a:r>
          </a:p>
        </p:txBody>
      </p:sp>
      <p:pic>
        <p:nvPicPr>
          <p:cNvPr id="7190" name="Picture 22" descr="「smart phone icon」的圖片搜尋結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24263" y="2512038"/>
            <a:ext cx="686181" cy="686181"/>
          </a:xfrm>
          <a:prstGeom prst="rect">
            <a:avLst/>
          </a:prstGeom>
          <a:noFill/>
          <a:extLst>
            <a:ext uri="{909E8E84-426E-40DD-AFC4-6F175D3DCCD1}">
              <a14:hiddenFill xmlns:a14="http://schemas.microsoft.com/office/drawing/2010/main">
                <a:solidFill>
                  <a:srgbClr val="FFFFFF"/>
                </a:solidFill>
              </a14:hiddenFill>
            </a:ext>
          </a:extLst>
        </p:spPr>
      </p:pic>
      <p:sp>
        <p:nvSpPr>
          <p:cNvPr id="32" name="文字方塊 31"/>
          <p:cNvSpPr txBox="1"/>
          <p:nvPr/>
        </p:nvSpPr>
        <p:spPr>
          <a:xfrm>
            <a:off x="5913709" y="2643546"/>
            <a:ext cx="1676400" cy="338554"/>
          </a:xfrm>
          <a:prstGeom prst="rect">
            <a:avLst/>
          </a:prstGeom>
          <a:noFill/>
        </p:spPr>
        <p:txBody>
          <a:bodyPr wrap="square" rtlCol="0">
            <a:spAutoFit/>
          </a:bodyPr>
          <a:lstStyle/>
          <a:p>
            <a:r>
              <a:rPr lang="en-US" sz="1600" dirty="0"/>
              <a:t>check location</a:t>
            </a:r>
          </a:p>
        </p:txBody>
      </p:sp>
      <p:sp>
        <p:nvSpPr>
          <p:cNvPr id="33" name="文字方塊 32"/>
          <p:cNvSpPr txBox="1"/>
          <p:nvPr/>
        </p:nvSpPr>
        <p:spPr>
          <a:xfrm>
            <a:off x="7174586" y="2649738"/>
            <a:ext cx="915979" cy="338554"/>
          </a:xfrm>
          <a:prstGeom prst="rect">
            <a:avLst/>
          </a:prstGeom>
          <a:noFill/>
        </p:spPr>
        <p:txBody>
          <a:bodyPr wrap="square" rtlCol="0">
            <a:spAutoFit/>
          </a:bodyPr>
          <a:lstStyle/>
          <a:p>
            <a:r>
              <a:rPr lang="en-US" sz="1600" dirty="0"/>
              <a:t>contact</a:t>
            </a:r>
          </a:p>
        </p:txBody>
      </p:sp>
      <p:sp>
        <p:nvSpPr>
          <p:cNvPr id="34" name="文字方塊 33"/>
          <p:cNvSpPr txBox="1"/>
          <p:nvPr/>
        </p:nvSpPr>
        <p:spPr>
          <a:xfrm>
            <a:off x="7892755" y="2636751"/>
            <a:ext cx="1234237" cy="338554"/>
          </a:xfrm>
          <a:prstGeom prst="rect">
            <a:avLst/>
          </a:prstGeom>
          <a:noFill/>
        </p:spPr>
        <p:txBody>
          <a:bodyPr wrap="square" rtlCol="0">
            <a:spAutoFit/>
          </a:bodyPr>
          <a:lstStyle/>
          <a:p>
            <a:r>
              <a:rPr lang="en-US" sz="1600" dirty="0"/>
              <a:t>play music</a:t>
            </a:r>
          </a:p>
        </p:txBody>
      </p:sp>
      <p:pic>
        <p:nvPicPr>
          <p:cNvPr id="35" name="Picture 4" descr="http://1.bp.blogspot.com/-0HndLYqAHJ4/UNrdSPf_9sI/AAAAAAAAAG0/kMX457rqsrM/s1600/Cartoon_Robo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02664" y="3028508"/>
            <a:ext cx="1139933" cy="1793405"/>
          </a:xfrm>
          <a:prstGeom prst="rect">
            <a:avLst/>
          </a:prstGeom>
          <a:noFill/>
          <a:extLst>
            <a:ext uri="{909E8E84-426E-40DD-AFC4-6F175D3DCCD1}">
              <a14:hiddenFill xmlns:a14="http://schemas.microsoft.com/office/drawing/2010/main">
                <a:solidFill>
                  <a:srgbClr val="FFFFFF"/>
                </a:solidFill>
              </a14:hiddenFill>
            </a:ext>
          </a:extLst>
        </p:spPr>
      </p:pic>
      <p:sp>
        <p:nvSpPr>
          <p:cNvPr id="25" name="語音泡泡: 圓角矩形 24"/>
          <p:cNvSpPr/>
          <p:nvPr/>
        </p:nvSpPr>
        <p:spPr>
          <a:xfrm>
            <a:off x="2308876" y="3259223"/>
            <a:ext cx="3610271" cy="329184"/>
          </a:xfrm>
          <a:prstGeom prst="wedgeRoundRectCallout">
            <a:avLst>
              <a:gd name="adj1" fmla="val 62781"/>
              <a:gd name="adj2" fmla="val 16780"/>
              <a:gd name="adj3" fmla="val 16667"/>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What kind of restaurants do you prefer?</a:t>
            </a:r>
          </a:p>
        </p:txBody>
      </p:sp>
      <p:sp>
        <p:nvSpPr>
          <p:cNvPr id="37" name="語音泡泡: 圓角矩形 36"/>
          <p:cNvSpPr/>
          <p:nvPr/>
        </p:nvSpPr>
        <p:spPr>
          <a:xfrm>
            <a:off x="4213876" y="3657288"/>
            <a:ext cx="1705271" cy="329184"/>
          </a:xfrm>
          <a:prstGeom prst="wedgeRoundRectCallout">
            <a:avLst>
              <a:gd name="adj1" fmla="val 74246"/>
              <a:gd name="adj2" fmla="val -24439"/>
              <a:gd name="adj3" fmla="val 16667"/>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The distance is …</a:t>
            </a:r>
          </a:p>
        </p:txBody>
      </p:sp>
      <p:sp>
        <p:nvSpPr>
          <p:cNvPr id="38" name="語音泡泡: 圓角矩形 37"/>
          <p:cNvSpPr/>
          <p:nvPr/>
        </p:nvSpPr>
        <p:spPr>
          <a:xfrm>
            <a:off x="1447801" y="4052424"/>
            <a:ext cx="4474278" cy="330647"/>
          </a:xfrm>
          <a:prstGeom prst="wedgeRoundRectCallout">
            <a:avLst>
              <a:gd name="adj1" fmla="val 57154"/>
              <a:gd name="adj2" fmla="val -49755"/>
              <a:gd name="adj3" fmla="val 16667"/>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Should I send the restaurant information to Vivian?</a:t>
            </a:r>
          </a:p>
        </p:txBody>
      </p:sp>
      <p:sp>
        <p:nvSpPr>
          <p:cNvPr id="39" name="Text Box 75"/>
          <p:cNvSpPr txBox="1">
            <a:spLocks noChangeArrowheads="1"/>
          </p:cNvSpPr>
          <p:nvPr/>
        </p:nvSpPr>
        <p:spPr bwMode="auto">
          <a:xfrm>
            <a:off x="609600" y="4666808"/>
            <a:ext cx="8077200" cy="338554"/>
          </a:xfrm>
          <a:prstGeom prst="rect">
            <a:avLst/>
          </a:prstGeom>
          <a:solidFill>
            <a:srgbClr val="FFFF99"/>
          </a:solidFill>
          <a:ln w="3175">
            <a:solidFill>
              <a:sysClr val="windowText" lastClr="000000">
                <a:lumMod val="65000"/>
                <a:lumOff val="35000"/>
              </a:sysClr>
            </a:solidFill>
            <a:prstDash val="dashDot"/>
            <a:miter lim="800000"/>
            <a:headEnd/>
            <a:tailEnd/>
          </a:ln>
        </p:spPr>
        <p:txBody>
          <a:bodyPr wrap="square">
            <a:spAutoFit/>
          </a:bodyPr>
          <a:lstStyle/>
          <a:p>
            <a:pPr algn="ctr" defTabSz="342900">
              <a:defRPr/>
            </a:pPr>
            <a:r>
              <a:rPr lang="en-US" altLang="zh-CN" sz="1600" kern="0" dirty="0">
                <a:solidFill>
                  <a:prstClr val="black"/>
                </a:solidFill>
              </a:rPr>
              <a:t>Users interact via </a:t>
            </a:r>
            <a:r>
              <a:rPr lang="en-US" altLang="zh-CN" sz="1600" u="sng" kern="0" dirty="0">
                <a:solidFill>
                  <a:prstClr val="black"/>
                </a:solidFill>
              </a:rPr>
              <a:t>high-level descriptions</a:t>
            </a:r>
            <a:r>
              <a:rPr lang="en-US" altLang="zh-CN" sz="1600" kern="0" dirty="0">
                <a:solidFill>
                  <a:prstClr val="black"/>
                </a:solidFill>
              </a:rPr>
              <a:t> and the system learns </a:t>
            </a:r>
            <a:r>
              <a:rPr lang="en-US" altLang="zh-CN" sz="1600" u="sng" kern="0" dirty="0">
                <a:solidFill>
                  <a:prstClr val="black"/>
                </a:solidFill>
              </a:rPr>
              <a:t>how to plan the dialogues</a:t>
            </a:r>
            <a:endParaRPr lang="en-US" sz="1600" b="1" u="sng" kern="0" dirty="0">
              <a:solidFill>
                <a:prstClr val="black"/>
              </a:solidFill>
            </a:endParaRPr>
          </a:p>
        </p:txBody>
      </p:sp>
      <p:pic>
        <p:nvPicPr>
          <p:cNvPr id="41" name="Picture 2" descr="http://images.clipartpanda.com/speaking-clipart-speaking-man-md.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5866" r="30135" b="-14904"/>
          <a:stretch/>
        </p:blipFill>
        <p:spPr bwMode="auto">
          <a:xfrm>
            <a:off x="1296470" y="2247619"/>
            <a:ext cx="629111" cy="1016064"/>
          </a:xfrm>
          <a:prstGeom prst="rect">
            <a:avLst/>
          </a:prstGeom>
          <a:noFill/>
          <a:extLst>
            <a:ext uri="{909E8E84-426E-40DD-AFC4-6F175D3DCCD1}">
              <a14:hiddenFill xmlns:a14="http://schemas.microsoft.com/office/drawing/2010/main">
                <a:solidFill>
                  <a:srgbClr val="FFFFFF"/>
                </a:solidFill>
              </a14:hiddenFill>
            </a:ext>
          </a:extLst>
        </p:spPr>
      </p:pic>
      <p:sp>
        <p:nvSpPr>
          <p:cNvPr id="15" name="Curved Down Arrow 14"/>
          <p:cNvSpPr/>
          <p:nvPr/>
        </p:nvSpPr>
        <p:spPr>
          <a:xfrm>
            <a:off x="5443717" y="1782375"/>
            <a:ext cx="1021810" cy="329410"/>
          </a:xfrm>
          <a:prstGeom prst="curvedDownArrow">
            <a:avLst/>
          </a:prstGeom>
          <a:ln/>
        </p:spPr>
        <p:style>
          <a:lnRef idx="1">
            <a:schemeClr val="dk1"/>
          </a:lnRef>
          <a:fillRef idx="3">
            <a:schemeClr val="dk1"/>
          </a:fillRef>
          <a:effectRef idx="2">
            <a:schemeClr val="dk1"/>
          </a:effectRef>
          <a:fontRef idx="minor">
            <a:schemeClr val="lt1"/>
          </a:fontRef>
        </p:style>
        <p:txBody>
          <a:bodyPr rtlCol="0" anchor="ctr"/>
          <a:lstStyle/>
          <a:p>
            <a:pPr algn="ctr">
              <a:defRPr/>
            </a:pPr>
            <a:endParaRPr lang="en-US" sz="1100" kern="0">
              <a:solidFill>
                <a:prstClr val="black"/>
              </a:solidFill>
              <a:latin typeface="Cambria"/>
            </a:endParaRPr>
          </a:p>
        </p:txBody>
      </p:sp>
      <p:pic>
        <p:nvPicPr>
          <p:cNvPr id="42" name="Picture 2" descr="「Yelp icon」的圖片搜尋結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72413" y="3215176"/>
            <a:ext cx="362270" cy="3622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Maps icon」的圖片搜尋結果"/>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40643" y="3597535"/>
            <a:ext cx="425810" cy="42581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Messenger icon」的圖片搜尋結果"/>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40644" y="3985446"/>
            <a:ext cx="445868" cy="44586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Yelp icon」的圖片搜尋結果"/>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59197" y="2087885"/>
            <a:ext cx="629718" cy="629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52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90"/>
                                        </p:tgtEl>
                                        <p:attrNameLst>
                                          <p:attrName>style.visibility</p:attrName>
                                        </p:attrNameLst>
                                      </p:cBhvr>
                                      <p:to>
                                        <p:strVal val="visible"/>
                                      </p:to>
                                    </p:set>
                                    <p:animEffect transition="in" filter="fade">
                                      <p:cBhvr>
                                        <p:cTn id="10" dur="500"/>
                                        <p:tgtEl>
                                          <p:spTgt spid="7190"/>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170"/>
                                        </p:tgtEl>
                                        <p:attrNameLst>
                                          <p:attrName>style.visibility</p:attrName>
                                        </p:attrNameLst>
                                      </p:cBhvr>
                                      <p:to>
                                        <p:strVal val="visible"/>
                                      </p:to>
                                    </p:set>
                                    <p:animEffect transition="in" filter="wipe(left)">
                                      <p:cBhvr>
                                        <p:cTn id="18" dur="500"/>
                                        <p:tgtEl>
                                          <p:spTgt spid="7170"/>
                                        </p:tgtEl>
                                      </p:cBhvr>
                                    </p:animEffect>
                                  </p:childTnLst>
                                </p:cTn>
                              </p:par>
                              <p:par>
                                <p:cTn id="19" presetID="22" presetClass="entr" presetSubtype="8" fill="hold" nodeType="withEffect">
                                  <p:stCondLst>
                                    <p:cond delay="0"/>
                                  </p:stCondLst>
                                  <p:childTnLst>
                                    <p:set>
                                      <p:cBhvr>
                                        <p:cTn id="20" dur="1" fill="hold">
                                          <p:stCondLst>
                                            <p:cond delay="0"/>
                                          </p:stCondLst>
                                        </p:cTn>
                                        <p:tgtEl>
                                          <p:spTgt spid="7172"/>
                                        </p:tgtEl>
                                        <p:attrNameLst>
                                          <p:attrName>style.visibility</p:attrName>
                                        </p:attrNameLst>
                                      </p:cBhvr>
                                      <p:to>
                                        <p:strVal val="visible"/>
                                      </p:to>
                                    </p:set>
                                    <p:animEffect transition="in" filter="wipe(left)">
                                      <p:cBhvr>
                                        <p:cTn id="21" dur="500"/>
                                        <p:tgtEl>
                                          <p:spTgt spid="7172"/>
                                        </p:tgtEl>
                                      </p:cBhvr>
                                    </p:animEffect>
                                  </p:childTnLst>
                                </p:cTn>
                              </p:par>
                              <p:par>
                                <p:cTn id="22" presetID="22" presetClass="entr" presetSubtype="8" fill="hold" nodeType="withEffect">
                                  <p:stCondLst>
                                    <p:cond delay="0"/>
                                  </p:stCondLst>
                                  <p:childTnLst>
                                    <p:set>
                                      <p:cBhvr>
                                        <p:cTn id="23" dur="1" fill="hold">
                                          <p:stCondLst>
                                            <p:cond delay="0"/>
                                          </p:stCondLst>
                                        </p:cTn>
                                        <p:tgtEl>
                                          <p:spTgt spid="7178"/>
                                        </p:tgtEl>
                                        <p:attrNameLst>
                                          <p:attrName>style.visibility</p:attrName>
                                        </p:attrNameLst>
                                      </p:cBhvr>
                                      <p:to>
                                        <p:strVal val="visible"/>
                                      </p:to>
                                    </p:set>
                                    <p:animEffect transition="in" filter="wipe(left)">
                                      <p:cBhvr>
                                        <p:cTn id="24" dur="500"/>
                                        <p:tgtEl>
                                          <p:spTgt spid="7178"/>
                                        </p:tgtEl>
                                      </p:cBhvr>
                                    </p:animEffect>
                                  </p:childTnLst>
                                </p:cTn>
                              </p:par>
                              <p:par>
                                <p:cTn id="25" presetID="22" presetClass="entr" presetSubtype="8" fill="hold" nodeType="withEffect">
                                  <p:stCondLst>
                                    <p:cond delay="0"/>
                                  </p:stCondLst>
                                  <p:childTnLst>
                                    <p:set>
                                      <p:cBhvr>
                                        <p:cTn id="26" dur="1" fill="hold">
                                          <p:stCondLst>
                                            <p:cond delay="0"/>
                                          </p:stCondLst>
                                        </p:cTn>
                                        <p:tgtEl>
                                          <p:spTgt spid="7186"/>
                                        </p:tgtEl>
                                        <p:attrNameLst>
                                          <p:attrName>style.visibility</p:attrName>
                                        </p:attrNameLst>
                                      </p:cBhvr>
                                      <p:to>
                                        <p:strVal val="visible"/>
                                      </p:to>
                                    </p:set>
                                    <p:animEffect transition="in" filter="wipe(left)">
                                      <p:cBhvr>
                                        <p:cTn id="27" dur="500"/>
                                        <p:tgtEl>
                                          <p:spTgt spid="718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left)">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left)">
                                      <p:cBhvr>
                                        <p:cTn id="58" dur="500"/>
                                        <p:tgtEl>
                                          <p:spTgt spid="25"/>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left)">
                                      <p:cBhvr>
                                        <p:cTn id="66" dur="500"/>
                                        <p:tgtEl>
                                          <p:spTgt spid="37"/>
                                        </p:tgtEl>
                                      </p:cBhvr>
                                    </p:animEffect>
                                  </p:childTnLst>
                                </p:cTn>
                              </p:par>
                              <p:par>
                                <p:cTn id="67" presetID="10"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left)">
                                      <p:cBhvr>
                                        <p:cTn id="74" dur="500"/>
                                        <p:tgtEl>
                                          <p:spTgt spid="38"/>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circle(in)">
                                      <p:cBhvr>
                                        <p:cTn id="8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4" grpId="0"/>
      <p:bldP spid="32" grpId="0"/>
      <p:bldP spid="33" grpId="0"/>
      <p:bldP spid="34" grpId="0"/>
      <p:bldP spid="25" grpId="0" animBg="1"/>
      <p:bldP spid="37" grpId="0" animBg="1"/>
      <p:bldP spid="38" grpId="0" animBg="1"/>
      <p:bldP spid="39"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Robots With He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679" y="2724151"/>
            <a:ext cx="1536823" cy="20533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圖片 16" descr="畫面剪輯"/>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8857" y="1331607"/>
            <a:ext cx="1931142" cy="2763817"/>
          </a:xfrm>
          <a:prstGeom prst="rect">
            <a:avLst/>
          </a:prstGeom>
        </p:spPr>
      </p:pic>
      <p:pic>
        <p:nvPicPr>
          <p:cNvPr id="15" name="圖片 14" descr="畫面剪輯"/>
          <p:cNvPicPr>
            <a:picLocks noChangeAspect="1"/>
          </p:cNvPicPr>
          <p:nvPr/>
        </p:nvPicPr>
        <p:blipFill rotWithShape="1">
          <a:blip r:embed="rId5" cstate="print">
            <a:extLst>
              <a:ext uri="{28A0092B-C50C-407E-A947-70E740481C1C}">
                <a14:useLocalDpi xmlns:a14="http://schemas.microsoft.com/office/drawing/2010/main" val="0"/>
              </a:ext>
            </a:extLst>
          </a:blip>
          <a:srcRect l="3363"/>
          <a:stretch/>
        </p:blipFill>
        <p:spPr>
          <a:xfrm>
            <a:off x="5667931" y="4161643"/>
            <a:ext cx="3152994" cy="890389"/>
          </a:xfrm>
          <a:prstGeom prst="rect">
            <a:avLst/>
          </a:prstGeom>
        </p:spPr>
      </p:pic>
      <p:sp>
        <p:nvSpPr>
          <p:cNvPr id="2" name="標題 1"/>
          <p:cNvSpPr>
            <a:spLocks noGrp="1"/>
          </p:cNvSpPr>
          <p:nvPr>
            <p:ph type="title"/>
          </p:nvPr>
        </p:nvSpPr>
        <p:spPr/>
        <p:txBody>
          <a:bodyPr>
            <a:normAutofit/>
          </a:bodyPr>
          <a:lstStyle/>
          <a:p>
            <a:r>
              <a:rPr lang="en-US" sz="3200" dirty="0"/>
              <a:t>Empathy in Dialogue System</a:t>
            </a:r>
            <a:r>
              <a:rPr lang="en-US" sz="2800" dirty="0"/>
              <a:t> </a:t>
            </a:r>
            <a:r>
              <a:rPr lang="en-US" sz="1700" dirty="0"/>
              <a:t>(</a:t>
            </a:r>
            <a:r>
              <a:rPr lang="en-US" sz="1700" dirty="0">
                <a:hlinkClick r:id="rId6"/>
              </a:rPr>
              <a:t>Fung et al., 2016</a:t>
            </a:r>
            <a:r>
              <a:rPr lang="en-US" sz="1700" dirty="0"/>
              <a:t>)</a:t>
            </a:r>
          </a:p>
        </p:txBody>
      </p:sp>
      <p:sp>
        <p:nvSpPr>
          <p:cNvPr id="3" name="內容版面配置區 2"/>
          <p:cNvSpPr>
            <a:spLocks noGrp="1"/>
          </p:cNvSpPr>
          <p:nvPr>
            <p:ph idx="1"/>
          </p:nvPr>
        </p:nvSpPr>
        <p:spPr/>
        <p:txBody>
          <a:bodyPr/>
          <a:lstStyle/>
          <a:p>
            <a:r>
              <a:rPr lang="en-US" dirty="0"/>
              <a:t>Embed an empathy module</a:t>
            </a:r>
          </a:p>
          <a:p>
            <a:pPr lvl="1"/>
            <a:r>
              <a:rPr lang="en-US" dirty="0"/>
              <a:t>Recognize emotion using multimodality</a:t>
            </a:r>
          </a:p>
          <a:p>
            <a:pPr lvl="1"/>
            <a:r>
              <a:rPr lang="en-US" dirty="0"/>
              <a:t>Generate emotion-aware responses</a:t>
            </a:r>
          </a:p>
        </p:txBody>
      </p:sp>
      <p:sp>
        <p:nvSpPr>
          <p:cNvPr id="4" name="投影片編號版面配置區 3"/>
          <p:cNvSpPr>
            <a:spLocks noGrp="1"/>
          </p:cNvSpPr>
          <p:nvPr>
            <p:ph type="sldNum" sz="quarter" idx="12"/>
          </p:nvPr>
        </p:nvSpPr>
        <p:spPr/>
        <p:txBody>
          <a:bodyPr/>
          <a:lstStyle/>
          <a:p>
            <a:pPr algn="r" defTabSz="342900">
              <a:defRPr/>
            </a:pPr>
            <a:fld id="{629637A9-119A-49DA-BD12-AAC58B377D80}" type="slidenum">
              <a:rPr kumimoji="0" lang="en-US" b="0" smtClean="0"/>
              <a:pPr algn="r" defTabSz="342900">
                <a:defRPr/>
              </a:pPr>
              <a:t>44</a:t>
            </a:fld>
            <a:endParaRPr kumimoji="0" lang="en-US" b="0" dirty="0"/>
          </a:p>
        </p:txBody>
      </p:sp>
      <p:pic>
        <p:nvPicPr>
          <p:cNvPr id="5" name="圖片 4" descr="畫面剪輯"/>
          <p:cNvPicPr>
            <a:picLocks noChangeAspect="1"/>
          </p:cNvPicPr>
          <p:nvPr/>
        </p:nvPicPr>
        <p:blipFill rotWithShape="1">
          <a:blip r:embed="rId7" cstate="print">
            <a:extLst>
              <a:ext uri="{28A0092B-C50C-407E-A947-70E740481C1C}">
                <a14:useLocalDpi xmlns:a14="http://schemas.microsoft.com/office/drawing/2010/main" val="0"/>
              </a:ext>
            </a:extLst>
          </a:blip>
          <a:srcRect b="3566"/>
          <a:stretch/>
        </p:blipFill>
        <p:spPr>
          <a:xfrm>
            <a:off x="1295400" y="2460821"/>
            <a:ext cx="3472078" cy="2343150"/>
          </a:xfrm>
          <a:prstGeom prst="rect">
            <a:avLst/>
          </a:prstGeom>
        </p:spPr>
      </p:pic>
      <p:sp>
        <p:nvSpPr>
          <p:cNvPr id="6" name="文字方塊 5"/>
          <p:cNvSpPr txBox="1"/>
          <p:nvPr/>
        </p:nvSpPr>
        <p:spPr>
          <a:xfrm>
            <a:off x="2057400" y="4803971"/>
            <a:ext cx="2057400" cy="338554"/>
          </a:xfrm>
          <a:prstGeom prst="rect">
            <a:avLst/>
          </a:prstGeom>
          <a:noFill/>
        </p:spPr>
        <p:txBody>
          <a:bodyPr wrap="square" rtlCol="0">
            <a:spAutoFit/>
          </a:bodyPr>
          <a:lstStyle/>
          <a:p>
            <a:r>
              <a:rPr lang="en-US" sz="1600" dirty="0"/>
              <a:t>Emotion Recognizer</a:t>
            </a:r>
          </a:p>
        </p:txBody>
      </p:sp>
      <p:sp>
        <p:nvSpPr>
          <p:cNvPr id="7" name="矩形: 圓角 6"/>
          <p:cNvSpPr/>
          <p:nvPr/>
        </p:nvSpPr>
        <p:spPr>
          <a:xfrm>
            <a:off x="1828800" y="4098163"/>
            <a:ext cx="1981200" cy="709463"/>
          </a:xfrm>
          <a:prstGeom prst="round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文字方塊 8"/>
          <p:cNvSpPr txBox="1"/>
          <p:nvPr/>
        </p:nvSpPr>
        <p:spPr>
          <a:xfrm>
            <a:off x="3852647" y="4425583"/>
            <a:ext cx="805078" cy="338554"/>
          </a:xfrm>
          <a:prstGeom prst="rect">
            <a:avLst/>
          </a:prstGeom>
          <a:noFill/>
        </p:spPr>
        <p:txBody>
          <a:bodyPr wrap="square" rtlCol="0">
            <a:spAutoFit/>
          </a:bodyPr>
          <a:lstStyle/>
          <a:p>
            <a:r>
              <a:rPr lang="en-US" sz="1600" dirty="0">
                <a:solidFill>
                  <a:srgbClr val="C00000"/>
                </a:solidFill>
              </a:rPr>
              <a:t>vision</a:t>
            </a:r>
          </a:p>
        </p:txBody>
      </p:sp>
      <p:sp>
        <p:nvSpPr>
          <p:cNvPr id="10" name="矩形: 圓角 9"/>
          <p:cNvSpPr/>
          <p:nvPr/>
        </p:nvSpPr>
        <p:spPr>
          <a:xfrm>
            <a:off x="1834333" y="3426099"/>
            <a:ext cx="1981200" cy="637296"/>
          </a:xfrm>
          <a:prstGeom prst="round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文字方塊 10"/>
          <p:cNvSpPr txBox="1"/>
          <p:nvPr/>
        </p:nvSpPr>
        <p:spPr>
          <a:xfrm>
            <a:off x="3810000" y="3764653"/>
            <a:ext cx="805078" cy="338554"/>
          </a:xfrm>
          <a:prstGeom prst="rect">
            <a:avLst/>
          </a:prstGeom>
          <a:noFill/>
        </p:spPr>
        <p:txBody>
          <a:bodyPr wrap="square" rtlCol="0">
            <a:spAutoFit/>
          </a:bodyPr>
          <a:lstStyle/>
          <a:p>
            <a:r>
              <a:rPr lang="en-US" sz="1600" dirty="0">
                <a:solidFill>
                  <a:srgbClr val="0070C0"/>
                </a:solidFill>
              </a:rPr>
              <a:t>speech</a:t>
            </a:r>
          </a:p>
        </p:txBody>
      </p:sp>
      <p:sp>
        <p:nvSpPr>
          <p:cNvPr id="12" name="矩形: 圓角 11"/>
          <p:cNvSpPr/>
          <p:nvPr/>
        </p:nvSpPr>
        <p:spPr>
          <a:xfrm>
            <a:off x="1830233" y="2800350"/>
            <a:ext cx="1981200" cy="594610"/>
          </a:xfrm>
          <a:prstGeom prst="round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文字方塊 12"/>
          <p:cNvSpPr txBox="1"/>
          <p:nvPr/>
        </p:nvSpPr>
        <p:spPr>
          <a:xfrm>
            <a:off x="3810000" y="2888956"/>
            <a:ext cx="805078" cy="338554"/>
          </a:xfrm>
          <a:prstGeom prst="rect">
            <a:avLst/>
          </a:prstGeom>
          <a:noFill/>
        </p:spPr>
        <p:txBody>
          <a:bodyPr wrap="square" rtlCol="0">
            <a:spAutoFit/>
          </a:bodyPr>
          <a:lstStyle/>
          <a:p>
            <a:r>
              <a:rPr lang="en-US" sz="1600" dirty="0">
                <a:solidFill>
                  <a:srgbClr val="00B050"/>
                </a:solidFill>
              </a:rPr>
              <a:t>text</a:t>
            </a:r>
          </a:p>
        </p:txBody>
      </p:sp>
    </p:spTree>
    <p:extLst>
      <p:ext uri="{BB962C8B-B14F-4D97-AF65-F5344CB8AC3E}">
        <p14:creationId xmlns:p14="http://schemas.microsoft.com/office/powerpoint/2010/main" val="374178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inVertical)">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childTnLst>
                          </p:cTn>
                        </p:par>
                        <p:par>
                          <p:cTn id="47" fill="hold">
                            <p:stCondLst>
                              <p:cond delay="500"/>
                            </p:stCondLst>
                            <p:childTnLst>
                              <p:par>
                                <p:cTn id="48" presetID="14" presetClass="entr" presetSubtype="10"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randombar(horizontal)">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1" grpId="0"/>
      <p:bldP spid="12" grpId="0" animBg="1"/>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70B5C7-3197-4EE1-BC96-4BDC98148537}"/>
              </a:ext>
            </a:extLst>
          </p:cNvPr>
          <p:cNvSpPr>
            <a:spLocks noGrp="1"/>
          </p:cNvSpPr>
          <p:nvPr>
            <p:ph type="body" idx="1"/>
          </p:nvPr>
        </p:nvSpPr>
        <p:spPr/>
        <p:txBody>
          <a:bodyPr/>
          <a:lstStyle/>
          <a:p>
            <a:endParaRPr lang="en-US"/>
          </a:p>
        </p:txBody>
      </p:sp>
      <p:sp>
        <p:nvSpPr>
          <p:cNvPr id="5" name="標題 4"/>
          <p:cNvSpPr>
            <a:spLocks noGrp="1"/>
          </p:cNvSpPr>
          <p:nvPr>
            <p:ph type="title"/>
          </p:nvPr>
        </p:nvSpPr>
        <p:spPr/>
        <p:txBody>
          <a:bodyPr>
            <a:normAutofit/>
          </a:bodyPr>
          <a:lstStyle/>
          <a:p>
            <a:r>
              <a:rPr lang="en-US" dirty="0"/>
              <a:t>Challenges and Conclusions</a:t>
            </a:r>
          </a:p>
        </p:txBody>
      </p:sp>
      <p:sp>
        <p:nvSpPr>
          <p:cNvPr id="2" name="投影片編號版面配置區 1"/>
          <p:cNvSpPr>
            <a:spLocks noGrp="1"/>
          </p:cNvSpPr>
          <p:nvPr>
            <p:ph type="sldNum" sz="quarter" idx="11"/>
          </p:nvPr>
        </p:nvSpPr>
        <p:spPr/>
        <p:txBody>
          <a:bodyPr/>
          <a:lstStyle/>
          <a:p>
            <a:pPr algn="ctr"/>
            <a:fld id="{8F82E0A0-C266-4798-8C8F-B9F91E9DA37E}" type="slidenum">
              <a:rPr lang="en-US" altLang="zh-TW"/>
              <a:pPr algn="ctr"/>
              <a:t>45</a:t>
            </a:fld>
            <a:endParaRPr lang="zh-TW" altLang="en-US"/>
          </a:p>
        </p:txBody>
      </p:sp>
    </p:spTree>
    <p:extLst>
      <p:ext uri="{BB962C8B-B14F-4D97-AF65-F5344CB8AC3E}">
        <p14:creationId xmlns:p14="http://schemas.microsoft.com/office/powerpoint/2010/main" val="3171472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Challenge Summary</a:t>
            </a:r>
          </a:p>
        </p:txBody>
      </p:sp>
      <p:sp>
        <p:nvSpPr>
          <p:cNvPr id="4" name="Slide Number Placeholder 3"/>
          <p:cNvSpPr>
            <a:spLocks noGrp="1"/>
          </p:cNvSpPr>
          <p:nvPr>
            <p:ph type="sldNum" sz="quarter" idx="12"/>
          </p:nvPr>
        </p:nvSpPr>
        <p:spPr/>
        <p:txBody>
          <a:bodyPr/>
          <a:lstStyle/>
          <a:p>
            <a:pPr algn="r" defTabSz="342900">
              <a:defRPr/>
            </a:pPr>
            <a:fld id="{629637A9-119A-49DA-BD12-AAC58B377D80}" type="slidenum">
              <a:rPr kumimoji="0" lang="en-US" b="0" smtClean="0"/>
              <a:pPr algn="r" defTabSz="342900">
                <a:defRPr/>
              </a:pPr>
              <a:t>46</a:t>
            </a:fld>
            <a:endParaRPr kumimoji="0" lang="en-US" b="0" dirty="0"/>
          </a:p>
        </p:txBody>
      </p:sp>
      <p:graphicFrame>
        <p:nvGraphicFramePr>
          <p:cNvPr id="6" name="Content Placeholder 4"/>
          <p:cNvGraphicFramePr>
            <a:graphicFrameLocks/>
          </p:cNvGraphicFramePr>
          <p:nvPr>
            <p:extLst>
              <p:ext uri="{D42A27DB-BD31-4B8C-83A1-F6EECF244321}">
                <p14:modId xmlns:p14="http://schemas.microsoft.com/office/powerpoint/2010/main" val="1635854659"/>
              </p:ext>
            </p:extLst>
          </p:nvPr>
        </p:nvGraphicFramePr>
        <p:xfrm>
          <a:off x="1371600" y="1357560"/>
          <a:ext cx="6477000" cy="3615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958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1B17919-28EE-4FA1-9538-F4B071497BC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F232732-DB97-42F7-84E6-F34A161D1D5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014E19D1-4549-4299-9FA6-1A413E88891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B50218F1-8F28-4023-9AB3-22634C77963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0532ECE4-2CE5-411B-A400-56C49BEDBF2B}"/>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graphicEl>
                                              <a:dgm id="{6A32CF68-7B9C-4EA7-9FC0-B8696EBE37D2}"/>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graphicEl>
                                              <a:dgm id="{2F316120-8775-40D0-A6EF-D3CD1F52128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8EA984F7-4E60-4B46-9D3B-67309AAFD2EC}"/>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graphicEl>
                                              <a:dgm id="{337A699D-5CD5-4D3C-B76B-82D9CCE80528}"/>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E6D2FF53-B59E-450A-9F90-6DEA09E75A1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F8098B57-D49B-44F6-B15F-06DA5B2B1F1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46692370-368B-4F34-9768-12360E47F3F4}"/>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E8D847BB-1BA0-47D0-9441-9D54EBAD358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ãHer movieãçåçæå°çµæ">
            <a:extLst>
              <a:ext uri="{FF2B5EF4-FFF2-40B4-BE49-F238E27FC236}">
                <a16:creationId xmlns:a16="http://schemas.microsoft.com/office/drawing/2014/main" id="{41721F66-56B5-4431-972F-56450FB48E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D6BD22-329E-483F-B38E-B8A3DB9BE6E1}"/>
              </a:ext>
            </a:extLst>
          </p:cNvPr>
          <p:cNvSpPr>
            <a:spLocks noGrp="1"/>
          </p:cNvSpPr>
          <p:nvPr>
            <p:ph type="title"/>
          </p:nvPr>
        </p:nvSpPr>
        <p:spPr>
          <a:xfrm>
            <a:off x="619479" y="3722524"/>
            <a:ext cx="3725266" cy="705002"/>
          </a:xfrm>
        </p:spPr>
        <p:txBody>
          <a:bodyPr>
            <a:normAutofit/>
          </a:bodyPr>
          <a:lstStyle/>
          <a:p>
            <a:r>
              <a:rPr lang="en-US" b="1" dirty="0">
                <a:solidFill>
                  <a:schemeClr val="bg1"/>
                </a:solidFill>
              </a:rPr>
              <a:t>Her </a:t>
            </a:r>
            <a:r>
              <a:rPr lang="en-US" altLang="zh-TW" b="1" dirty="0">
                <a:solidFill>
                  <a:schemeClr val="bg1"/>
                </a:solidFill>
                <a:ea typeface="Microsoft JhengHei" panose="020B0604030504040204" pitchFamily="34" charset="-120"/>
              </a:rPr>
              <a:t>(2013)</a:t>
            </a:r>
            <a:endParaRPr lang="en-US" b="1" dirty="0">
              <a:solidFill>
                <a:schemeClr val="bg1"/>
              </a:solidFill>
            </a:endParaRPr>
          </a:p>
        </p:txBody>
      </p:sp>
      <p:sp>
        <p:nvSpPr>
          <p:cNvPr id="4" name="Slide Number Placeholder 3">
            <a:extLst>
              <a:ext uri="{FF2B5EF4-FFF2-40B4-BE49-F238E27FC236}">
                <a16:creationId xmlns:a16="http://schemas.microsoft.com/office/drawing/2014/main" id="{95548DA1-0301-4F6D-9EC3-8643C4BFBA55}"/>
              </a:ext>
            </a:extLst>
          </p:cNvPr>
          <p:cNvSpPr>
            <a:spLocks noGrp="1"/>
          </p:cNvSpPr>
          <p:nvPr>
            <p:ph type="sldNum" sz="quarter" idx="12"/>
          </p:nvPr>
        </p:nvSpPr>
        <p:spPr>
          <a:xfrm>
            <a:off x="8610600" y="4844839"/>
            <a:ext cx="533400" cy="273844"/>
          </a:xfrm>
        </p:spPr>
        <p:txBody>
          <a:bodyPr/>
          <a:lstStyle/>
          <a:p>
            <a:fld id="{629637A9-119A-49DA-BD12-AAC58B377D80}" type="slidenum">
              <a:rPr lang="en-US" smtClean="0"/>
              <a:pPr/>
              <a:t>47</a:t>
            </a:fld>
            <a:endParaRPr lang="en-US" dirty="0"/>
          </a:p>
        </p:txBody>
      </p:sp>
      <p:sp>
        <p:nvSpPr>
          <p:cNvPr id="12" name="Title 1">
            <a:extLst>
              <a:ext uri="{FF2B5EF4-FFF2-40B4-BE49-F238E27FC236}">
                <a16:creationId xmlns:a16="http://schemas.microsoft.com/office/drawing/2014/main" id="{0F41CF8E-1A86-46D2-AA1F-D18AC175A6AB}"/>
              </a:ext>
            </a:extLst>
          </p:cNvPr>
          <p:cNvSpPr txBox="1">
            <a:spLocks/>
          </p:cNvSpPr>
          <p:nvPr/>
        </p:nvSpPr>
        <p:spPr>
          <a:xfrm>
            <a:off x="3761251" y="4494477"/>
            <a:ext cx="5039259" cy="357987"/>
          </a:xfrm>
          <a:prstGeom prst="rect">
            <a:avLst/>
          </a:prstGeom>
        </p:spPr>
        <p:txBody>
          <a:bodyPr vert="horz" lIns="68580" tIns="34290" rIns="68580" bIns="3429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100">
                <a:solidFill>
                  <a:schemeClr val="bg1"/>
                </a:solidFill>
              </a:rPr>
              <a:t>What </a:t>
            </a:r>
            <a:r>
              <a:rPr lang="en-US" sz="2100" dirty="0">
                <a:solidFill>
                  <a:schemeClr val="bg1"/>
                </a:solidFill>
              </a:rPr>
              <a:t>can machines achieve now or in the future?</a:t>
            </a:r>
          </a:p>
        </p:txBody>
      </p:sp>
    </p:spTree>
    <p:extLst>
      <p:ext uri="{BB962C8B-B14F-4D97-AF65-F5344CB8AC3E}">
        <p14:creationId xmlns:p14="http://schemas.microsoft.com/office/powerpoint/2010/main" val="333787658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idx="1"/>
          </p:nvPr>
        </p:nvSpPr>
        <p:spPr>
          <a:xfrm>
            <a:off x="1371601" y="2057402"/>
            <a:ext cx="7123113" cy="666748"/>
          </a:xfrm>
        </p:spPr>
        <p:txBody>
          <a:bodyPr>
            <a:noAutofit/>
          </a:bodyPr>
          <a:lstStyle/>
          <a:p>
            <a:pPr marL="0"/>
            <a:r>
              <a:rPr lang="en-US" sz="3200" dirty="0"/>
              <a:t>Q &amp; A</a:t>
            </a:r>
          </a:p>
        </p:txBody>
      </p:sp>
      <p:sp>
        <p:nvSpPr>
          <p:cNvPr id="2" name="標題 1"/>
          <p:cNvSpPr>
            <a:spLocks noGrp="1"/>
          </p:cNvSpPr>
          <p:nvPr>
            <p:ph type="title"/>
          </p:nvPr>
        </p:nvSpPr>
        <p:spPr/>
        <p:txBody>
          <a:bodyPr>
            <a:normAutofit/>
          </a:bodyPr>
          <a:lstStyle/>
          <a:p>
            <a:r>
              <a:rPr lang="en-US" sz="3600" dirty="0"/>
              <a:t>Thanks for Your Attention!</a:t>
            </a:r>
            <a:endParaRPr lang="en-US" dirty="0"/>
          </a:p>
        </p:txBody>
      </p:sp>
      <p:sp>
        <p:nvSpPr>
          <p:cNvPr id="4" name="Slide Number Placeholder 3"/>
          <p:cNvSpPr>
            <a:spLocks noGrp="1"/>
          </p:cNvSpPr>
          <p:nvPr>
            <p:ph type="sldNum" sz="quarter" idx="11"/>
          </p:nvPr>
        </p:nvSpPr>
        <p:spPr/>
        <p:txBody>
          <a:bodyPr/>
          <a:lstStyle/>
          <a:p>
            <a:pPr algn="r" defTabSz="342900">
              <a:defRPr/>
            </a:pPr>
            <a:fld id="{629637A9-119A-49DA-BD12-AAC58B377D80}" type="slidenum">
              <a:rPr kumimoji="0" lang="en-US" b="0" smtClean="0"/>
              <a:pPr algn="r" defTabSz="342900">
                <a:defRPr/>
              </a:pPr>
              <a:t>48</a:t>
            </a:fld>
            <a:endParaRPr kumimoji="0" lang="en-US" b="0" dirty="0"/>
          </a:p>
        </p:txBody>
      </p:sp>
      <p:pic>
        <p:nvPicPr>
          <p:cNvPr id="7" name="Picture 4" descr="「alphago」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3004965"/>
            <a:ext cx="1224314" cy="12243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504C478-4657-4635-B140-55DEBBA95A23}"/>
              </a:ext>
            </a:extLst>
          </p:cNvPr>
          <p:cNvSpPr/>
          <p:nvPr/>
        </p:nvSpPr>
        <p:spPr>
          <a:xfrm>
            <a:off x="2647157" y="3028950"/>
            <a:ext cx="4572000" cy="1200329"/>
          </a:xfrm>
          <a:prstGeom prst="rect">
            <a:avLst/>
          </a:prstGeom>
        </p:spPr>
        <p:txBody>
          <a:bodyPr>
            <a:spAutoFit/>
          </a:bodyPr>
          <a:lstStyle/>
          <a:p>
            <a:r>
              <a:rPr lang="en-US" dirty="0"/>
              <a:t>Yun-Nung (Vivian) Chen</a:t>
            </a:r>
          </a:p>
          <a:p>
            <a:r>
              <a:rPr lang="en-US" dirty="0"/>
              <a:t>Assistant Professor</a:t>
            </a:r>
          </a:p>
          <a:p>
            <a:r>
              <a:rPr lang="en-US" dirty="0"/>
              <a:t>National Taiwan University</a:t>
            </a:r>
          </a:p>
          <a:p>
            <a:r>
              <a:rPr lang="en-US" dirty="0">
                <a:hlinkClick r:id="rId3"/>
              </a:rPr>
              <a:t>y.v.chen@ieee.org</a:t>
            </a:r>
            <a:r>
              <a:rPr lang="en-US" sz="1600" dirty="0"/>
              <a:t> / </a:t>
            </a:r>
            <a:r>
              <a:rPr lang="en-US" dirty="0">
                <a:hlinkClick r:id="rId4"/>
              </a:rPr>
              <a:t>http://vivianchen.idv.tw</a:t>
            </a:r>
            <a:endParaRPr lang="en-US" dirty="0"/>
          </a:p>
        </p:txBody>
      </p:sp>
      <p:pic>
        <p:nvPicPr>
          <p:cNvPr id="13" name="圖片 14">
            <a:extLst>
              <a:ext uri="{FF2B5EF4-FFF2-40B4-BE49-F238E27FC236}">
                <a16:creationId xmlns:a16="http://schemas.microsoft.com/office/drawing/2014/main" id="{CFCEF17C-D429-4D0F-9522-E2A9750B216A}"/>
              </a:ext>
            </a:extLst>
          </p:cNvPr>
          <p:cNvPicPr>
            <a:picLocks noChangeAspect="1"/>
          </p:cNvPicPr>
          <p:nvPr/>
        </p:nvPicPr>
        <p:blipFill>
          <a:blip r:embed="rId5"/>
          <a:stretch>
            <a:fillRect/>
          </a:stretch>
        </p:blipFill>
        <p:spPr>
          <a:xfrm>
            <a:off x="1219200" y="3016957"/>
            <a:ext cx="1224314" cy="1224314"/>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44816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0" name="Picture 14" descr="ãgoogle assistant taskãçåçæå°çµæ">
            <a:extLst>
              <a:ext uri="{FF2B5EF4-FFF2-40B4-BE49-F238E27FC236}">
                <a16:creationId xmlns:a16="http://schemas.microsoft.com/office/drawing/2014/main" id="{B7C48CAD-1F05-482A-9D9F-500C0B7D2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61786"/>
            <a:ext cx="6577146" cy="3966856"/>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normAutofit/>
          </a:bodyPr>
          <a:lstStyle/>
          <a:p>
            <a:r>
              <a:rPr lang="en-US" sz="3200" dirty="0"/>
              <a:t>Intelligent Assistants</a:t>
            </a:r>
          </a:p>
        </p:txBody>
      </p:sp>
      <p:sp>
        <p:nvSpPr>
          <p:cNvPr id="18" name="TextBox 17">
            <a:extLst>
              <a:ext uri="{FF2B5EF4-FFF2-40B4-BE49-F238E27FC236}">
                <a16:creationId xmlns:a16="http://schemas.microsoft.com/office/drawing/2014/main" id="{76B2B4FA-E09F-4EA8-B3A7-A6799AF2D7CA}"/>
              </a:ext>
            </a:extLst>
          </p:cNvPr>
          <p:cNvSpPr txBox="1"/>
          <p:nvPr/>
        </p:nvSpPr>
        <p:spPr>
          <a:xfrm>
            <a:off x="3657600" y="2432621"/>
            <a:ext cx="1143000" cy="1828800"/>
          </a:xfrm>
          <a:prstGeom prst="rect">
            <a:avLst/>
          </a:prstGeom>
          <a:solidFill>
            <a:schemeClr val="bg1"/>
          </a:solidFill>
          <a:ln>
            <a:solidFill>
              <a:schemeClr val="bg1"/>
            </a:solidFill>
          </a:ln>
        </p:spPr>
        <p:txBody>
          <a:bodyPr wrap="square" rtlCol="0">
            <a:spAutoFit/>
          </a:bodyPr>
          <a:lstStyle/>
          <a:p>
            <a:endParaRPr lang="en-US" dirty="0"/>
          </a:p>
        </p:txBody>
      </p:sp>
      <p:sp>
        <p:nvSpPr>
          <p:cNvPr id="26" name="TextBox 25">
            <a:extLst>
              <a:ext uri="{FF2B5EF4-FFF2-40B4-BE49-F238E27FC236}">
                <a16:creationId xmlns:a16="http://schemas.microsoft.com/office/drawing/2014/main" id="{E78DAFCF-4E50-4CEC-97F5-3F3C6DC30531}"/>
              </a:ext>
            </a:extLst>
          </p:cNvPr>
          <p:cNvSpPr txBox="1"/>
          <p:nvPr/>
        </p:nvSpPr>
        <p:spPr>
          <a:xfrm>
            <a:off x="2286000" y="3718139"/>
            <a:ext cx="1371600" cy="486000"/>
          </a:xfrm>
          <a:prstGeom prst="rect">
            <a:avLst/>
          </a:prstGeom>
          <a:solidFill>
            <a:schemeClr val="bg1"/>
          </a:solidFill>
          <a:ln>
            <a:solidFill>
              <a:schemeClr val="bg1"/>
            </a:solidFill>
          </a:ln>
        </p:spPr>
        <p:txBody>
          <a:bodyPr wrap="square" rtlCol="0">
            <a:spAutoFit/>
          </a:bodyPr>
          <a:lstStyle/>
          <a:p>
            <a:endParaRPr lang="en-US" dirty="0"/>
          </a:p>
        </p:txBody>
      </p:sp>
      <p:pic>
        <p:nvPicPr>
          <p:cNvPr id="9218" name="Picture 2" descr="ãok googleãçåçæå°çµæ">
            <a:extLst>
              <a:ext uri="{FF2B5EF4-FFF2-40B4-BE49-F238E27FC236}">
                <a16:creationId xmlns:a16="http://schemas.microsoft.com/office/drawing/2014/main" id="{F45B4A23-13CD-4844-8A0C-6A388E79BA6D}"/>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6189" y="2266845"/>
            <a:ext cx="1025822" cy="102582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ãsiriãçåçæå°çµæ">
            <a:extLst>
              <a:ext uri="{FF2B5EF4-FFF2-40B4-BE49-F238E27FC236}">
                <a16:creationId xmlns:a16="http://schemas.microsoft.com/office/drawing/2014/main" id="{29EEC320-3D45-4510-848A-84722C0FB3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2401" y="3099714"/>
            <a:ext cx="567624" cy="56762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ãcortanaãçåçæå°çµæ">
            <a:extLst>
              <a:ext uri="{FF2B5EF4-FFF2-40B4-BE49-F238E27FC236}">
                <a16:creationId xmlns:a16="http://schemas.microsoft.com/office/drawing/2014/main" id="{4BD073B2-F4CA-485A-8DF2-4E3D0ACA3AE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4656" y="2901459"/>
            <a:ext cx="998613" cy="99861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ãalexaãçåçæå°çµæ">
            <a:extLst>
              <a:ext uri="{FF2B5EF4-FFF2-40B4-BE49-F238E27FC236}">
                <a16:creationId xmlns:a16="http://schemas.microsoft.com/office/drawing/2014/main" id="{E75274D7-1302-4459-80DD-A4A028F8D02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33006" y="3448228"/>
            <a:ext cx="1025822" cy="102582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8F66A5-4091-4FC8-ABCB-59CD405F7D4D}"/>
              </a:ext>
            </a:extLst>
          </p:cNvPr>
          <p:cNvSpPr txBox="1"/>
          <p:nvPr/>
        </p:nvSpPr>
        <p:spPr>
          <a:xfrm>
            <a:off x="6629400" y="4584089"/>
            <a:ext cx="2362200" cy="461665"/>
          </a:xfrm>
          <a:prstGeom prst="rect">
            <a:avLst/>
          </a:prstGeom>
          <a:noFill/>
        </p:spPr>
        <p:txBody>
          <a:bodyPr wrap="square" rtlCol="0">
            <a:spAutoFit/>
          </a:bodyPr>
          <a:lstStyle/>
          <a:p>
            <a:r>
              <a:rPr lang="en-US" sz="2400" b="1" dirty="0">
                <a:solidFill>
                  <a:srgbClr val="C00000"/>
                </a:solidFill>
              </a:rPr>
              <a:t>Task-Oriented </a:t>
            </a:r>
          </a:p>
        </p:txBody>
      </p:sp>
      <p:sp>
        <p:nvSpPr>
          <p:cNvPr id="20" name="Arrow: Right 19">
            <a:extLst>
              <a:ext uri="{FF2B5EF4-FFF2-40B4-BE49-F238E27FC236}">
                <a16:creationId xmlns:a16="http://schemas.microsoft.com/office/drawing/2014/main" id="{B6F12D84-3F6C-43C2-9709-E3134831B796}"/>
              </a:ext>
            </a:extLst>
          </p:cNvPr>
          <p:cNvSpPr/>
          <p:nvPr/>
        </p:nvSpPr>
        <p:spPr>
          <a:xfrm>
            <a:off x="6248400" y="4676397"/>
            <a:ext cx="381000" cy="32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3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1CA1F3C-587B-4717-9C1B-3BFDA5CD441D}"/>
              </a:ext>
            </a:extLst>
          </p:cNvPr>
          <p:cNvSpPr>
            <a:spLocks noGrp="1"/>
          </p:cNvSpPr>
          <p:nvPr>
            <p:ph type="body" idx="1"/>
          </p:nvPr>
        </p:nvSpPr>
        <p:spPr/>
        <p:txBody>
          <a:bodyPr/>
          <a:lstStyle/>
          <a:p>
            <a:endParaRPr lang="en-US"/>
          </a:p>
        </p:txBody>
      </p:sp>
      <p:sp>
        <p:nvSpPr>
          <p:cNvPr id="7" name="Title 6">
            <a:extLst>
              <a:ext uri="{FF2B5EF4-FFF2-40B4-BE49-F238E27FC236}">
                <a16:creationId xmlns:a16="http://schemas.microsoft.com/office/drawing/2014/main" id="{3BFD8074-8369-4370-B13C-D5C04291CB14}"/>
              </a:ext>
            </a:extLst>
          </p:cNvPr>
          <p:cNvSpPr>
            <a:spLocks noGrp="1"/>
          </p:cNvSpPr>
          <p:nvPr>
            <p:ph type="title"/>
          </p:nvPr>
        </p:nvSpPr>
        <p:spPr/>
        <p:txBody>
          <a:bodyPr/>
          <a:lstStyle/>
          <a:p>
            <a:r>
              <a:rPr lang="en-US" dirty="0"/>
              <a:t>Task-Oriented Dialogue Systems</a:t>
            </a:r>
          </a:p>
        </p:txBody>
      </p:sp>
      <p:sp>
        <p:nvSpPr>
          <p:cNvPr id="4" name="Slide Number Placeholder 3">
            <a:extLst>
              <a:ext uri="{FF2B5EF4-FFF2-40B4-BE49-F238E27FC236}">
                <a16:creationId xmlns:a16="http://schemas.microsoft.com/office/drawing/2014/main" id="{2E038DD8-0F9D-4117-B3CB-8A168611B555}"/>
              </a:ext>
            </a:extLst>
          </p:cNvPr>
          <p:cNvSpPr>
            <a:spLocks noGrp="1"/>
          </p:cNvSpPr>
          <p:nvPr>
            <p:ph type="sldNum" sz="quarter" idx="11"/>
          </p:nvPr>
        </p:nvSpPr>
        <p:spPr/>
        <p:txBody>
          <a:bodyPr/>
          <a:lstStyle/>
          <a:p>
            <a:pPr algn="r" defTabSz="342900">
              <a:defRPr/>
            </a:pPr>
            <a:fld id="{629637A9-119A-49DA-BD12-AAC58B377D80}" type="slidenum">
              <a:rPr kumimoji="0" lang="en-US" b="0" smtClean="0"/>
              <a:pPr algn="r" defTabSz="342900">
                <a:defRPr/>
              </a:pPr>
              <a:t>6</a:t>
            </a:fld>
            <a:endParaRPr kumimoji="0" lang="en-US" b="0" dirty="0"/>
          </a:p>
        </p:txBody>
      </p:sp>
      <p:pic>
        <p:nvPicPr>
          <p:cNvPr id="5" name="Picture 4" descr="http://images.bidnessetc.com/content/uploads/images/source/Jarvis-Iron-Man.gif">
            <a:extLst>
              <a:ext uri="{FF2B5EF4-FFF2-40B4-BE49-F238E27FC236}">
                <a16:creationId xmlns:a16="http://schemas.microsoft.com/office/drawing/2014/main" id="{F6412C30-3ABE-48F5-B1D5-88A94C00562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55784"/>
            <a:ext cx="4272318" cy="1687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6" descr="http://orig11.deviantart.net/d0b8/f/2014/315/3/8/giphy_by_baymaxbig_hero_6-d863gzq.gif">
            <a:extLst>
              <a:ext uri="{FF2B5EF4-FFF2-40B4-BE49-F238E27FC236}">
                <a16:creationId xmlns:a16="http://schemas.microsoft.com/office/drawing/2014/main" id="{95306536-900C-478E-9ED2-18E474944A6F}"/>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5717" y="2255784"/>
            <a:ext cx="4043689" cy="1687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Content Placeholder 6">
            <a:extLst>
              <a:ext uri="{FF2B5EF4-FFF2-40B4-BE49-F238E27FC236}">
                <a16:creationId xmlns:a16="http://schemas.microsoft.com/office/drawing/2014/main" id="{0073AC7A-E68C-4B01-8186-29C44441007C}"/>
              </a:ext>
            </a:extLst>
          </p:cNvPr>
          <p:cNvSpPr txBox="1">
            <a:spLocks/>
          </p:cNvSpPr>
          <p:nvPr/>
        </p:nvSpPr>
        <p:spPr>
          <a:xfrm>
            <a:off x="762000" y="4058484"/>
            <a:ext cx="3273600" cy="268809"/>
          </a:xfrm>
          <a:prstGeom prst="rect">
            <a:avLst/>
          </a:prstGeom>
          <a:effectLst/>
        </p:spPr>
        <p:txBody>
          <a:bodyPr vert="horz" lIns="0" tIns="34290" rIns="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altLang="zh-TW" sz="1600" dirty="0">
                <a:solidFill>
                  <a:schemeClr val="tx1"/>
                </a:solidFill>
                <a:latin typeface="Calibri" pitchFamily="34" charset="0"/>
                <a:cs typeface="Calibri" pitchFamily="34" charset="0"/>
              </a:rPr>
              <a:t>JARVIS – Iron Man’s Personal Assistant</a:t>
            </a:r>
            <a:endParaRPr lang="en-US" sz="1600" dirty="0">
              <a:solidFill>
                <a:schemeClr val="tx1"/>
              </a:solidFill>
              <a:latin typeface="Calibri" pitchFamily="34" charset="0"/>
              <a:cs typeface="Calibri" pitchFamily="34" charset="0"/>
            </a:endParaRPr>
          </a:p>
        </p:txBody>
      </p:sp>
      <p:sp>
        <p:nvSpPr>
          <p:cNvPr id="10" name="Content Placeholder 6">
            <a:extLst>
              <a:ext uri="{FF2B5EF4-FFF2-40B4-BE49-F238E27FC236}">
                <a16:creationId xmlns:a16="http://schemas.microsoft.com/office/drawing/2014/main" id="{74AE214A-DBDB-4759-BF1D-64D0043D010A}"/>
              </a:ext>
            </a:extLst>
          </p:cNvPr>
          <p:cNvSpPr txBox="1">
            <a:spLocks/>
          </p:cNvSpPr>
          <p:nvPr/>
        </p:nvSpPr>
        <p:spPr>
          <a:xfrm>
            <a:off x="4805717" y="4044075"/>
            <a:ext cx="3657600" cy="268809"/>
          </a:xfrm>
          <a:prstGeom prst="rect">
            <a:avLst/>
          </a:prstGeom>
          <a:effectLst/>
        </p:spPr>
        <p:txBody>
          <a:bodyPr vert="horz" lIns="0" tIns="34290" rIns="0" bIns="3429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err="1">
                <a:solidFill>
                  <a:schemeClr val="tx1"/>
                </a:solidFill>
                <a:latin typeface="Calibri" pitchFamily="34" charset="0"/>
                <a:cs typeface="Calibri" pitchFamily="34" charset="0"/>
              </a:rPr>
              <a:t>Baymax</a:t>
            </a:r>
            <a:r>
              <a:rPr lang="en-US" sz="1600" dirty="0">
                <a:solidFill>
                  <a:schemeClr val="tx1"/>
                </a:solidFill>
                <a:latin typeface="Calibri" pitchFamily="34" charset="0"/>
                <a:cs typeface="Calibri" pitchFamily="34" charset="0"/>
              </a:rPr>
              <a:t> – Personal Healthcare Companion</a:t>
            </a:r>
          </a:p>
        </p:txBody>
      </p:sp>
    </p:spTree>
    <p:extLst>
      <p:ext uri="{BB962C8B-B14F-4D97-AF65-F5344CB8AC3E}">
        <p14:creationId xmlns:p14="http://schemas.microsoft.com/office/powerpoint/2010/main" val="38261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Task-Oriented Dialogue Systems</a:t>
            </a:r>
            <a:r>
              <a:rPr lang="en-US" sz="2800" dirty="0"/>
              <a:t> </a:t>
            </a:r>
            <a:r>
              <a:rPr lang="en-US" sz="1700" dirty="0"/>
              <a:t>(</a:t>
            </a:r>
            <a:r>
              <a:rPr lang="en-US" sz="1700" dirty="0">
                <a:hlinkClick r:id="rId2"/>
              </a:rPr>
              <a:t>Young, 2000</a:t>
            </a:r>
            <a:r>
              <a:rPr lang="en-US" sz="1700" dirty="0"/>
              <a:t>)</a:t>
            </a:r>
          </a:p>
        </p:txBody>
      </p:sp>
      <p:sp>
        <p:nvSpPr>
          <p:cNvPr id="4" name="投影片編號版面配置區 3"/>
          <p:cNvSpPr>
            <a:spLocks noGrp="1"/>
          </p:cNvSpPr>
          <p:nvPr>
            <p:ph type="sldNum" sz="quarter" idx="12"/>
          </p:nvPr>
        </p:nvSpPr>
        <p:spPr>
          <a:xfrm>
            <a:off x="7158045" y="4786459"/>
            <a:ext cx="738014" cy="273844"/>
          </a:xfrm>
        </p:spPr>
        <p:txBody>
          <a:bodyPr/>
          <a:lstStyle/>
          <a:p>
            <a:pPr algn="r" defTabSz="342900">
              <a:defRPr/>
            </a:pPr>
            <a:fld id="{629637A9-119A-49DA-BD12-AAC58B377D80}" type="slidenum">
              <a:rPr kumimoji="0" lang="en-US" b="0" smtClean="0"/>
              <a:pPr algn="r" defTabSz="342900">
                <a:defRPr/>
              </a:pPr>
              <a:t>7</a:t>
            </a:fld>
            <a:endParaRPr kumimoji="0" lang="en-US" b="0" dirty="0"/>
          </a:p>
        </p:txBody>
      </p:sp>
      <p:pic>
        <p:nvPicPr>
          <p:cNvPr id="5" name="Picture 6" descr="http://sami.fel.cvut.cz/project_obr5.jpg"/>
          <p:cNvPicPr>
            <a:picLocks noChangeAspect="1" noChangeArrowheads="1"/>
          </p:cNvPicPr>
          <p:nvPr/>
        </p:nvPicPr>
        <p:blipFill>
          <a:blip r:embed="rId3" cstate="print">
            <a:duotone>
              <a:srgbClr val="FFFFF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006871" y="1693089"/>
            <a:ext cx="826715" cy="507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mages.clipartpanda.com/speaking-clipart-speaking-man-md.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866" b="-14904"/>
          <a:stretch/>
        </p:blipFill>
        <p:spPr bwMode="auto">
          <a:xfrm>
            <a:off x="1480901" y="2429535"/>
            <a:ext cx="808010" cy="91174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5"/>
          <p:cNvSpPr/>
          <p:nvPr/>
        </p:nvSpPr>
        <p:spPr>
          <a:xfrm>
            <a:off x="2857123" y="2083191"/>
            <a:ext cx="1146135" cy="440774"/>
          </a:xfrm>
          <a:prstGeom prst="roundRect">
            <a:avLst/>
          </a:prstGeom>
          <a:solidFill>
            <a:srgbClr val="CCECFF"/>
          </a:solidFill>
          <a:ln w="6350" cap="flat" cmpd="sng" algn="in">
            <a:solidFill>
              <a:srgbClr val="62B4C6"/>
            </a:solidFill>
            <a:prstDash val="solid"/>
          </a:ln>
          <a:effectLst/>
        </p:spPr>
        <p:txBody>
          <a:bodyPr rtlCol="0" anchor="ctr"/>
          <a:lstStyle/>
          <a:p>
            <a:pPr algn="ctr" defTabSz="257243">
              <a:defRPr/>
            </a:pPr>
            <a:r>
              <a:rPr lang="en-US" sz="1350" kern="0" dirty="0">
                <a:solidFill>
                  <a:prstClr val="black"/>
                </a:solidFill>
                <a:latin typeface="Calibri" panose="020F0502020204030204"/>
              </a:rPr>
              <a:t>Speech Recognition</a:t>
            </a:r>
          </a:p>
        </p:txBody>
      </p:sp>
      <p:sp>
        <p:nvSpPr>
          <p:cNvPr id="8" name="Rounded Rectangle 6"/>
          <p:cNvSpPr/>
          <p:nvPr/>
        </p:nvSpPr>
        <p:spPr>
          <a:xfrm>
            <a:off x="5257802" y="1872405"/>
            <a:ext cx="2479257" cy="871316"/>
          </a:xfrm>
          <a:prstGeom prst="roundRect">
            <a:avLst/>
          </a:prstGeom>
          <a:solidFill>
            <a:srgbClr val="FFCCCC"/>
          </a:solidFill>
          <a:ln w="6350" cap="flat" cmpd="sng" algn="in">
            <a:solidFill>
              <a:srgbClr val="FF0000"/>
            </a:solidFill>
            <a:prstDash val="solid"/>
          </a:ln>
          <a:effectLst/>
        </p:spPr>
        <p:txBody>
          <a:bodyPr rtlCol="0" anchor="ctr"/>
          <a:lstStyle/>
          <a:p>
            <a:pPr algn="ctr" defTabSz="257243">
              <a:defRPr/>
            </a:pPr>
            <a:r>
              <a:rPr lang="en-US" sz="1350" b="1" kern="0" dirty="0">
                <a:solidFill>
                  <a:prstClr val="black"/>
                </a:solidFill>
                <a:latin typeface="Calibri" panose="020F0502020204030204"/>
              </a:rPr>
              <a:t>Language Understanding (LU)</a:t>
            </a:r>
          </a:p>
          <a:p>
            <a:pPr marL="205795" indent="-154346" defTabSz="257243">
              <a:buFont typeface="Arial" panose="020B0604020202020204" pitchFamily="34" charset="0"/>
              <a:buChar char="•"/>
              <a:defRPr/>
            </a:pPr>
            <a:r>
              <a:rPr lang="en-US" sz="1350" kern="0" dirty="0">
                <a:solidFill>
                  <a:prstClr val="black"/>
                </a:solidFill>
                <a:latin typeface="Calibri" panose="020F0502020204030204"/>
              </a:rPr>
              <a:t>Domain Identification</a:t>
            </a:r>
          </a:p>
          <a:p>
            <a:pPr marL="205795" indent="-154346" defTabSz="257243">
              <a:buFont typeface="Arial" panose="020B0604020202020204" pitchFamily="34" charset="0"/>
              <a:buChar char="•"/>
              <a:defRPr/>
            </a:pPr>
            <a:r>
              <a:rPr lang="en-US" sz="1350" kern="0" dirty="0">
                <a:solidFill>
                  <a:prstClr val="black"/>
                </a:solidFill>
                <a:latin typeface="Calibri" panose="020F0502020204030204"/>
              </a:rPr>
              <a:t>User Intent Detection</a:t>
            </a:r>
          </a:p>
          <a:p>
            <a:pPr marL="205795" indent="-154346" defTabSz="257243">
              <a:buFont typeface="Arial" panose="020B0604020202020204" pitchFamily="34" charset="0"/>
              <a:buChar char="•"/>
              <a:defRPr/>
            </a:pPr>
            <a:r>
              <a:rPr lang="en-US" sz="1350" kern="0" dirty="0">
                <a:solidFill>
                  <a:prstClr val="black"/>
                </a:solidFill>
                <a:latin typeface="Calibri" panose="020F0502020204030204"/>
              </a:rPr>
              <a:t>Slot Filling</a:t>
            </a:r>
          </a:p>
        </p:txBody>
      </p:sp>
      <p:sp>
        <p:nvSpPr>
          <p:cNvPr id="9" name="Rounded Rectangle 8"/>
          <p:cNvSpPr/>
          <p:nvPr/>
        </p:nvSpPr>
        <p:spPr>
          <a:xfrm>
            <a:off x="5257800" y="3562351"/>
            <a:ext cx="2555458" cy="759593"/>
          </a:xfrm>
          <a:prstGeom prst="roundRect">
            <a:avLst/>
          </a:prstGeom>
          <a:solidFill>
            <a:srgbClr val="FFCCCC"/>
          </a:solidFill>
          <a:ln w="6350" cap="flat" cmpd="sng" algn="in">
            <a:solidFill>
              <a:srgbClr val="FF0000"/>
            </a:solidFill>
            <a:prstDash val="solid"/>
          </a:ln>
          <a:effectLst/>
        </p:spPr>
        <p:txBody>
          <a:bodyPr rtlCol="0" anchor="ctr"/>
          <a:lstStyle/>
          <a:p>
            <a:pPr defTabSz="257243">
              <a:defRPr/>
            </a:pPr>
            <a:r>
              <a:rPr lang="en-US" sz="1350" b="1" kern="0" dirty="0">
                <a:solidFill>
                  <a:prstClr val="black"/>
                </a:solidFill>
                <a:latin typeface="Calibri" panose="020F0502020204030204"/>
              </a:rPr>
              <a:t>Dialogue Management (DM)</a:t>
            </a:r>
          </a:p>
          <a:p>
            <a:pPr marL="205795" indent="-154346" defTabSz="257243">
              <a:buFont typeface="Arial" panose="020B0604020202020204" pitchFamily="34" charset="0"/>
              <a:buChar char="•"/>
              <a:defRPr/>
            </a:pPr>
            <a:r>
              <a:rPr lang="en-US" sz="1350" kern="0" dirty="0">
                <a:solidFill>
                  <a:prstClr val="black"/>
                </a:solidFill>
                <a:latin typeface="Calibri" panose="020F0502020204030204"/>
              </a:rPr>
              <a:t>Dialogue State Tracking (DST)</a:t>
            </a:r>
          </a:p>
          <a:p>
            <a:pPr marL="205795" indent="-154346" defTabSz="257243">
              <a:buFont typeface="Arial" panose="020B0604020202020204" pitchFamily="34" charset="0"/>
              <a:buChar char="•"/>
              <a:defRPr/>
            </a:pPr>
            <a:r>
              <a:rPr lang="en-US" altLang="zh-TW" sz="1350" kern="0" dirty="0">
                <a:solidFill>
                  <a:prstClr val="black"/>
                </a:solidFill>
                <a:latin typeface="Calibri" panose="020F0502020204030204"/>
              </a:rPr>
              <a:t>Dialogue </a:t>
            </a:r>
            <a:r>
              <a:rPr lang="en-US" sz="1350" kern="0" dirty="0">
                <a:solidFill>
                  <a:prstClr val="black"/>
                </a:solidFill>
                <a:latin typeface="Calibri" panose="020F0502020204030204"/>
              </a:rPr>
              <a:t>Policy</a:t>
            </a:r>
          </a:p>
        </p:txBody>
      </p:sp>
      <p:sp>
        <p:nvSpPr>
          <p:cNvPr id="10" name="Rounded Rectangle 9"/>
          <p:cNvSpPr/>
          <p:nvPr/>
        </p:nvSpPr>
        <p:spPr>
          <a:xfrm>
            <a:off x="3107909" y="3717249"/>
            <a:ext cx="1608505" cy="464249"/>
          </a:xfrm>
          <a:prstGeom prst="roundRect">
            <a:avLst/>
          </a:prstGeom>
          <a:solidFill>
            <a:srgbClr val="FFCCCC"/>
          </a:solidFill>
          <a:ln w="6350" cap="flat" cmpd="sng" algn="in">
            <a:solidFill>
              <a:srgbClr val="FF0000"/>
            </a:solidFill>
            <a:prstDash val="solid"/>
          </a:ln>
          <a:effectLst/>
        </p:spPr>
        <p:txBody>
          <a:bodyPr rtlCol="0" anchor="ctr"/>
          <a:lstStyle/>
          <a:p>
            <a:pPr algn="ctr" defTabSz="257243"/>
            <a:r>
              <a:rPr lang="en-US" sz="1350" b="1" kern="0" dirty="0">
                <a:solidFill>
                  <a:prstClr val="black"/>
                </a:solidFill>
                <a:latin typeface="Calibri" panose="020F0502020204030204"/>
              </a:rPr>
              <a:t>Natural Language Generation (NLG)</a:t>
            </a:r>
          </a:p>
        </p:txBody>
      </p:sp>
      <p:cxnSp>
        <p:nvCxnSpPr>
          <p:cNvPr id="11" name="Straight Arrow Connector 18"/>
          <p:cNvCxnSpPr>
            <a:stCxn id="7" idx="3"/>
            <a:endCxn id="8" idx="1"/>
          </p:cNvCxnSpPr>
          <p:nvPr/>
        </p:nvCxnSpPr>
        <p:spPr>
          <a:xfrm>
            <a:off x="4003257" y="2303579"/>
            <a:ext cx="1254544" cy="4485"/>
          </a:xfrm>
          <a:prstGeom prst="straightConnector1">
            <a:avLst/>
          </a:prstGeom>
          <a:noFill/>
          <a:ln w="19050" cap="flat" cmpd="sng" algn="in">
            <a:solidFill>
              <a:sysClr val="windowText" lastClr="000000"/>
            </a:solidFill>
            <a:prstDash val="solid"/>
            <a:headEnd w="lg" len="lg"/>
            <a:tailEnd type="stealth" w="lg" len="lg"/>
          </a:ln>
          <a:effectLst/>
        </p:spPr>
      </p:cxnSp>
      <p:sp>
        <p:nvSpPr>
          <p:cNvPr id="12" name="TextBox 21"/>
          <p:cNvSpPr txBox="1"/>
          <p:nvPr/>
        </p:nvSpPr>
        <p:spPr>
          <a:xfrm>
            <a:off x="3411091" y="1431157"/>
            <a:ext cx="2162045" cy="669414"/>
          </a:xfrm>
          <a:prstGeom prst="rect">
            <a:avLst/>
          </a:prstGeom>
          <a:noFill/>
        </p:spPr>
        <p:txBody>
          <a:bodyPr wrap="square" rtlCol="0">
            <a:spAutoFit/>
          </a:bodyPr>
          <a:lstStyle/>
          <a:p>
            <a:pPr defTabSz="342900">
              <a:defRPr/>
            </a:pPr>
            <a:r>
              <a:rPr lang="en-US" sz="1350" kern="0" dirty="0">
                <a:solidFill>
                  <a:prstClr val="black"/>
                </a:solidFill>
                <a:latin typeface="Calibri" panose="020F0502020204030204"/>
              </a:rPr>
              <a:t>Hypothesis</a:t>
            </a:r>
          </a:p>
          <a:p>
            <a:pPr defTabSz="342900">
              <a:defRPr/>
            </a:pPr>
            <a:r>
              <a:rPr lang="en-US" sz="1200" kern="0" dirty="0">
                <a:solidFill>
                  <a:prstClr val="black">
                    <a:lumMod val="65000"/>
                    <a:lumOff val="35000"/>
                  </a:prstClr>
                </a:solidFill>
                <a:latin typeface="Calibri" panose="020F0502020204030204"/>
              </a:rPr>
              <a:t>are there any action movies to see this weekend</a:t>
            </a:r>
          </a:p>
        </p:txBody>
      </p:sp>
      <p:sp>
        <p:nvSpPr>
          <p:cNvPr id="13" name="TextBox 25"/>
          <p:cNvSpPr txBox="1"/>
          <p:nvPr/>
        </p:nvSpPr>
        <p:spPr>
          <a:xfrm>
            <a:off x="5417352" y="2783392"/>
            <a:ext cx="2506763" cy="669414"/>
          </a:xfrm>
          <a:prstGeom prst="rect">
            <a:avLst/>
          </a:prstGeom>
          <a:noFill/>
        </p:spPr>
        <p:txBody>
          <a:bodyPr wrap="square" rtlCol="0" anchor="t">
            <a:spAutoFit/>
          </a:bodyPr>
          <a:lstStyle/>
          <a:p>
            <a:pPr defTabSz="342900">
              <a:defRPr/>
            </a:pPr>
            <a:r>
              <a:rPr lang="en-US" sz="1350" kern="0" dirty="0">
                <a:solidFill>
                  <a:prstClr val="black"/>
                </a:solidFill>
                <a:latin typeface="Calibri" panose="020F0502020204030204"/>
              </a:rPr>
              <a:t>Semantic Frame</a:t>
            </a:r>
          </a:p>
          <a:p>
            <a:pPr defTabSz="342900">
              <a:defRPr/>
            </a:pPr>
            <a:r>
              <a:rPr lang="en-US" sz="1200" kern="0" dirty="0" err="1">
                <a:solidFill>
                  <a:prstClr val="black">
                    <a:lumMod val="65000"/>
                    <a:lumOff val="35000"/>
                  </a:prstClr>
                </a:solidFill>
                <a:latin typeface="Calibri" panose="020F0502020204030204"/>
              </a:rPr>
              <a:t>request_movie</a:t>
            </a:r>
            <a:endParaRPr lang="en-US" sz="1200" kern="0" dirty="0">
              <a:solidFill>
                <a:prstClr val="black">
                  <a:lumMod val="65000"/>
                  <a:lumOff val="35000"/>
                </a:prstClr>
              </a:solidFill>
              <a:latin typeface="Calibri" panose="020F0502020204030204"/>
            </a:endParaRPr>
          </a:p>
          <a:p>
            <a:pPr defTabSz="342900">
              <a:defRPr/>
            </a:pPr>
            <a:r>
              <a:rPr lang="en-US" sz="1200" kern="0" dirty="0">
                <a:solidFill>
                  <a:prstClr val="black">
                    <a:lumMod val="65000"/>
                    <a:lumOff val="35000"/>
                  </a:prstClr>
                </a:solidFill>
                <a:latin typeface="Calibri" panose="020F0502020204030204"/>
              </a:rPr>
              <a:t>genre=action, date=this weekend</a:t>
            </a:r>
          </a:p>
        </p:txBody>
      </p:sp>
      <p:cxnSp>
        <p:nvCxnSpPr>
          <p:cNvPr id="14" name="Straight Arrow Connector 26"/>
          <p:cNvCxnSpPr/>
          <p:nvPr/>
        </p:nvCxnSpPr>
        <p:spPr>
          <a:xfrm>
            <a:off x="5449673" y="2743722"/>
            <a:ext cx="0" cy="818629"/>
          </a:xfrm>
          <a:prstGeom prst="straightConnector1">
            <a:avLst/>
          </a:prstGeom>
          <a:noFill/>
          <a:ln w="19050" cap="flat" cmpd="sng" algn="in">
            <a:solidFill>
              <a:sysClr val="windowText" lastClr="000000"/>
            </a:solidFill>
            <a:prstDash val="solid"/>
            <a:headEnd w="lg" len="lg"/>
            <a:tailEnd type="stealth" w="lg" len="lg"/>
          </a:ln>
          <a:effectLst/>
        </p:spPr>
      </p:cxnSp>
      <p:sp>
        <p:nvSpPr>
          <p:cNvPr id="15" name="TextBox 29"/>
          <p:cNvSpPr txBox="1"/>
          <p:nvPr/>
        </p:nvSpPr>
        <p:spPr>
          <a:xfrm>
            <a:off x="3722230" y="4191880"/>
            <a:ext cx="1687168" cy="484748"/>
          </a:xfrm>
          <a:prstGeom prst="rect">
            <a:avLst/>
          </a:prstGeom>
          <a:noFill/>
        </p:spPr>
        <p:txBody>
          <a:bodyPr wrap="square" rtlCol="0">
            <a:spAutoFit/>
          </a:bodyPr>
          <a:lstStyle/>
          <a:p>
            <a:pPr defTabSz="342900">
              <a:defRPr/>
            </a:pPr>
            <a:r>
              <a:rPr lang="en-US" sz="1350" kern="0" dirty="0">
                <a:solidFill>
                  <a:prstClr val="black"/>
                </a:solidFill>
                <a:latin typeface="Calibri" panose="020F0502020204030204"/>
              </a:rPr>
              <a:t>System Action/Policy</a:t>
            </a:r>
          </a:p>
          <a:p>
            <a:pPr defTabSz="342900">
              <a:defRPr/>
            </a:pPr>
            <a:r>
              <a:rPr lang="en-US" sz="1200" kern="0" dirty="0" err="1">
                <a:solidFill>
                  <a:prstClr val="black">
                    <a:lumMod val="65000"/>
                    <a:lumOff val="35000"/>
                  </a:prstClr>
                </a:solidFill>
                <a:latin typeface="Calibri" panose="020F0502020204030204"/>
              </a:rPr>
              <a:t>request_location</a:t>
            </a:r>
            <a:endParaRPr lang="en-US" sz="1200" kern="0" dirty="0">
              <a:solidFill>
                <a:prstClr val="black">
                  <a:lumMod val="65000"/>
                  <a:lumOff val="35000"/>
                </a:prstClr>
              </a:solidFill>
              <a:latin typeface="Calibri" panose="020F0502020204030204"/>
            </a:endParaRPr>
          </a:p>
        </p:txBody>
      </p:sp>
      <p:cxnSp>
        <p:nvCxnSpPr>
          <p:cNvPr id="16" name="Straight Arrow Connector 30"/>
          <p:cNvCxnSpPr>
            <a:stCxn id="9" idx="1"/>
            <a:endCxn id="10" idx="3"/>
          </p:cNvCxnSpPr>
          <p:nvPr/>
        </p:nvCxnSpPr>
        <p:spPr>
          <a:xfrm flipH="1">
            <a:off x="4716414" y="3942147"/>
            <a:ext cx="541387" cy="7226"/>
          </a:xfrm>
          <a:prstGeom prst="straightConnector1">
            <a:avLst/>
          </a:prstGeom>
          <a:noFill/>
          <a:ln w="19050" cap="flat" cmpd="sng" algn="in">
            <a:solidFill>
              <a:sysClr val="windowText" lastClr="000000"/>
            </a:solidFill>
            <a:prstDash val="solid"/>
            <a:headEnd w="lg" len="lg"/>
            <a:tailEnd type="stealth" w="lg" len="lg"/>
          </a:ln>
          <a:effectLst/>
        </p:spPr>
      </p:cxnSp>
      <p:cxnSp>
        <p:nvCxnSpPr>
          <p:cNvPr id="17" name="Elbow Connector 2054"/>
          <p:cNvCxnSpPr>
            <a:stCxn id="10" idx="1"/>
            <a:endCxn id="6" idx="2"/>
          </p:cNvCxnSpPr>
          <p:nvPr/>
        </p:nvCxnSpPr>
        <p:spPr>
          <a:xfrm rot="10800000">
            <a:off x="1884906" y="3341276"/>
            <a:ext cx="1223003" cy="608098"/>
          </a:xfrm>
          <a:prstGeom prst="bentConnector2">
            <a:avLst/>
          </a:prstGeom>
          <a:noFill/>
          <a:ln w="19050" cap="flat" cmpd="sng" algn="in">
            <a:solidFill>
              <a:sysClr val="windowText" lastClr="000000"/>
            </a:solidFill>
            <a:prstDash val="solid"/>
            <a:headEnd w="lg" len="lg"/>
            <a:tailEnd type="stealth" w="lg" len="lg"/>
          </a:ln>
          <a:effectLst/>
        </p:spPr>
      </p:cxnSp>
      <p:cxnSp>
        <p:nvCxnSpPr>
          <p:cNvPr id="18" name="Elbow Connector 40"/>
          <p:cNvCxnSpPr>
            <a:stCxn id="6" idx="0"/>
            <a:endCxn id="7" idx="1"/>
          </p:cNvCxnSpPr>
          <p:nvPr/>
        </p:nvCxnSpPr>
        <p:spPr>
          <a:xfrm rot="5400000" flipH="1" flipV="1">
            <a:off x="2308036" y="1880448"/>
            <a:ext cx="125956" cy="972216"/>
          </a:xfrm>
          <a:prstGeom prst="bentConnector2">
            <a:avLst/>
          </a:prstGeom>
          <a:noFill/>
          <a:ln w="19050" cap="flat" cmpd="sng" algn="in">
            <a:solidFill>
              <a:sysClr val="windowText" lastClr="000000"/>
            </a:solidFill>
            <a:prstDash val="solid"/>
            <a:headEnd w="lg" len="lg"/>
            <a:tailEnd type="stealth" w="lg" len="lg"/>
          </a:ln>
          <a:effectLst/>
        </p:spPr>
      </p:cxnSp>
      <p:sp>
        <p:nvSpPr>
          <p:cNvPr id="19" name="TextBox 45"/>
          <p:cNvSpPr txBox="1"/>
          <p:nvPr/>
        </p:nvSpPr>
        <p:spPr>
          <a:xfrm>
            <a:off x="1678729" y="3919648"/>
            <a:ext cx="1772411" cy="484748"/>
          </a:xfrm>
          <a:prstGeom prst="rect">
            <a:avLst/>
          </a:prstGeom>
          <a:noFill/>
        </p:spPr>
        <p:txBody>
          <a:bodyPr wrap="square" rtlCol="0">
            <a:spAutoFit/>
          </a:bodyPr>
          <a:lstStyle/>
          <a:p>
            <a:pPr defTabSz="342900">
              <a:defRPr/>
            </a:pPr>
            <a:r>
              <a:rPr lang="en-US" sz="1350" kern="0" dirty="0">
                <a:solidFill>
                  <a:prstClr val="black"/>
                </a:solidFill>
                <a:latin typeface="Calibri" panose="020F0502020204030204"/>
              </a:rPr>
              <a:t>Text response</a:t>
            </a:r>
          </a:p>
          <a:p>
            <a:pPr defTabSz="342900">
              <a:defRPr/>
            </a:pPr>
            <a:r>
              <a:rPr lang="en-US" sz="1200" kern="0" dirty="0">
                <a:solidFill>
                  <a:prstClr val="black">
                    <a:lumMod val="65000"/>
                    <a:lumOff val="35000"/>
                  </a:prstClr>
                </a:solidFill>
                <a:latin typeface="Calibri" panose="020F0502020204030204"/>
              </a:rPr>
              <a:t>Where are you located?</a:t>
            </a:r>
          </a:p>
        </p:txBody>
      </p:sp>
      <p:sp>
        <p:nvSpPr>
          <p:cNvPr id="20" name="TextBox 50"/>
          <p:cNvSpPr txBox="1"/>
          <p:nvPr/>
        </p:nvSpPr>
        <p:spPr>
          <a:xfrm>
            <a:off x="2218442" y="2511241"/>
            <a:ext cx="3690284" cy="484748"/>
          </a:xfrm>
          <a:prstGeom prst="rect">
            <a:avLst/>
          </a:prstGeom>
          <a:noFill/>
        </p:spPr>
        <p:txBody>
          <a:bodyPr wrap="square" rtlCol="0">
            <a:spAutoFit/>
          </a:bodyPr>
          <a:lstStyle/>
          <a:p>
            <a:pPr defTabSz="342900">
              <a:defRPr/>
            </a:pPr>
            <a:r>
              <a:rPr lang="en-US" sz="1350" kern="0" dirty="0">
                <a:solidFill>
                  <a:prstClr val="black"/>
                </a:solidFill>
                <a:latin typeface="Calibri" panose="020F0502020204030204"/>
              </a:rPr>
              <a:t>Text Input</a:t>
            </a:r>
          </a:p>
          <a:p>
            <a:pPr defTabSz="342900">
              <a:defRPr/>
            </a:pPr>
            <a:r>
              <a:rPr lang="en-US" sz="1200" kern="0" dirty="0">
                <a:solidFill>
                  <a:prstClr val="black">
                    <a:lumMod val="65000"/>
                    <a:lumOff val="35000"/>
                  </a:prstClr>
                </a:solidFill>
                <a:latin typeface="Calibri" panose="020F0502020204030204"/>
              </a:rPr>
              <a:t>Are there any action movies to see this weekend?</a:t>
            </a:r>
          </a:p>
        </p:txBody>
      </p:sp>
      <p:cxnSp>
        <p:nvCxnSpPr>
          <p:cNvPr id="21" name="Straight Arrow Connector 57"/>
          <p:cNvCxnSpPr/>
          <p:nvPr/>
        </p:nvCxnSpPr>
        <p:spPr>
          <a:xfrm>
            <a:off x="1942498" y="2549700"/>
            <a:ext cx="3315303" cy="0"/>
          </a:xfrm>
          <a:prstGeom prst="straightConnector1">
            <a:avLst/>
          </a:prstGeom>
          <a:noFill/>
          <a:ln w="19050" cap="flat" cmpd="sng" algn="in">
            <a:solidFill>
              <a:sysClr val="windowText" lastClr="000000"/>
            </a:solidFill>
            <a:prstDash val="solid"/>
            <a:headEnd w="lg" len="lg"/>
            <a:tailEnd type="stealth" w="lg" len="lg"/>
          </a:ln>
          <a:effectLst/>
        </p:spPr>
      </p:cxnSp>
      <p:sp>
        <p:nvSpPr>
          <p:cNvPr id="22" name="TextBox 59"/>
          <p:cNvSpPr txBox="1"/>
          <p:nvPr/>
        </p:nvSpPr>
        <p:spPr>
          <a:xfrm>
            <a:off x="1501025" y="1414489"/>
            <a:ext cx="1332560" cy="300082"/>
          </a:xfrm>
          <a:prstGeom prst="rect">
            <a:avLst/>
          </a:prstGeom>
          <a:noFill/>
        </p:spPr>
        <p:txBody>
          <a:bodyPr wrap="square" rtlCol="0">
            <a:spAutoFit/>
          </a:bodyPr>
          <a:lstStyle/>
          <a:p>
            <a:pPr defTabSz="342900">
              <a:defRPr/>
            </a:pPr>
            <a:r>
              <a:rPr lang="en-US" sz="1350" kern="0" dirty="0">
                <a:solidFill>
                  <a:prstClr val="black"/>
                </a:solidFill>
                <a:latin typeface="Calibri" panose="020F0502020204030204"/>
              </a:rPr>
              <a:t>Speech Signal</a:t>
            </a:r>
          </a:p>
        </p:txBody>
      </p:sp>
      <p:sp>
        <p:nvSpPr>
          <p:cNvPr id="23" name="Rectangle: Rounded Corners 22"/>
          <p:cNvSpPr/>
          <p:nvPr/>
        </p:nvSpPr>
        <p:spPr>
          <a:xfrm>
            <a:off x="5557895" y="4629150"/>
            <a:ext cx="1970666" cy="422573"/>
          </a:xfrm>
          <a:prstGeom prst="round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000000"/>
                </a:solidFill>
              </a:rPr>
              <a:t>Backend Database/ Knowledge Providers</a:t>
            </a:r>
            <a:endParaRPr lang="en-US" sz="1350" dirty="0">
              <a:solidFill>
                <a:srgbClr val="000000"/>
              </a:solidFill>
              <a:latin typeface="Calibri"/>
            </a:endParaRPr>
          </a:p>
        </p:txBody>
      </p:sp>
      <p:cxnSp>
        <p:nvCxnSpPr>
          <p:cNvPr id="26" name="Straight Arrow Connector 25"/>
          <p:cNvCxnSpPr>
            <a:stCxn id="23" idx="0"/>
            <a:endCxn id="9" idx="2"/>
          </p:cNvCxnSpPr>
          <p:nvPr/>
        </p:nvCxnSpPr>
        <p:spPr>
          <a:xfrm flipH="1" flipV="1">
            <a:off x="6535530" y="4321943"/>
            <a:ext cx="7699" cy="307206"/>
          </a:xfrm>
          <a:prstGeom prst="straightConnector1">
            <a:avLst/>
          </a:prstGeom>
          <a:ln>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858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500"/>
                            </p:stCondLst>
                            <p:childTnLst>
                              <p:par>
                                <p:cTn id="15" presetID="16" presetClass="entr" presetSubtype="2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par>
                                <p:cTn id="43" presetID="22" presetClass="entr" presetSubtype="1"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barn(inVertical)">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right)">
                                      <p:cBhvr>
                                        <p:cTn id="61" dur="500"/>
                                        <p:tgtEl>
                                          <p:spTgt spid="16"/>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right)">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barn(inVertical)">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right)">
                                      <p:cBhvr>
                                        <p:cTn id="74" dur="500"/>
                                        <p:tgtEl>
                                          <p:spTgt spid="17"/>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right)">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p:bldP spid="15" grpId="0"/>
      <p:bldP spid="19" grpId="0"/>
      <p:bldP spid="20" grpId="0"/>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sz="3200" dirty="0"/>
              <a:t>Task-Oriented Dialogue Systems</a:t>
            </a:r>
            <a:r>
              <a:rPr lang="en-US" sz="2800" dirty="0"/>
              <a:t> </a:t>
            </a:r>
            <a:r>
              <a:rPr lang="en-US" sz="1700" dirty="0"/>
              <a:t>(</a:t>
            </a:r>
            <a:r>
              <a:rPr lang="en-US" sz="1700" dirty="0">
                <a:hlinkClick r:id="rId2"/>
              </a:rPr>
              <a:t>Young, 2000</a:t>
            </a:r>
            <a:r>
              <a:rPr lang="en-US" sz="1700" dirty="0"/>
              <a:t>)</a:t>
            </a:r>
          </a:p>
        </p:txBody>
      </p:sp>
      <p:sp>
        <p:nvSpPr>
          <p:cNvPr id="4" name="投影片編號版面配置區 3"/>
          <p:cNvSpPr>
            <a:spLocks noGrp="1"/>
          </p:cNvSpPr>
          <p:nvPr>
            <p:ph type="sldNum" sz="quarter" idx="12"/>
          </p:nvPr>
        </p:nvSpPr>
        <p:spPr>
          <a:xfrm>
            <a:off x="7158045" y="4786459"/>
            <a:ext cx="738014" cy="273844"/>
          </a:xfrm>
        </p:spPr>
        <p:txBody>
          <a:bodyPr/>
          <a:lstStyle/>
          <a:p>
            <a:pPr algn="r" defTabSz="342900">
              <a:defRPr/>
            </a:pPr>
            <a:fld id="{629637A9-119A-49DA-BD12-AAC58B377D80}" type="slidenum">
              <a:rPr kumimoji="0" lang="en-US" b="0">
                <a:latin typeface="Calibri" panose="020F0502020204030204"/>
              </a:rPr>
              <a:pPr algn="r" defTabSz="342900">
                <a:defRPr/>
              </a:pPr>
              <a:t>8</a:t>
            </a:fld>
            <a:endParaRPr kumimoji="0" lang="en-US" b="0" dirty="0">
              <a:latin typeface="Calibri" panose="020F0502020204030204"/>
            </a:endParaRPr>
          </a:p>
        </p:txBody>
      </p:sp>
      <p:pic>
        <p:nvPicPr>
          <p:cNvPr id="5" name="Picture 6" descr="http://sami.fel.cvut.cz/project_obr5.jpg"/>
          <p:cNvPicPr>
            <a:picLocks noChangeAspect="1" noChangeArrowheads="1"/>
          </p:cNvPicPr>
          <p:nvPr/>
        </p:nvPicPr>
        <p:blipFill>
          <a:blip r:embed="rId3" cstate="print">
            <a:duotone>
              <a:srgbClr val="FFFFF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006871" y="1693089"/>
            <a:ext cx="826715" cy="507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mages.clipartpanda.com/speaking-clipart-speaking-man-md.png"/>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t="-15866" b="-14904"/>
          <a:stretch/>
        </p:blipFill>
        <p:spPr bwMode="auto">
          <a:xfrm>
            <a:off x="1480901" y="2429535"/>
            <a:ext cx="808010" cy="91174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5"/>
          <p:cNvSpPr/>
          <p:nvPr/>
        </p:nvSpPr>
        <p:spPr>
          <a:xfrm>
            <a:off x="2857123" y="2083191"/>
            <a:ext cx="1146135" cy="440774"/>
          </a:xfrm>
          <a:prstGeom prst="roundRect">
            <a:avLst/>
          </a:prstGeom>
          <a:solidFill>
            <a:schemeClr val="bg1">
              <a:lumMod val="85000"/>
            </a:schemeClr>
          </a:solidFill>
          <a:ln w="6350" cap="flat" cmpd="sng" algn="in">
            <a:solidFill>
              <a:schemeClr val="bg1">
                <a:lumMod val="65000"/>
              </a:schemeClr>
            </a:solidFill>
            <a:prstDash val="solid"/>
          </a:ln>
          <a:effectLst/>
        </p:spPr>
        <p:txBody>
          <a:bodyPr rtlCol="0" anchor="ctr"/>
          <a:lstStyle/>
          <a:p>
            <a:pPr algn="ctr" defTabSz="257243">
              <a:defRPr/>
            </a:pPr>
            <a:r>
              <a:rPr lang="en-US" sz="1350" kern="0" dirty="0">
                <a:solidFill>
                  <a:prstClr val="black">
                    <a:lumMod val="50000"/>
                    <a:lumOff val="50000"/>
                  </a:prstClr>
                </a:solidFill>
                <a:latin typeface="Calibri" panose="020F0502020204030204"/>
              </a:rPr>
              <a:t>Speech Recognition</a:t>
            </a:r>
          </a:p>
        </p:txBody>
      </p:sp>
      <p:sp>
        <p:nvSpPr>
          <p:cNvPr id="8" name="Rounded Rectangle 6"/>
          <p:cNvSpPr/>
          <p:nvPr/>
        </p:nvSpPr>
        <p:spPr>
          <a:xfrm>
            <a:off x="5257802" y="1872405"/>
            <a:ext cx="2479257" cy="871316"/>
          </a:xfrm>
          <a:prstGeom prst="roundRect">
            <a:avLst/>
          </a:prstGeom>
          <a:solidFill>
            <a:srgbClr val="FFCCCC"/>
          </a:solidFill>
          <a:ln w="6350" cap="flat" cmpd="sng" algn="in">
            <a:solidFill>
              <a:srgbClr val="FF0000"/>
            </a:solidFill>
            <a:prstDash val="solid"/>
          </a:ln>
          <a:effectLst/>
        </p:spPr>
        <p:txBody>
          <a:bodyPr rtlCol="0" anchor="ctr"/>
          <a:lstStyle/>
          <a:p>
            <a:pPr algn="ctr" defTabSz="257243">
              <a:defRPr/>
            </a:pPr>
            <a:r>
              <a:rPr lang="en-US" sz="1350" b="1" kern="0" dirty="0">
                <a:solidFill>
                  <a:prstClr val="black"/>
                </a:solidFill>
                <a:latin typeface="Calibri" panose="020F0502020204030204"/>
              </a:rPr>
              <a:t>Language Understanding (LU)</a:t>
            </a:r>
          </a:p>
          <a:p>
            <a:pPr marL="205795" indent="-154346" defTabSz="257243">
              <a:buFont typeface="Arial" panose="020B0604020202020204" pitchFamily="34" charset="0"/>
              <a:buChar char="•"/>
              <a:defRPr/>
            </a:pPr>
            <a:r>
              <a:rPr lang="en-US" sz="1350" kern="0" dirty="0">
                <a:solidFill>
                  <a:prstClr val="black"/>
                </a:solidFill>
                <a:latin typeface="Calibri" panose="020F0502020204030204"/>
              </a:rPr>
              <a:t>Domain Identification</a:t>
            </a:r>
          </a:p>
          <a:p>
            <a:pPr marL="205795" indent="-154346" defTabSz="257243">
              <a:buFont typeface="Arial" panose="020B0604020202020204" pitchFamily="34" charset="0"/>
              <a:buChar char="•"/>
              <a:defRPr/>
            </a:pPr>
            <a:r>
              <a:rPr lang="en-US" sz="1350" kern="0" dirty="0">
                <a:solidFill>
                  <a:prstClr val="black"/>
                </a:solidFill>
                <a:latin typeface="Calibri" panose="020F0502020204030204"/>
              </a:rPr>
              <a:t>User Intent Detection</a:t>
            </a:r>
          </a:p>
          <a:p>
            <a:pPr marL="205795" indent="-154346" defTabSz="257243">
              <a:buFont typeface="Arial" panose="020B0604020202020204" pitchFamily="34" charset="0"/>
              <a:buChar char="•"/>
              <a:defRPr/>
            </a:pPr>
            <a:r>
              <a:rPr lang="en-US" sz="1350" kern="0" dirty="0">
                <a:solidFill>
                  <a:prstClr val="black"/>
                </a:solidFill>
                <a:latin typeface="Calibri" panose="020F0502020204030204"/>
              </a:rPr>
              <a:t>Slot Filling</a:t>
            </a:r>
          </a:p>
        </p:txBody>
      </p:sp>
      <p:sp>
        <p:nvSpPr>
          <p:cNvPr id="9" name="Rounded Rectangle 8"/>
          <p:cNvSpPr/>
          <p:nvPr/>
        </p:nvSpPr>
        <p:spPr>
          <a:xfrm>
            <a:off x="5257800" y="3562351"/>
            <a:ext cx="2555458" cy="759593"/>
          </a:xfrm>
          <a:prstGeom prst="roundRect">
            <a:avLst/>
          </a:prstGeom>
          <a:solidFill>
            <a:schemeClr val="bg1">
              <a:lumMod val="85000"/>
            </a:schemeClr>
          </a:solidFill>
          <a:ln w="6350" cap="flat" cmpd="sng" algn="in">
            <a:solidFill>
              <a:schemeClr val="bg1">
                <a:lumMod val="65000"/>
              </a:schemeClr>
            </a:solidFill>
            <a:prstDash val="solid"/>
          </a:ln>
          <a:effectLst/>
        </p:spPr>
        <p:txBody>
          <a:bodyPr rtlCol="0" anchor="ctr"/>
          <a:lstStyle/>
          <a:p>
            <a:pPr defTabSz="257243">
              <a:defRPr/>
            </a:pPr>
            <a:r>
              <a:rPr lang="en-US" sz="1350" b="1" kern="0" dirty="0">
                <a:solidFill>
                  <a:prstClr val="black">
                    <a:lumMod val="50000"/>
                    <a:lumOff val="50000"/>
                  </a:prstClr>
                </a:solidFill>
                <a:latin typeface="Calibri" panose="020F0502020204030204"/>
              </a:rPr>
              <a:t>Dialogue Management (DM)</a:t>
            </a:r>
          </a:p>
          <a:p>
            <a:pPr marL="205795" indent="-154346" defTabSz="257243">
              <a:buFont typeface="Arial" panose="020B0604020202020204" pitchFamily="34" charset="0"/>
              <a:buChar char="•"/>
              <a:defRPr/>
            </a:pPr>
            <a:r>
              <a:rPr lang="en-US" sz="1350" kern="0" dirty="0">
                <a:solidFill>
                  <a:prstClr val="black">
                    <a:lumMod val="50000"/>
                    <a:lumOff val="50000"/>
                  </a:prstClr>
                </a:solidFill>
                <a:latin typeface="Calibri" panose="020F0502020204030204"/>
              </a:rPr>
              <a:t>Dialogue State Tracking (DST)</a:t>
            </a:r>
          </a:p>
          <a:p>
            <a:pPr marL="205795" indent="-154346" defTabSz="257243">
              <a:buFont typeface="Arial" panose="020B0604020202020204" pitchFamily="34" charset="0"/>
              <a:buChar char="•"/>
              <a:defRPr/>
            </a:pPr>
            <a:r>
              <a:rPr lang="en-US" altLang="zh-TW" sz="1350" kern="0" dirty="0">
                <a:solidFill>
                  <a:prstClr val="black">
                    <a:lumMod val="50000"/>
                    <a:lumOff val="50000"/>
                  </a:prstClr>
                </a:solidFill>
                <a:latin typeface="Calibri" panose="020F0502020204030204"/>
                <a:ea typeface="新細明體" panose="02020500000000000000" pitchFamily="18" charset="-120"/>
              </a:rPr>
              <a:t>Dialogue </a:t>
            </a:r>
            <a:r>
              <a:rPr lang="en-US" sz="1350" kern="0" dirty="0">
                <a:solidFill>
                  <a:prstClr val="black">
                    <a:lumMod val="50000"/>
                    <a:lumOff val="50000"/>
                  </a:prstClr>
                </a:solidFill>
                <a:latin typeface="Calibri" panose="020F0502020204030204"/>
              </a:rPr>
              <a:t>Policy</a:t>
            </a:r>
          </a:p>
        </p:txBody>
      </p:sp>
      <p:sp>
        <p:nvSpPr>
          <p:cNvPr id="10" name="Rounded Rectangle 9"/>
          <p:cNvSpPr/>
          <p:nvPr/>
        </p:nvSpPr>
        <p:spPr>
          <a:xfrm>
            <a:off x="3107909" y="3717249"/>
            <a:ext cx="1608505" cy="464249"/>
          </a:xfrm>
          <a:prstGeom prst="roundRect">
            <a:avLst/>
          </a:prstGeom>
          <a:solidFill>
            <a:schemeClr val="bg1">
              <a:lumMod val="85000"/>
            </a:schemeClr>
          </a:solidFill>
          <a:ln w="6350" cap="flat" cmpd="sng" algn="in">
            <a:solidFill>
              <a:schemeClr val="bg1">
                <a:lumMod val="65000"/>
              </a:schemeClr>
            </a:solidFill>
            <a:prstDash val="solid"/>
          </a:ln>
          <a:effectLst/>
        </p:spPr>
        <p:txBody>
          <a:bodyPr rtlCol="0" anchor="ctr"/>
          <a:lstStyle/>
          <a:p>
            <a:pPr algn="ctr" defTabSz="257243">
              <a:defRPr/>
            </a:pPr>
            <a:r>
              <a:rPr lang="en-US" sz="1350" b="1" kern="0" dirty="0">
                <a:solidFill>
                  <a:prstClr val="black">
                    <a:lumMod val="50000"/>
                    <a:lumOff val="50000"/>
                  </a:prstClr>
                </a:solidFill>
                <a:latin typeface="Calibri" panose="020F0502020204030204"/>
              </a:rPr>
              <a:t>Natural Language Generation (NLG)</a:t>
            </a:r>
          </a:p>
        </p:txBody>
      </p:sp>
      <p:cxnSp>
        <p:nvCxnSpPr>
          <p:cNvPr id="11" name="Straight Arrow Connector 18"/>
          <p:cNvCxnSpPr>
            <a:stCxn id="7" idx="3"/>
            <a:endCxn id="8" idx="1"/>
          </p:cNvCxnSpPr>
          <p:nvPr/>
        </p:nvCxnSpPr>
        <p:spPr>
          <a:xfrm>
            <a:off x="4003257" y="2303579"/>
            <a:ext cx="1254544" cy="4485"/>
          </a:xfrm>
          <a:prstGeom prst="straightConnector1">
            <a:avLst/>
          </a:prstGeom>
          <a:noFill/>
          <a:ln w="19050" cap="flat" cmpd="sng" algn="in">
            <a:solidFill>
              <a:sysClr val="windowText" lastClr="000000"/>
            </a:solidFill>
            <a:prstDash val="solid"/>
            <a:headEnd w="lg" len="lg"/>
            <a:tailEnd type="stealth" w="lg" len="lg"/>
          </a:ln>
          <a:effectLst/>
        </p:spPr>
      </p:cxnSp>
      <p:sp>
        <p:nvSpPr>
          <p:cNvPr id="12" name="TextBox 21"/>
          <p:cNvSpPr txBox="1"/>
          <p:nvPr/>
        </p:nvSpPr>
        <p:spPr>
          <a:xfrm>
            <a:off x="3411091" y="1431157"/>
            <a:ext cx="2162045" cy="669414"/>
          </a:xfrm>
          <a:prstGeom prst="rect">
            <a:avLst/>
          </a:prstGeom>
          <a:noFill/>
        </p:spPr>
        <p:txBody>
          <a:bodyPr wrap="square" rtlCol="0">
            <a:spAutoFit/>
          </a:bodyPr>
          <a:lstStyle/>
          <a:p>
            <a:pPr defTabSz="342900">
              <a:defRPr/>
            </a:pPr>
            <a:r>
              <a:rPr lang="en-US" sz="1350" kern="0" dirty="0">
                <a:solidFill>
                  <a:prstClr val="black"/>
                </a:solidFill>
                <a:latin typeface="Calibri" panose="020F0502020204030204"/>
              </a:rPr>
              <a:t>Hypothesis</a:t>
            </a:r>
          </a:p>
          <a:p>
            <a:pPr defTabSz="342900">
              <a:defRPr/>
            </a:pPr>
            <a:r>
              <a:rPr lang="en-US" sz="1200" kern="0" dirty="0">
                <a:solidFill>
                  <a:prstClr val="black">
                    <a:lumMod val="65000"/>
                    <a:lumOff val="35000"/>
                  </a:prstClr>
                </a:solidFill>
                <a:latin typeface="Calibri" panose="020F0502020204030204"/>
              </a:rPr>
              <a:t>are there any action movies to see this weekend</a:t>
            </a:r>
          </a:p>
        </p:txBody>
      </p:sp>
      <p:sp>
        <p:nvSpPr>
          <p:cNvPr id="13" name="TextBox 25"/>
          <p:cNvSpPr txBox="1"/>
          <p:nvPr/>
        </p:nvSpPr>
        <p:spPr>
          <a:xfrm>
            <a:off x="5417352" y="2783392"/>
            <a:ext cx="2506763" cy="669414"/>
          </a:xfrm>
          <a:prstGeom prst="rect">
            <a:avLst/>
          </a:prstGeom>
          <a:noFill/>
        </p:spPr>
        <p:txBody>
          <a:bodyPr wrap="square" rtlCol="0" anchor="t">
            <a:spAutoFit/>
          </a:bodyPr>
          <a:lstStyle/>
          <a:p>
            <a:pPr defTabSz="342900">
              <a:defRPr/>
            </a:pPr>
            <a:r>
              <a:rPr lang="en-US" sz="1350" kern="0" dirty="0">
                <a:solidFill>
                  <a:prstClr val="black"/>
                </a:solidFill>
                <a:latin typeface="Calibri" panose="020F0502020204030204"/>
              </a:rPr>
              <a:t>Semantic Frame</a:t>
            </a:r>
          </a:p>
          <a:p>
            <a:pPr defTabSz="342900">
              <a:defRPr/>
            </a:pPr>
            <a:r>
              <a:rPr lang="en-US" sz="1200" kern="0" dirty="0" err="1">
                <a:solidFill>
                  <a:prstClr val="black">
                    <a:lumMod val="65000"/>
                    <a:lumOff val="35000"/>
                  </a:prstClr>
                </a:solidFill>
                <a:latin typeface="Calibri" panose="020F0502020204030204"/>
              </a:rPr>
              <a:t>request_movie</a:t>
            </a:r>
            <a:endParaRPr lang="en-US" sz="1200" kern="0" dirty="0">
              <a:solidFill>
                <a:prstClr val="black">
                  <a:lumMod val="65000"/>
                  <a:lumOff val="35000"/>
                </a:prstClr>
              </a:solidFill>
              <a:latin typeface="Calibri" panose="020F0502020204030204"/>
            </a:endParaRPr>
          </a:p>
          <a:p>
            <a:pPr defTabSz="342900">
              <a:defRPr/>
            </a:pPr>
            <a:r>
              <a:rPr lang="en-US" sz="1200" kern="0" dirty="0">
                <a:solidFill>
                  <a:prstClr val="black">
                    <a:lumMod val="65000"/>
                    <a:lumOff val="35000"/>
                  </a:prstClr>
                </a:solidFill>
                <a:latin typeface="Calibri" panose="020F0502020204030204"/>
              </a:rPr>
              <a:t>genre=action, date=this weekend</a:t>
            </a:r>
          </a:p>
        </p:txBody>
      </p:sp>
      <p:cxnSp>
        <p:nvCxnSpPr>
          <p:cNvPr id="14" name="Straight Arrow Connector 26"/>
          <p:cNvCxnSpPr/>
          <p:nvPr/>
        </p:nvCxnSpPr>
        <p:spPr>
          <a:xfrm>
            <a:off x="5449673" y="2743722"/>
            <a:ext cx="0" cy="818629"/>
          </a:xfrm>
          <a:prstGeom prst="straightConnector1">
            <a:avLst/>
          </a:prstGeom>
          <a:noFill/>
          <a:ln w="19050" cap="flat" cmpd="sng" algn="in">
            <a:solidFill>
              <a:sysClr val="windowText" lastClr="000000"/>
            </a:solidFill>
            <a:prstDash val="solid"/>
            <a:headEnd w="lg" len="lg"/>
            <a:tailEnd type="stealth" w="lg" len="lg"/>
          </a:ln>
          <a:effectLst/>
        </p:spPr>
      </p:cxnSp>
      <p:sp>
        <p:nvSpPr>
          <p:cNvPr id="15" name="TextBox 29"/>
          <p:cNvSpPr txBox="1"/>
          <p:nvPr/>
        </p:nvSpPr>
        <p:spPr>
          <a:xfrm>
            <a:off x="3722230" y="4191880"/>
            <a:ext cx="1687168" cy="484748"/>
          </a:xfrm>
          <a:prstGeom prst="rect">
            <a:avLst/>
          </a:prstGeom>
          <a:noFill/>
        </p:spPr>
        <p:txBody>
          <a:bodyPr wrap="square" rtlCol="0">
            <a:spAutoFit/>
          </a:bodyPr>
          <a:lstStyle/>
          <a:p>
            <a:pPr defTabSz="342900">
              <a:defRPr/>
            </a:pPr>
            <a:r>
              <a:rPr lang="en-US" sz="1350" kern="0" dirty="0">
                <a:solidFill>
                  <a:prstClr val="black">
                    <a:lumMod val="50000"/>
                    <a:lumOff val="50000"/>
                  </a:prstClr>
                </a:solidFill>
                <a:latin typeface="Calibri" panose="020F0502020204030204"/>
              </a:rPr>
              <a:t>System Action/Policy</a:t>
            </a:r>
          </a:p>
          <a:p>
            <a:pPr defTabSz="342900">
              <a:defRPr/>
            </a:pPr>
            <a:r>
              <a:rPr lang="en-US" sz="1200" kern="0" dirty="0" err="1">
                <a:solidFill>
                  <a:prstClr val="black">
                    <a:lumMod val="50000"/>
                    <a:lumOff val="50000"/>
                  </a:prstClr>
                </a:solidFill>
                <a:latin typeface="Calibri" panose="020F0502020204030204"/>
              </a:rPr>
              <a:t>request_location</a:t>
            </a:r>
            <a:endParaRPr lang="en-US" sz="1200" kern="0" dirty="0">
              <a:solidFill>
                <a:prstClr val="black">
                  <a:lumMod val="50000"/>
                  <a:lumOff val="50000"/>
                </a:prstClr>
              </a:solidFill>
              <a:latin typeface="Calibri" panose="020F0502020204030204"/>
            </a:endParaRPr>
          </a:p>
        </p:txBody>
      </p:sp>
      <p:cxnSp>
        <p:nvCxnSpPr>
          <p:cNvPr id="16" name="Straight Arrow Connector 30"/>
          <p:cNvCxnSpPr>
            <a:stCxn id="9" idx="1"/>
            <a:endCxn id="10" idx="3"/>
          </p:cNvCxnSpPr>
          <p:nvPr/>
        </p:nvCxnSpPr>
        <p:spPr>
          <a:xfrm flipH="1">
            <a:off x="4716414" y="3942147"/>
            <a:ext cx="541387" cy="7226"/>
          </a:xfrm>
          <a:prstGeom prst="straightConnector1">
            <a:avLst/>
          </a:prstGeom>
          <a:noFill/>
          <a:ln w="19050" cap="flat" cmpd="sng" algn="in">
            <a:solidFill>
              <a:schemeClr val="bg1">
                <a:lumMod val="65000"/>
              </a:schemeClr>
            </a:solidFill>
            <a:prstDash val="solid"/>
            <a:headEnd w="lg" len="lg"/>
            <a:tailEnd type="stealth" w="lg" len="lg"/>
          </a:ln>
          <a:effectLst/>
        </p:spPr>
      </p:cxnSp>
      <p:cxnSp>
        <p:nvCxnSpPr>
          <p:cNvPr id="17" name="Elbow Connector 2054"/>
          <p:cNvCxnSpPr>
            <a:stCxn id="10" idx="1"/>
            <a:endCxn id="6" idx="2"/>
          </p:cNvCxnSpPr>
          <p:nvPr/>
        </p:nvCxnSpPr>
        <p:spPr>
          <a:xfrm rot="10800000">
            <a:off x="1884906" y="3341276"/>
            <a:ext cx="1223003" cy="608098"/>
          </a:xfrm>
          <a:prstGeom prst="bentConnector2">
            <a:avLst/>
          </a:prstGeom>
          <a:noFill/>
          <a:ln w="19050" cap="flat" cmpd="sng" algn="in">
            <a:solidFill>
              <a:schemeClr val="bg1">
                <a:lumMod val="65000"/>
              </a:schemeClr>
            </a:solidFill>
            <a:prstDash val="solid"/>
            <a:headEnd w="lg" len="lg"/>
            <a:tailEnd type="stealth" w="lg" len="lg"/>
          </a:ln>
          <a:effectLst/>
        </p:spPr>
      </p:cxnSp>
      <p:cxnSp>
        <p:nvCxnSpPr>
          <p:cNvPr id="18" name="Elbow Connector 40"/>
          <p:cNvCxnSpPr>
            <a:stCxn id="6" idx="0"/>
            <a:endCxn id="7" idx="1"/>
          </p:cNvCxnSpPr>
          <p:nvPr/>
        </p:nvCxnSpPr>
        <p:spPr>
          <a:xfrm rot="5400000" flipH="1" flipV="1">
            <a:off x="2308036" y="1880448"/>
            <a:ext cx="125956" cy="972216"/>
          </a:xfrm>
          <a:prstGeom prst="bentConnector2">
            <a:avLst/>
          </a:prstGeom>
          <a:noFill/>
          <a:ln w="19050" cap="flat" cmpd="sng" algn="in">
            <a:solidFill>
              <a:schemeClr val="bg1">
                <a:lumMod val="65000"/>
              </a:schemeClr>
            </a:solidFill>
            <a:prstDash val="solid"/>
            <a:headEnd w="lg" len="lg"/>
            <a:tailEnd type="stealth" w="lg" len="lg"/>
          </a:ln>
          <a:effectLst/>
        </p:spPr>
      </p:cxnSp>
      <p:sp>
        <p:nvSpPr>
          <p:cNvPr id="19" name="TextBox 45"/>
          <p:cNvSpPr txBox="1"/>
          <p:nvPr/>
        </p:nvSpPr>
        <p:spPr>
          <a:xfrm>
            <a:off x="1678729" y="3919648"/>
            <a:ext cx="1772411" cy="484748"/>
          </a:xfrm>
          <a:prstGeom prst="rect">
            <a:avLst/>
          </a:prstGeom>
          <a:noFill/>
        </p:spPr>
        <p:txBody>
          <a:bodyPr wrap="square" rtlCol="0">
            <a:spAutoFit/>
          </a:bodyPr>
          <a:lstStyle/>
          <a:p>
            <a:pPr defTabSz="342900">
              <a:defRPr/>
            </a:pPr>
            <a:r>
              <a:rPr lang="en-US" sz="1350" kern="0" dirty="0">
                <a:solidFill>
                  <a:prstClr val="black">
                    <a:lumMod val="50000"/>
                    <a:lumOff val="50000"/>
                  </a:prstClr>
                </a:solidFill>
                <a:latin typeface="Calibri" panose="020F0502020204030204"/>
              </a:rPr>
              <a:t>Text response</a:t>
            </a:r>
          </a:p>
          <a:p>
            <a:pPr defTabSz="342900">
              <a:defRPr/>
            </a:pPr>
            <a:r>
              <a:rPr lang="en-US" sz="1200" kern="0" dirty="0">
                <a:solidFill>
                  <a:prstClr val="black">
                    <a:lumMod val="50000"/>
                    <a:lumOff val="50000"/>
                  </a:prstClr>
                </a:solidFill>
                <a:latin typeface="Calibri" panose="020F0502020204030204"/>
              </a:rPr>
              <a:t>Where are you located?</a:t>
            </a:r>
          </a:p>
        </p:txBody>
      </p:sp>
      <p:sp>
        <p:nvSpPr>
          <p:cNvPr id="20" name="TextBox 50"/>
          <p:cNvSpPr txBox="1"/>
          <p:nvPr/>
        </p:nvSpPr>
        <p:spPr>
          <a:xfrm>
            <a:off x="2218442" y="2511241"/>
            <a:ext cx="3690284" cy="484748"/>
          </a:xfrm>
          <a:prstGeom prst="rect">
            <a:avLst/>
          </a:prstGeom>
          <a:noFill/>
        </p:spPr>
        <p:txBody>
          <a:bodyPr wrap="square" rtlCol="0">
            <a:spAutoFit/>
          </a:bodyPr>
          <a:lstStyle/>
          <a:p>
            <a:pPr defTabSz="342900">
              <a:defRPr/>
            </a:pPr>
            <a:r>
              <a:rPr lang="en-US" sz="1350" kern="0" dirty="0">
                <a:solidFill>
                  <a:prstClr val="black"/>
                </a:solidFill>
                <a:latin typeface="Calibri" panose="020F0502020204030204"/>
              </a:rPr>
              <a:t>Text Input</a:t>
            </a:r>
          </a:p>
          <a:p>
            <a:pPr defTabSz="342900">
              <a:defRPr/>
            </a:pPr>
            <a:r>
              <a:rPr lang="en-US" sz="1200" kern="0" dirty="0">
                <a:solidFill>
                  <a:prstClr val="black">
                    <a:lumMod val="65000"/>
                    <a:lumOff val="35000"/>
                  </a:prstClr>
                </a:solidFill>
                <a:latin typeface="Calibri" panose="020F0502020204030204"/>
              </a:rPr>
              <a:t>Are there any action movies to see this weekend?</a:t>
            </a:r>
          </a:p>
        </p:txBody>
      </p:sp>
      <p:cxnSp>
        <p:nvCxnSpPr>
          <p:cNvPr id="21" name="Straight Arrow Connector 57"/>
          <p:cNvCxnSpPr/>
          <p:nvPr/>
        </p:nvCxnSpPr>
        <p:spPr>
          <a:xfrm>
            <a:off x="1942498" y="2549700"/>
            <a:ext cx="3315303" cy="0"/>
          </a:xfrm>
          <a:prstGeom prst="straightConnector1">
            <a:avLst/>
          </a:prstGeom>
          <a:noFill/>
          <a:ln w="19050" cap="flat" cmpd="sng" algn="in">
            <a:solidFill>
              <a:sysClr val="windowText" lastClr="000000"/>
            </a:solidFill>
            <a:prstDash val="solid"/>
            <a:headEnd w="lg" len="lg"/>
            <a:tailEnd type="stealth" w="lg" len="lg"/>
          </a:ln>
          <a:effectLst/>
        </p:spPr>
      </p:cxnSp>
      <p:sp>
        <p:nvSpPr>
          <p:cNvPr id="22" name="TextBox 59"/>
          <p:cNvSpPr txBox="1"/>
          <p:nvPr/>
        </p:nvSpPr>
        <p:spPr>
          <a:xfrm>
            <a:off x="1501025" y="1414489"/>
            <a:ext cx="1332560" cy="300082"/>
          </a:xfrm>
          <a:prstGeom prst="rect">
            <a:avLst/>
          </a:prstGeom>
          <a:noFill/>
        </p:spPr>
        <p:txBody>
          <a:bodyPr wrap="square" rtlCol="0">
            <a:spAutoFit/>
          </a:bodyPr>
          <a:lstStyle/>
          <a:p>
            <a:pPr defTabSz="342900">
              <a:defRPr/>
            </a:pPr>
            <a:r>
              <a:rPr lang="en-US" sz="1350" kern="0" dirty="0">
                <a:solidFill>
                  <a:prstClr val="black">
                    <a:lumMod val="50000"/>
                    <a:lumOff val="50000"/>
                  </a:prstClr>
                </a:solidFill>
                <a:latin typeface="Calibri" panose="020F0502020204030204"/>
              </a:rPr>
              <a:t>Speech Signal</a:t>
            </a:r>
          </a:p>
        </p:txBody>
      </p:sp>
      <p:cxnSp>
        <p:nvCxnSpPr>
          <p:cNvPr id="26" name="Straight Arrow Connector 25"/>
          <p:cNvCxnSpPr>
            <a:cxnSpLocks/>
            <a:endCxn id="9" idx="2"/>
          </p:cNvCxnSpPr>
          <p:nvPr/>
        </p:nvCxnSpPr>
        <p:spPr>
          <a:xfrm flipH="1" flipV="1">
            <a:off x="6535530" y="4321943"/>
            <a:ext cx="7699" cy="307206"/>
          </a:xfrm>
          <a:prstGeom prst="straightConnector1">
            <a:avLst/>
          </a:prstGeom>
          <a:ln>
            <a:solidFill>
              <a:schemeClr val="bg1">
                <a:lumMod val="65000"/>
              </a:schemeClr>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5" name="Rectangle: Rounded Corners 24">
            <a:extLst>
              <a:ext uri="{FF2B5EF4-FFF2-40B4-BE49-F238E27FC236}">
                <a16:creationId xmlns:a16="http://schemas.microsoft.com/office/drawing/2014/main" id="{7C7A8EA6-491D-43F9-9F9A-7D883209DE57}"/>
              </a:ext>
            </a:extLst>
          </p:cNvPr>
          <p:cNvSpPr/>
          <p:nvPr/>
        </p:nvSpPr>
        <p:spPr>
          <a:xfrm>
            <a:off x="5557895" y="4629150"/>
            <a:ext cx="1970666" cy="422573"/>
          </a:xfrm>
          <a:prstGeom prst="round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350" dirty="0">
                <a:solidFill>
                  <a:srgbClr val="000000"/>
                </a:solidFill>
                <a:latin typeface="Calibri" panose="020F0502020204030204"/>
              </a:rPr>
              <a:t>Backend Database/ Knowledge Providers</a:t>
            </a:r>
          </a:p>
        </p:txBody>
      </p:sp>
    </p:spTree>
    <p:extLst>
      <p:ext uri="{BB962C8B-B14F-4D97-AF65-F5344CB8AC3E}">
        <p14:creationId xmlns:p14="http://schemas.microsoft.com/office/powerpoint/2010/main" val="1977990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Language Understanding (LU)</a:t>
            </a:r>
          </a:p>
        </p:txBody>
      </p:sp>
      <p:sp>
        <p:nvSpPr>
          <p:cNvPr id="3" name="內容版面配置區 2"/>
          <p:cNvSpPr>
            <a:spLocks noGrp="1"/>
          </p:cNvSpPr>
          <p:nvPr>
            <p:ph idx="1"/>
          </p:nvPr>
        </p:nvSpPr>
        <p:spPr/>
        <p:txBody>
          <a:bodyPr/>
          <a:lstStyle/>
          <a:p>
            <a:r>
              <a:rPr lang="en-US" dirty="0"/>
              <a:t>Pipelined</a:t>
            </a:r>
          </a:p>
        </p:txBody>
      </p:sp>
      <p:sp>
        <p:nvSpPr>
          <p:cNvPr id="5" name="投影片編號版面配置區 4"/>
          <p:cNvSpPr>
            <a:spLocks noGrp="1"/>
          </p:cNvSpPr>
          <p:nvPr>
            <p:ph type="sldNum" sz="quarter" idx="12"/>
          </p:nvPr>
        </p:nvSpPr>
        <p:spPr/>
        <p:txBody>
          <a:bodyPr/>
          <a:lstStyle/>
          <a:p>
            <a:pPr algn="r" defTabSz="342892">
              <a:defRPr/>
            </a:pPr>
            <a:fld id="{629637A9-119A-49DA-BD12-AAC58B377D80}" type="slidenum">
              <a:rPr kumimoji="0" lang="en-US" b="0">
                <a:latin typeface="Calibri" panose="020F0502020204030204"/>
              </a:rPr>
              <a:pPr algn="r" defTabSz="342892">
                <a:defRPr/>
              </a:pPr>
              <a:t>9</a:t>
            </a:fld>
            <a:endParaRPr kumimoji="0" lang="en-US" b="0" dirty="0">
              <a:latin typeface="Calibri" panose="020F0502020204030204"/>
            </a:endParaRPr>
          </a:p>
        </p:txBody>
      </p:sp>
      <p:graphicFrame>
        <p:nvGraphicFramePr>
          <p:cNvPr id="8" name="資料庫圖表 6">
            <a:extLst>
              <a:ext uri="{FF2B5EF4-FFF2-40B4-BE49-F238E27FC236}">
                <a16:creationId xmlns:a16="http://schemas.microsoft.com/office/drawing/2014/main" id="{5C07CCDC-DC37-40F1-9C6C-65329BE3C40F}"/>
              </a:ext>
            </a:extLst>
          </p:cNvPr>
          <p:cNvGraphicFramePr/>
          <p:nvPr>
            <p:extLst/>
          </p:nvPr>
        </p:nvGraphicFramePr>
        <p:xfrm>
          <a:off x="2243889" y="1611446"/>
          <a:ext cx="4656222" cy="3104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615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2|4.6|36.3|1.1|1.1|0.9|6.7|2.3|0.9|1|22.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16x9">
  <a:themeElements>
    <a:clrScheme name="Custom 8">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7030A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D354F3D-455D-438B-A469-7A3F44911F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3935</Words>
  <Application>Microsoft Office PowerPoint</Application>
  <PresentationFormat>如螢幕大小 (16:9)</PresentationFormat>
  <Paragraphs>871</Paragraphs>
  <Slides>48</Slides>
  <Notes>18</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48</vt:i4>
      </vt:variant>
    </vt:vector>
  </HeadingPairs>
  <TitlesOfParts>
    <vt:vector size="62" baseType="lpstr">
      <vt:lpstr>Microsoft JhengHei</vt:lpstr>
      <vt:lpstr>Microsoft JhengHei</vt:lpstr>
      <vt:lpstr>Algerian</vt:lpstr>
      <vt:lpstr>Arial</vt:lpstr>
      <vt:lpstr>Calibri</vt:lpstr>
      <vt:lpstr>Calibri Light</vt:lpstr>
      <vt:lpstr>Cambria</vt:lpstr>
      <vt:lpstr>Cambria Math</vt:lpstr>
      <vt:lpstr>Impact</vt:lpstr>
      <vt:lpstr>Segoe UI</vt:lpstr>
      <vt:lpstr>Times New Roman</vt:lpstr>
      <vt:lpstr>Wingdings</vt:lpstr>
      <vt:lpstr>Wingdings 2</vt:lpstr>
      <vt:lpstr>WidescreenPresentation16x9</vt:lpstr>
      <vt:lpstr>PowerPoint 簡報</vt:lpstr>
      <vt:lpstr>PowerPoint 簡報</vt:lpstr>
      <vt:lpstr>Language Empowering Intelligent Assistants</vt:lpstr>
      <vt:lpstr>Why and When We Need?</vt:lpstr>
      <vt:lpstr>Intelligent Assistants</vt:lpstr>
      <vt:lpstr>Task-Oriented Dialogue Systems</vt:lpstr>
      <vt:lpstr>Task-Oriented Dialogue Systems (Young, 2000)</vt:lpstr>
      <vt:lpstr>Task-Oriented Dialogue Systems (Young, 2000)</vt:lpstr>
      <vt:lpstr>Language Understanding (LU)</vt:lpstr>
      <vt:lpstr>Joint Semantic Frame Parsing</vt:lpstr>
      <vt:lpstr>Joint Model Comparison</vt:lpstr>
      <vt:lpstr>Slot-Gated Joint SLU (Goo et al., 2018)</vt:lpstr>
      <vt:lpstr>Contextual Language Understanding</vt:lpstr>
      <vt:lpstr>E2E MemNN for Contextual LU (Chen et al., 2016) </vt:lpstr>
      <vt:lpstr>Role-Based &amp; Time-Aware Attention (Su et al., 2018)</vt:lpstr>
      <vt:lpstr>Task-Oriented Dialogue Systems (Young, 2000)</vt:lpstr>
      <vt:lpstr>Dialogue Policy Optimization</vt:lpstr>
      <vt:lpstr>E2E Task-Completion Bot (TC-Bot) (Li et al., 2017)</vt:lpstr>
      <vt:lpstr>Reinforcement Learning Agent (Li et al., 2017)</vt:lpstr>
      <vt:lpstr>RL in Dialogue Systems</vt:lpstr>
      <vt:lpstr>D3Q: Discriminative Deep Dyna-Q (Su et al., 2018)</vt:lpstr>
      <vt:lpstr>D3Q: Discriminative Deep Dyna-Q (Su et al., 2018)</vt:lpstr>
      <vt:lpstr>Task-Oriented Dialogue Systems (Young, 2000)</vt:lpstr>
      <vt:lpstr>Natural Language Generation (NLG)</vt:lpstr>
      <vt:lpstr>Issues in Neural NLG</vt:lpstr>
      <vt:lpstr>Hierarchical NLG w/ Linguistic Patterns (Su et al., 2018)</vt:lpstr>
      <vt:lpstr>Evolution Roadmap</vt:lpstr>
      <vt:lpstr>Dialogue Systems</vt:lpstr>
      <vt:lpstr>Chit-Chat Social Bots</vt:lpstr>
      <vt:lpstr>Neural Response Generation (Sordoni et al., 2015; Vinyals &amp; Le, 2015)</vt:lpstr>
      <vt:lpstr>Issue 1: Blandness Problem </vt:lpstr>
      <vt:lpstr>MMI for Response Diversity (Li et al., 2016)</vt:lpstr>
      <vt:lpstr>Issue 2: Response Inconsistency</vt:lpstr>
      <vt:lpstr>Personalized Response Generation (Li et al., 2016)</vt:lpstr>
      <vt:lpstr>Persona Model for Speaker Consistency (Li et al., 2016)</vt:lpstr>
      <vt:lpstr>Issue 3: Dialogue-Level Optimization via RL</vt:lpstr>
      <vt:lpstr>Deep RL for Response Generation (Li et al., 2016)</vt:lpstr>
      <vt:lpstr>Issue 4: No Grounding (Sordoni et al., 2015; Li et al., 2016) </vt:lpstr>
      <vt:lpstr>Chit-Chat v.s. Task-Oriented</vt:lpstr>
      <vt:lpstr>Knowledge-Grounded Responses (Ghazvininejad et al., 2017)</vt:lpstr>
      <vt:lpstr>Conversational Agents</vt:lpstr>
      <vt:lpstr>Evolution Roadmap</vt:lpstr>
      <vt:lpstr>High-Level Intention Learning (Sun et al., 2016; Sun et al., 2016)</vt:lpstr>
      <vt:lpstr>Empathy in Dialogue System (Fung et al., 2016)</vt:lpstr>
      <vt:lpstr>Challenges and Conclusions</vt:lpstr>
      <vt:lpstr>Challenge Summary</vt:lpstr>
      <vt:lpstr>Her (2013)</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寬螢幕簡報</dc:title>
  <dc:creator/>
  <cp:keywords/>
  <cp:lastModifiedBy/>
  <cp:revision>5</cp:revision>
  <dcterms:created xsi:type="dcterms:W3CDTF">2017-01-03T08:11:51Z</dcterms:created>
  <dcterms:modified xsi:type="dcterms:W3CDTF">2018-12-15T07:09:11Z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TC101769309990</vt:lpwstr>
  </property>
</Properties>
</file>